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2" r:id="rId10"/>
    <p:sldId id="263" r:id="rId11"/>
    <p:sldId id="279" r:id="rId12"/>
    <p:sldId id="275" r:id="rId13"/>
    <p:sldId id="277" r:id="rId14"/>
    <p:sldId id="278" r:id="rId15"/>
    <p:sldId id="268" r:id="rId16"/>
    <p:sldId id="280" r:id="rId17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9" autoAdjust="0"/>
    <p:restoredTop sz="93432" autoAdjust="0"/>
  </p:normalViewPr>
  <p:slideViewPr>
    <p:cSldViewPr>
      <p:cViewPr>
        <p:scale>
          <a:sx n="72" d="100"/>
          <a:sy n="72" d="100"/>
        </p:scale>
        <p:origin x="-120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á snímka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722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158723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24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25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26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27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28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29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30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31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32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33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34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35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36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37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2" y="3504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/>
              <a:endParaRPr lang="cs-CZ"/>
            </a:p>
          </p:txBody>
        </p:sp>
        <p:sp>
          <p:nvSpPr>
            <p:cNvPr id="158738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/>
              <a:endParaRPr lang="cs-CZ"/>
            </a:p>
          </p:txBody>
        </p:sp>
        <p:sp>
          <p:nvSpPr>
            <p:cNvPr id="158739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/>
            </a:p>
          </p:txBody>
        </p:sp>
        <p:sp>
          <p:nvSpPr>
            <p:cNvPr id="158740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/>
            </a:p>
          </p:txBody>
        </p:sp>
        <p:sp>
          <p:nvSpPr>
            <p:cNvPr id="158741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/>
            </a:p>
          </p:txBody>
        </p:sp>
        <p:sp>
          <p:nvSpPr>
            <p:cNvPr id="158742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/>
            </a:p>
          </p:txBody>
        </p:sp>
        <p:sp>
          <p:nvSpPr>
            <p:cNvPr id="158743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/>
            </a:p>
          </p:txBody>
        </p:sp>
        <p:sp>
          <p:nvSpPr>
            <p:cNvPr id="158744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/>
            </a:p>
          </p:txBody>
        </p:sp>
        <p:sp>
          <p:nvSpPr>
            <p:cNvPr id="158745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46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/>
            </a:p>
          </p:txBody>
        </p:sp>
        <p:sp>
          <p:nvSpPr>
            <p:cNvPr id="158747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/>
            </a:p>
          </p:txBody>
        </p:sp>
        <p:sp>
          <p:nvSpPr>
            <p:cNvPr id="158748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/>
            </a:p>
          </p:txBody>
        </p:sp>
        <p:sp>
          <p:nvSpPr>
            <p:cNvPr id="158749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/>
            </a:p>
          </p:txBody>
        </p:sp>
        <p:sp>
          <p:nvSpPr>
            <p:cNvPr id="158750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51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52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53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54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/>
            </a:p>
          </p:txBody>
        </p:sp>
        <p:sp>
          <p:nvSpPr>
            <p:cNvPr id="158755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56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57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58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59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60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61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62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63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64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65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66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67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68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69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70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71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72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73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74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75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76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77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78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79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80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81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82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83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84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85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86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87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88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89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90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91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92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93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94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95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96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97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98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799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00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01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02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03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04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05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06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07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08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09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10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11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12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13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14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15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16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17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18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19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20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21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22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23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24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25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26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27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28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29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30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31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32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33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34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35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36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37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38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39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40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41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42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43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44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45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46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47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48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49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50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51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52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53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54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55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56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57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58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59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60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61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62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63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64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65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66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67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68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69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70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71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72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73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74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75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76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77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78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79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80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81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82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83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84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85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86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87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88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89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90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91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92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93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94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95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96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97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98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899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00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01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02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03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04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05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06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07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08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09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10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11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12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13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14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15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16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17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18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19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20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21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22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23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24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25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26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27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28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29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30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31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32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33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34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35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36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8937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589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1589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sk-SK" smtClean="0"/>
              <a:t>Kliknite sem a upravte štýl predlohy podnadpisov.</a:t>
            </a:r>
            <a:endParaRPr lang="cs-CZ"/>
          </a:p>
        </p:txBody>
      </p:sp>
      <p:sp>
        <p:nvSpPr>
          <p:cNvPr id="158940" name="Rectangle 22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58941" name="Rectangle 22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58942" name="Rectangle 2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1C0CB3E-BC74-48A6-B5EC-5CB3B89B532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938" grpId="0"/>
      <p:bldP spid="15893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9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589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FF9F56-8BCF-4236-BAE5-87D4718EF890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AEE8E0-EB59-4350-B1DE-67647A7073EA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AE66D6-C013-4C0B-8E03-D6AD598ED601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64D8C4-0B1A-490D-84EB-EDF2DACBFFF2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42749C-10F1-4345-9D81-7B7CC1EB9890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äty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C61677-E153-4980-B1A0-C6B2BB10D084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E980B7-37BE-479A-8BCB-8D109A0F2A33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čísla snímky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6B9E8-CB7A-4D44-85CB-1F4BA04A6ACB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EC42F9-B92E-4118-A791-DB4658AC9FA3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äty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B0444D-CEA5-4BB0-95DE-CF837A21FBB2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äty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98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157699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2" y="3504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26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28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29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cs-CZ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7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7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8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9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9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9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9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9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9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9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9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9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9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9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9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9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79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579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9CB30871-8A5E-44ED-A287-2FB06EBD9361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1579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cs-CZ"/>
          </a:p>
        </p:txBody>
      </p:sp>
      <p:sp>
        <p:nvSpPr>
          <p:cNvPr id="1579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cs-CZ"/>
          </a:p>
        </p:txBody>
      </p:sp>
      <p:sp>
        <p:nvSpPr>
          <p:cNvPr id="1579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Kliknite sem a upravte štýly predlohy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Tretia úroveň</a:t>
            </a:r>
          </a:p>
          <a:p>
            <a:pPr lvl="3"/>
            <a:r>
              <a:rPr lang="cs-CZ" smtClean="0"/>
              <a:t>Štvrtá úroveň</a:t>
            </a:r>
          </a:p>
          <a:p>
            <a:pPr lvl="4"/>
            <a:r>
              <a:rPr lang="cs-CZ" smtClean="0"/>
              <a:t>Piata úroveň</a:t>
            </a:r>
          </a:p>
        </p:txBody>
      </p:sp>
      <p:sp>
        <p:nvSpPr>
          <p:cNvPr id="1579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Kliknite sem a upravte štýl predlohy nadpisov.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1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9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5791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9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5791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9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5791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9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5791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9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579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918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4000"/>
              <a:t>Zdroje uhľovodíkov</a:t>
            </a:r>
            <a:br>
              <a:rPr lang="sk-SK" sz="4000"/>
            </a:br>
            <a:endParaRPr lang="sk-SK" sz="40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k-SK" sz="2400"/>
              <a:t>Poznáme 3 hlavné zdroje: </a:t>
            </a:r>
          </a:p>
          <a:p>
            <a:pPr>
              <a:lnSpc>
                <a:spcPct val="90000"/>
              </a:lnSpc>
            </a:pPr>
            <a:r>
              <a:rPr lang="sk-SK" sz="2400">
                <a:solidFill>
                  <a:srgbClr val="CC6600"/>
                </a:solidFill>
              </a:rPr>
              <a:t>Ropa</a:t>
            </a:r>
          </a:p>
          <a:p>
            <a:pPr>
              <a:lnSpc>
                <a:spcPct val="90000"/>
              </a:lnSpc>
            </a:pPr>
            <a:r>
              <a:rPr lang="sk-SK" sz="2400">
                <a:solidFill>
                  <a:srgbClr val="CC6600"/>
                </a:solidFill>
              </a:rPr>
              <a:t>Uhlie</a:t>
            </a:r>
          </a:p>
          <a:p>
            <a:pPr>
              <a:lnSpc>
                <a:spcPct val="90000"/>
              </a:lnSpc>
            </a:pPr>
            <a:r>
              <a:rPr lang="sk-SK" sz="2400">
                <a:solidFill>
                  <a:srgbClr val="CC6600"/>
                </a:solidFill>
              </a:rPr>
              <a:t>Zemný plyn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424613" y="5753100"/>
            <a:ext cx="16081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 smtClean="0"/>
              <a:t>Michal </a:t>
            </a:r>
            <a:r>
              <a:rPr lang="cs-CZ" dirty="0" err="1" smtClean="0"/>
              <a:t>Števlík</a:t>
            </a:r>
            <a:endParaRPr lang="cs-CZ" dirty="0" smtClean="0"/>
          </a:p>
          <a:p>
            <a:r>
              <a:rPr lang="cs-CZ" smtClean="0"/>
              <a:t>2.B</a:t>
            </a:r>
            <a:endParaRPr lang="cs-C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cs-CZ" sz="2000"/>
              <a:t>V oblasti Číny a Indie sa ročne spotrebuje 16 miliónov ton uhlia a predpokladá sa, že v roku 2025 narastie táto spotreba na 2 700 miliónov ton ročne. V USA sa každoročne spotrebuje miliarda ton uhlia, z toho až 90 % na výrobu elektrickej energie.</a:t>
            </a:r>
          </a:p>
          <a:p>
            <a:r>
              <a:rPr lang="cs-CZ" sz="2000"/>
              <a:t>Pri výrobe elektrickej energie sa spaľuje</a:t>
            </a:r>
            <a:r>
              <a:rPr lang="cs-CZ"/>
              <a:t> </a:t>
            </a:r>
            <a:r>
              <a:rPr lang="cs-CZ" sz="2000"/>
              <a:t>uhlie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676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                           </a:t>
            </a:r>
            <a:r>
              <a:rPr lang="sk-SK" sz="2400"/>
              <a:t>Využitie uhlia</a:t>
            </a:r>
            <a:endParaRPr lang="cs-CZ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 rot="10783522" flipV="1">
            <a:off x="1116013" y="2636838"/>
            <a:ext cx="30670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sk-SK" sz="2000"/>
              <a:t>Zemný plyn sa nachádza v podzemných náleziskách buď samostatne alebo spoločne s ropou a vodou. V ložisku sa nachádza v jeho vrchnej časti kde tvorí tzv. plynovú čapicu. 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042988" y="1557338"/>
            <a:ext cx="3024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                                     Náleziská </a:t>
            </a:r>
            <a:endParaRPr lang="cs-CZ" sz="2400"/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1773238"/>
            <a:ext cx="403225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3" grpId="0"/>
      <p:bldP spid="3277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187450" y="692150"/>
            <a:ext cx="6624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/>
              <a:t>                   </a:t>
            </a:r>
            <a:endParaRPr lang="cs-CZ" sz="320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 rot="10838910" flipV="1">
            <a:off x="1039813" y="2655888"/>
            <a:ext cx="4538662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sk-SK" sz="2000" b="1"/>
              <a:t>Zemný plyn</a:t>
            </a:r>
            <a:r>
              <a:rPr lang="sk-SK" sz="2000"/>
              <a:t> je prírodný horľavý plyn využívaný ako významné plynné fosílne palivo. Je to zmes uhľovodíkov, z ktorých 50 až 98 % objemu tvorí metán. Okrem metánu obsahuje aj propán, bután a ďalšie látky </a:t>
            </a:r>
          </a:p>
        </p:txBody>
      </p:sp>
      <p:sp>
        <p:nvSpPr>
          <p:cNvPr id="28678" name="WordArt 6"/>
          <p:cNvSpPr>
            <a:spLocks noChangeArrowheads="1" noChangeShapeType="1" noTextEdit="1"/>
          </p:cNvSpPr>
          <p:nvPr/>
        </p:nvSpPr>
        <p:spPr bwMode="auto">
          <a:xfrm>
            <a:off x="1258888" y="620713"/>
            <a:ext cx="4032250" cy="1150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Zemný Plyn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8" grpId="0" animBg="1"/>
      <p:bldP spid="28678" grpId="1" animBg="1"/>
      <p:bldP spid="28678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01" name="Group 281"/>
          <p:cNvGraphicFramePr>
            <a:graphicFrameLocks noGrp="1"/>
          </p:cNvGraphicFramePr>
          <p:nvPr/>
        </p:nvGraphicFramePr>
        <p:xfrm>
          <a:off x="179388" y="981075"/>
          <a:ext cx="8785225" cy="4714876"/>
        </p:xfrm>
        <a:graphic>
          <a:graphicData uri="http://schemas.openxmlformats.org/drawingml/2006/table">
            <a:tbl>
              <a:tblPr/>
              <a:tblGrid>
                <a:gridCol w="3960812"/>
                <a:gridCol w="1222375"/>
                <a:gridCol w="1770063"/>
                <a:gridCol w="1831975"/>
              </a:tblGrid>
              <a:tr h="13525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jednotka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  <a:br>
                        <a:rPr kumimoji="0" lang="sk-SK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sk-SK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(obvyklý rozsah)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  <a:br>
                        <a:rPr kumimoji="0" lang="sk-SK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sk-SK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(na Slovensku) </a:t>
                      </a:r>
                      <a:r>
                        <a:rPr kumimoji="0" lang="sk-SK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[1]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objemový podiel metánu (CH</a:t>
                      </a:r>
                      <a:r>
                        <a:rPr kumimoji="0" lang="sk-SK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50 - 98 %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97,6 %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objemový podiel ťažších uhľovodíkov (C</a:t>
                      </a:r>
                      <a:r>
                        <a:rPr kumimoji="0" lang="sk-SK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sk-SK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0 - 20 %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1,5 %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objemový podiel oxidu uhličitého (CO</a:t>
                      </a:r>
                      <a:r>
                        <a:rPr kumimoji="0" lang="sk-SK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0 - 30 %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0,1 %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objemový podiel kyslíka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0 - 12 %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0 %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objemový podiel dusíka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0 - 28 %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0,8 %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0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052513"/>
            <a:ext cx="7775575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979613" y="549275"/>
            <a:ext cx="540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/>
              <a:t>           Ťažba zemného plynu</a:t>
            </a:r>
            <a:endParaRPr lang="cs-CZ" sz="2000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11188" y="5300663"/>
            <a:ext cx="7485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k-SK" sz="2000"/>
              <a:t>Mapa objemu ťažby zemného plynu v metroch kubických za rok.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 rot="7562084">
            <a:off x="-4112419" y="1251744"/>
            <a:ext cx="17860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cs-CZ" sz="2000"/>
              <a:t>ktoré sú veľmi nebezpečné v prípade, že sa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4213" y="1773238"/>
            <a:ext cx="6119812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sk-SK" sz="2000"/>
              <a:t>Moderné elektrárne využívajú mnohé techniky na obmedzenie škodlivosti odpadných látok. Napriek tomu, že sú tieto techniky v niektorých krajinách už široko využívané, sú stále pomerne drahé. Uhlie obsahuje aj mnoho toxických prvkov vrátane arzénu a ortuti, ktoré sú veľmi</a:t>
            </a:r>
            <a:r>
              <a:rPr lang="sk-SK" sz="1000"/>
              <a:t> </a:t>
            </a:r>
            <a:r>
              <a:rPr lang="sk-SK" sz="2000"/>
              <a:t>nebezpečné v prípade, že sa dostanú do ovzdušia</a:t>
            </a:r>
            <a:r>
              <a:rPr lang="sk-SK" sz="1000"/>
              <a:t>. 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258888" y="1125538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          </a:t>
            </a:r>
            <a:r>
              <a:rPr lang="sk-SK" sz="2400"/>
              <a:t>Škodlivé látky</a:t>
            </a:r>
            <a:endParaRPr lang="cs-CZ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cs-CZ" sz="2400" b="1"/>
              <a:t>Využitie </a:t>
            </a:r>
          </a:p>
          <a:p>
            <a:r>
              <a:rPr lang="cs-CZ" sz="2000"/>
              <a:t>Zemný plyn sa používa ako palivo na vykurovanie, vo forme stlačeného zemného plynu (CNG) ako palivo pre vozidlové motory, a tiež ako zdroj vodíka pri výrobe dusíkatých hnojív.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856413" y="5683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11188" y="1916113"/>
            <a:ext cx="7993062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Ropa(zastarane aj surová nafta či zemný olej)</a:t>
            </a:r>
          </a:p>
          <a:p>
            <a:pPr>
              <a:spcBef>
                <a:spcPct val="50000"/>
              </a:spcBef>
            </a:pPr>
            <a:r>
              <a:rPr lang="sk-SK"/>
              <a:t>Je hnedá až nazelená horľavá kvapalina tvorená zmesou uhľovodíkov, najmä alkánmi. Pravdepodobne vznikla rozkladom zvyškov pravekých rastlín a živočíchov. Náleziská ropy sú pod nepriepustnými vrstvami, až 8 km pod zemským povrchom. Ropa pri ťažbe vyviera pod tlakom, alebo sa čerpá. Vyskytuje sa spoločne so zemným plynom a vodou.</a:t>
            </a:r>
          </a:p>
          <a:p>
            <a:pPr>
              <a:spcBef>
                <a:spcPct val="50000"/>
              </a:spcBef>
            </a:pPr>
            <a:endParaRPr lang="sk-SK"/>
          </a:p>
        </p:txBody>
      </p:sp>
      <p:graphicFrame>
        <p:nvGraphicFramePr>
          <p:cNvPr id="3101" name="Group 29"/>
          <p:cNvGraphicFramePr>
            <a:graphicFrameLocks noGrp="1"/>
          </p:cNvGraphicFramePr>
          <p:nvPr/>
        </p:nvGraphicFramePr>
        <p:xfrm>
          <a:off x="684213" y="5084763"/>
          <a:ext cx="4535487" cy="1481139"/>
        </p:xfrm>
        <a:graphic>
          <a:graphicData uri="http://schemas.openxmlformats.org/drawingml/2006/table">
            <a:tbl>
              <a:tblPr/>
              <a:tblGrid>
                <a:gridCol w="2268537"/>
                <a:gridCol w="2266950"/>
              </a:tblGrid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Uhlík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Vodík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11-14%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Kyslík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755650" y="4724400"/>
            <a:ext cx="4392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600"/>
              <a:t>             Približné zloženie ropy</a:t>
            </a:r>
          </a:p>
        </p:txBody>
      </p:sp>
      <p:sp>
        <p:nvSpPr>
          <p:cNvPr id="3104" name="WordArt 32"/>
          <p:cNvSpPr>
            <a:spLocks noChangeArrowheads="1" noChangeShapeType="1" noTextEdit="1"/>
          </p:cNvSpPr>
          <p:nvPr/>
        </p:nvSpPr>
        <p:spPr bwMode="auto">
          <a:xfrm>
            <a:off x="971550" y="476250"/>
            <a:ext cx="3024188" cy="12239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Ropa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7" grpId="1"/>
      <p:bldP spid="3098" grpId="0"/>
      <p:bldP spid="31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117975" cy="1143000"/>
          </a:xfrm>
        </p:spPr>
        <p:txBody>
          <a:bodyPr/>
          <a:lstStyle/>
          <a:p>
            <a:r>
              <a:rPr lang="sk-SK" sz="2000"/>
              <a:t>Ťažba ropy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68313" y="1628775"/>
            <a:ext cx="44640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Kedysi existovali lokality, kde ropa prirodzene vyvierala na zemský povrch. Teraz sa ropa získava pomocou vrtov. Väčšinou sa v nálezisku s ropou nachádza zemný plyn, ktorý zabezpečuje potrebný tlak.</a:t>
            </a:r>
          </a:p>
        </p:txBody>
      </p:sp>
      <p:pic>
        <p:nvPicPr>
          <p:cNvPr id="4103" name="Picture 7" descr="MPj03993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860800"/>
            <a:ext cx="3902075" cy="2600325"/>
          </a:xfrm>
          <a:prstGeom prst="rect">
            <a:avLst/>
          </a:prstGeom>
          <a:noFill/>
        </p:spPr>
      </p:pic>
      <p:pic>
        <p:nvPicPr>
          <p:cNvPr id="4104" name="Picture 8" descr="MPj043378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1773238"/>
            <a:ext cx="4017962" cy="3848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4103688" cy="1216025"/>
          </a:xfrm>
        </p:spPr>
        <p:txBody>
          <a:bodyPr/>
          <a:lstStyle/>
          <a:p>
            <a:r>
              <a:rPr lang="sk-SK" sz="2000"/>
              <a:t>Využitie ropy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95288" y="1196975"/>
            <a:ext cx="38163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Ropa a výrobky z nej sú základným palivom pre dopravu a surovinou pre výrobu plastov. Vyrábajú sa z nej aj niektoré lieky, hnojivá a pesticídy. Chudobnejšie krajiny využívajú ropu na výrobu elektriny.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003800" y="3500438"/>
            <a:ext cx="29527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Základom spracovania ropy je frakčná destilácia, pri ktorej sa oddeľujú pri atmosférickom tlaku jednotlivé skupiny uhľovodíkov podľa ich bodu varu.</a:t>
            </a:r>
          </a:p>
        </p:txBody>
      </p:sp>
      <p:pic>
        <p:nvPicPr>
          <p:cNvPr id="6152" name="Picture 8" descr="MCNA01613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3789363"/>
            <a:ext cx="1825625" cy="1685925"/>
          </a:xfrm>
          <a:prstGeom prst="rect">
            <a:avLst/>
          </a:prstGeom>
          <a:noFill/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211638" y="2492375"/>
            <a:ext cx="4117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sk-SK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Spracovanie ropy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5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87" name="Group 119"/>
          <p:cNvGraphicFramePr>
            <a:graphicFrameLocks noGrp="1"/>
          </p:cNvGraphicFramePr>
          <p:nvPr/>
        </p:nvGraphicFramePr>
        <p:xfrm>
          <a:off x="1524000" y="1397000"/>
          <a:ext cx="5208588" cy="4114800"/>
        </p:xfrm>
        <a:graphic>
          <a:graphicData uri="http://schemas.openxmlformats.org/drawingml/2006/table">
            <a:tbl>
              <a:tblPr/>
              <a:tblGrid>
                <a:gridCol w="1736725"/>
                <a:gridCol w="1735138"/>
                <a:gridCol w="1736725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územie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Svet(celkom)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3150,4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Rusko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569,3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409,6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Irán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156,1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Čína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137,7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Venezuela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110,5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Kanada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Niger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90,8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Mexiko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146,7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2" name="Text Box 104"/>
          <p:cNvSpPr txBox="1">
            <a:spLocks noChangeArrowheads="1"/>
          </p:cNvSpPr>
          <p:nvPr/>
        </p:nvSpPr>
        <p:spPr bwMode="auto">
          <a:xfrm>
            <a:off x="1619250" y="692150"/>
            <a:ext cx="5040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/>
              <a:t>          Ťažba ropy (v mil. ton)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887538" y="-68103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00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68313" y="2349500"/>
            <a:ext cx="4608512" cy="314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b="1"/>
              <a:t>Uhlie</a:t>
            </a:r>
            <a:r>
              <a:rPr lang="cs-CZ" sz="2000"/>
              <a:t> je čierna alebo hnedočierna (tzv. hnedé uhlie — lignit) horľavá hornina. Získava sa z povrchových alebo hlbinných dolov a používa sa predovšetkým ako palivo. Od dôb priemyselnej revolúcie je uhlie veľmi dôležitou energetickou surovinou. Väčšina svetovej výroby elektrickej energie sa uskutočňuje práve v uhoľných (t.j. tepelných) elektrárňach. 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425" y="2924175"/>
            <a:ext cx="24765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7" name="WordArt 7"/>
          <p:cNvSpPr>
            <a:spLocks noChangeArrowheads="1" noChangeShapeType="1" noTextEdit="1"/>
          </p:cNvSpPr>
          <p:nvPr/>
        </p:nvSpPr>
        <p:spPr bwMode="auto">
          <a:xfrm>
            <a:off x="900113" y="476250"/>
            <a:ext cx="3744912" cy="1047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Uhlie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5" grpId="1" animBg="1"/>
      <p:bldP spid="10247" grpId="0" animBg="1"/>
      <p:bldP spid="1024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68313" y="2420938"/>
            <a:ext cx="352742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sk-SK" sz="2000" b="1"/>
              <a:t>Zemný plyn</a:t>
            </a:r>
            <a:r>
              <a:rPr lang="sk-SK" sz="2000"/>
              <a:t> je prírodný horľavý plyn využívaný ako významné plynné fosílne palivo. Je to zmes uhľovodíkov, z ktorých 50 až 98 % objemu tvorí metán. Okrem metánu obsahuje aj propán, bután a ďalšie látky. 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64163" y="1052513"/>
            <a:ext cx="3095625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/>
              <a:t>Uhlie je zložené predovšetkým z uhlíka, obsahuje však rozmanité zložky vrátane sírnych zlúčenín. Uhlie je celosvetovo najdôležitejší zdroj pre výrobu elektrickej energie (približne</a:t>
            </a:r>
            <a:r>
              <a:rPr lang="cs-CZ"/>
              <a:t> </a:t>
            </a:r>
            <a:r>
              <a:rPr lang="cs-CZ" sz="2000"/>
              <a:t>40 %).</a:t>
            </a:r>
            <a:r>
              <a:rPr lang="cs-CZ"/>
              <a:t> 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292725" y="476250"/>
            <a:ext cx="331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       </a:t>
            </a:r>
            <a:r>
              <a:rPr lang="sk-SK" sz="2000"/>
              <a:t>Zloženie uhlia</a:t>
            </a:r>
            <a:endParaRPr lang="cs-CZ" sz="200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55650" y="2060575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  Obsah látok</a:t>
            </a:r>
            <a:endParaRPr lang="cs-CZ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2" grpId="0"/>
      <p:bldP spid="245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 rot="10770702" flipV="1">
            <a:off x="393700" y="1125538"/>
            <a:ext cx="52609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/>
              <a:t>                                                                          Je ľahší ako vzduch, nie je otravný ale je nedýchateľný a dusivý. Je bezfarebný a bez zápachu, preto sa pri úprave odorizuje tetrahydroliofénom aby bol identifikovateľný. 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3141663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84213" y="836613"/>
            <a:ext cx="381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               </a:t>
            </a:r>
            <a:r>
              <a:rPr lang="sk-SK" sz="2400"/>
              <a:t>Vlastnosti</a:t>
            </a:r>
            <a:endParaRPr lang="cs-CZ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6" grpId="0"/>
      <p:bldP spid="2560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95288" y="692150"/>
            <a:ext cx="309721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2400" b="1"/>
              <a:t>  Uhlie ako palivo </a:t>
            </a:r>
          </a:p>
          <a:p>
            <a:r>
              <a:rPr lang="cs-CZ" sz="2000"/>
              <a:t>                                        Uhlie je najčastejšie používané tuhé palivo na výrobu tepla spaľovaním. Svetová spotreba uhlia je 5 200 miliónov ton ročne, z toho je 75 % využívaných na výrobu elektrickej energie. </a:t>
            </a:r>
          </a:p>
        </p:txBody>
      </p:sp>
      <p:pic>
        <p:nvPicPr>
          <p:cNvPr id="11269" name="Picture 5" descr="MCIN00480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836613"/>
            <a:ext cx="3535363" cy="34686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theme/theme1.xml><?xml version="1.0" encoding="utf-8"?>
<a:theme xmlns:a="http://schemas.openxmlformats.org/drawingml/2006/main" name="zdroje_uhlovodikov_kendra">
  <a:themeElements>
    <a:clrScheme name="1_Body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1_Bod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ody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dy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dy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dy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dy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dy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dy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dy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dy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zdroje_uhlovodikov_kendra</Template>
  <TotalTime>2</TotalTime>
  <Words>656</Words>
  <Application>Microsoft Office PowerPoint</Application>
  <PresentationFormat>Prezentácia na obrazovke (4:3)</PresentationFormat>
  <Paragraphs>103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zdroje_uhlovodikov_kendra</vt:lpstr>
      <vt:lpstr>Zdroje uhľovodíkov </vt:lpstr>
      <vt:lpstr>Prezentácia programu PowerPoint</vt:lpstr>
      <vt:lpstr>Ťažba ropy</vt:lpstr>
      <vt:lpstr>Využitie ropy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Zdroje uhľovodíkov</dc:title>
  <dc:creator>MIRO</dc:creator>
  <cp:lastModifiedBy>lensk</cp:lastModifiedBy>
  <cp:revision>2</cp:revision>
  <dcterms:created xsi:type="dcterms:W3CDTF">2012-06-10T14:15:34Z</dcterms:created>
  <dcterms:modified xsi:type="dcterms:W3CDTF">2014-10-22T14:45:36Z</dcterms:modified>
</cp:coreProperties>
</file>