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75" r:id="rId4"/>
    <p:sldId id="276" r:id="rId5"/>
    <p:sldId id="266" r:id="rId6"/>
    <p:sldId id="259" r:id="rId7"/>
    <p:sldId id="267" r:id="rId8"/>
    <p:sldId id="260" r:id="rId9"/>
    <p:sldId id="261" r:id="rId10"/>
    <p:sldId id="262" r:id="rId11"/>
    <p:sldId id="268" r:id="rId12"/>
    <p:sldId id="263" r:id="rId13"/>
    <p:sldId id="269" r:id="rId14"/>
    <p:sldId id="273" r:id="rId15"/>
    <p:sldId id="274" r:id="rId16"/>
    <p:sldId id="264" r:id="rId17"/>
    <p:sldId id="272" r:id="rId18"/>
    <p:sldId id="271" r:id="rId19"/>
    <p:sldId id="277" r:id="rId20"/>
    <p:sldId id="278" r:id="rId21"/>
    <p:sldId id="279" r:id="rId22"/>
    <p:sldId id="257" r:id="rId2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7" autoAdjust="0"/>
    <p:restoredTop sz="94660"/>
  </p:normalViewPr>
  <p:slideViewPr>
    <p:cSldViewPr>
      <p:cViewPr varScale="1">
        <p:scale>
          <a:sx n="74" d="100"/>
          <a:sy n="74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2A2DD-85DD-421C-8A3C-A9373EEC900B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A8E05-16F2-4F20-9145-9BA45C2FBF3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1DA1-7DE1-4C39-A0C4-85A56264FC61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8878-A6A8-4BF3-93B9-BE1D1F63DFC3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1DA1-7DE1-4C39-A0C4-85A56264FC61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8878-A6A8-4BF3-93B9-BE1D1F63D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1DA1-7DE1-4C39-A0C4-85A56264FC61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8878-A6A8-4BF3-93B9-BE1D1F63D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1DA1-7DE1-4C39-A0C4-85A56264FC61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8878-A6A8-4BF3-93B9-BE1D1F63D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1DA1-7DE1-4C39-A0C4-85A56264FC61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2828878-A6A8-4BF3-93B9-BE1D1F63D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1DA1-7DE1-4C39-A0C4-85A56264FC61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8878-A6A8-4BF3-93B9-BE1D1F63D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1DA1-7DE1-4C39-A0C4-85A56264FC61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8878-A6A8-4BF3-93B9-BE1D1F63D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1DA1-7DE1-4C39-A0C4-85A56264FC61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8878-A6A8-4BF3-93B9-BE1D1F63D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1DA1-7DE1-4C39-A0C4-85A56264FC61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8878-A6A8-4BF3-93B9-BE1D1F63D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1DA1-7DE1-4C39-A0C4-85A56264FC61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8878-A6A8-4BF3-93B9-BE1D1F63D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1DA1-7DE1-4C39-A0C4-85A56264FC61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8878-A6A8-4BF3-93B9-BE1D1F63D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5E31DA1-7DE1-4C39-A0C4-85A56264FC61}" type="datetimeFigureOut">
              <a:rPr lang="sk-SK" smtClean="0"/>
              <a:pPr/>
              <a:t>2. 1. 2015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2828878-A6A8-4BF3-93B9-BE1D1F63DFC3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kole.sk/?id_cat=53&amp;clanok=9700" TargetMode="External"/><Relationship Id="rId2" Type="http://schemas.openxmlformats.org/officeDocument/2006/relationships/hyperlink" Target="http://www.stockphotos.sk/image.php?img_id=8989704&amp;img_type=1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3095328" y="2564904"/>
            <a:ext cx="604867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66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ALKÉNY – C</a:t>
            </a:r>
            <a:r>
              <a:rPr lang="sk-SK" sz="32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HEMICKÉ VLASTNOSTI, VÝZNAM</a:t>
            </a:r>
            <a:endParaRPr lang="sk-SK" sz="66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5436096" y="5589240"/>
            <a:ext cx="3420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RNDr. Lenka </a:t>
            </a:r>
            <a:r>
              <a:rPr lang="sk-SK" b="1" dirty="0" err="1" smtClean="0"/>
              <a:t>Škarbeková</a:t>
            </a:r>
            <a:endParaRPr lang="sk-SK" b="1" dirty="0" smtClean="0"/>
          </a:p>
          <a:p>
            <a:r>
              <a:rPr lang="sk-SK" b="1" dirty="0" smtClean="0"/>
              <a:t>GEL-ŠKA-CHE-IIA-18</a:t>
            </a:r>
          </a:p>
          <a:p>
            <a:endParaRPr lang="sk-SK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1187624" y="1412776"/>
            <a:ext cx="6696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k-SK" sz="4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362" name="Picture 2" descr="http://upload.wikimedia.org/wikipedia/commons/e/ea/Propionic-acid-3D-bal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52606">
            <a:off x="-190169" y="3702333"/>
            <a:ext cx="4680520" cy="3136431"/>
          </a:xfrm>
          <a:prstGeom prst="rect">
            <a:avLst/>
          </a:prstGeom>
          <a:noFill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 l="24715" t="31250" r="25505" b="46371"/>
          <a:stretch>
            <a:fillRect/>
          </a:stretch>
        </p:blipFill>
        <p:spPr bwMode="auto">
          <a:xfrm>
            <a:off x="0" y="-171450"/>
            <a:ext cx="9144000" cy="260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www.edunauka.pl/choalkeny/alkeny.GIF"/>
          <p:cNvPicPr>
            <a:picLocks noChangeAspect="1" noChangeArrowheads="1"/>
          </p:cNvPicPr>
          <p:nvPr/>
        </p:nvPicPr>
        <p:blipFill>
          <a:blip r:embed="rId2" cstate="print"/>
          <a:srcRect l="43755" r="336" b="59501"/>
          <a:stretch>
            <a:fillRect/>
          </a:stretch>
        </p:blipFill>
        <p:spPr bwMode="auto">
          <a:xfrm>
            <a:off x="1763688" y="2852936"/>
            <a:ext cx="2760305" cy="720080"/>
          </a:xfrm>
          <a:prstGeom prst="rect">
            <a:avLst/>
          </a:prstGeom>
          <a:noFill/>
        </p:spPr>
      </p:pic>
      <p:pic>
        <p:nvPicPr>
          <p:cNvPr id="5" name="Picture 2" descr="http://upload.wikimedia.org/wikipedia/commons/4/43/Polyetylen2.png"/>
          <p:cNvPicPr>
            <a:picLocks noChangeAspect="1" noChangeArrowheads="1"/>
          </p:cNvPicPr>
          <p:nvPr/>
        </p:nvPicPr>
        <p:blipFill>
          <a:blip r:embed="rId3" cstate="print"/>
          <a:srcRect l="87852" t="82173"/>
          <a:stretch>
            <a:fillRect/>
          </a:stretch>
        </p:blipFill>
        <p:spPr bwMode="auto">
          <a:xfrm>
            <a:off x="1619672" y="3140968"/>
            <a:ext cx="288032" cy="328893"/>
          </a:xfrm>
          <a:prstGeom prst="rect">
            <a:avLst/>
          </a:prstGeom>
          <a:noFill/>
        </p:spPr>
      </p:pic>
      <p:pic>
        <p:nvPicPr>
          <p:cNvPr id="19462" name="Picture 6" descr="http://upload.wikimedia.org/wikipedia/commons/a/a6/Polypropyle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2564904"/>
            <a:ext cx="2520280" cy="1169965"/>
          </a:xfrm>
          <a:prstGeom prst="rect">
            <a:avLst/>
          </a:prstGeom>
          <a:noFill/>
        </p:spPr>
      </p:pic>
      <p:pic>
        <p:nvPicPr>
          <p:cNvPr id="8" name="Picture 6" descr="http://www.oskole.sk/userfiles/image/ch%C3%A9mia/alkoholyMO/alkoholy5.gif"/>
          <p:cNvPicPr>
            <a:picLocks noChangeAspect="1" noChangeArrowheads="1"/>
          </p:cNvPicPr>
          <p:nvPr/>
        </p:nvPicPr>
        <p:blipFill>
          <a:blip r:embed="rId5" cstate="print"/>
          <a:srcRect l="39599" t="24786" r="38801" b="42165"/>
          <a:stretch>
            <a:fillRect/>
          </a:stretch>
        </p:blipFill>
        <p:spPr bwMode="auto">
          <a:xfrm>
            <a:off x="4716016" y="2924944"/>
            <a:ext cx="648072" cy="432048"/>
          </a:xfrm>
          <a:prstGeom prst="rect">
            <a:avLst/>
          </a:prstGeom>
          <a:noFill/>
        </p:spPr>
      </p:pic>
      <p:sp>
        <p:nvSpPr>
          <p:cNvPr id="9" name="BlokTextu 8"/>
          <p:cNvSpPr txBox="1"/>
          <p:nvPr/>
        </p:nvSpPr>
        <p:spPr>
          <a:xfrm>
            <a:off x="1331640" y="3933056"/>
            <a:ext cx="151216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PROPYLÉN</a:t>
            </a:r>
            <a:endParaRPr lang="sk-SK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6724626" y="4575714"/>
            <a:ext cx="216024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POLYPROPYLÉN</a:t>
            </a:r>
            <a:endParaRPr lang="sk-SK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okTextu 10"/>
          <p:cNvSpPr txBox="1"/>
          <p:nvPr/>
        </p:nvSpPr>
        <p:spPr>
          <a:xfrm>
            <a:off x="179512" y="332656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chemeClr val="accent4">
                    <a:lumMod val="75000"/>
                  </a:schemeClr>
                </a:solidFill>
              </a:rPr>
              <a:t>MARKOVNIKOVO PRAVIDLO</a:t>
            </a:r>
            <a:endParaRPr lang="sk-SK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251520" y="1340768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platí pri </a:t>
            </a:r>
            <a:r>
              <a:rPr lang="sk-SK" sz="2400" dirty="0" err="1" smtClean="0">
                <a:solidFill>
                  <a:schemeClr val="accent4">
                    <a:lumMod val="75000"/>
                  </a:schemeClr>
                </a:solidFill>
              </a:rPr>
              <a:t>elektrofilných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adíciách nesymetrických </a:t>
            </a:r>
            <a:r>
              <a:rPr lang="sk-SK" sz="2400" dirty="0" err="1" smtClean="0">
                <a:solidFill>
                  <a:schemeClr val="accent4">
                    <a:lumMod val="75000"/>
                  </a:schemeClr>
                </a:solidFill>
              </a:rPr>
              <a:t>alkénov</a:t>
            </a:r>
            <a:endParaRPr lang="sk-SK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sk-SK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sk-SK" sz="24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Monotype Corsiva" pitchFamily="66" charset="0"/>
              </a:rPr>
              <a:t>kladnejšia </a:t>
            </a:r>
            <a:r>
              <a:rPr lang="sk-SK" sz="24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Monotype Corsiva" pitchFamily="66" charset="0"/>
              </a:rPr>
              <a:t>časť (H+) </a:t>
            </a:r>
            <a:r>
              <a:rPr lang="sk-SK" sz="24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Monotype Corsiva" pitchFamily="66" charset="0"/>
              </a:rPr>
              <a:t> sa </a:t>
            </a:r>
            <a:r>
              <a:rPr lang="sk-SK" sz="240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Monotype Corsiva" pitchFamily="66" charset="0"/>
              </a:rPr>
              <a:t>aduje</a:t>
            </a:r>
            <a:r>
              <a:rPr lang="sk-SK" sz="24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Monotype Corsiva" pitchFamily="66" charset="0"/>
              </a:rPr>
              <a:t> na uhlík s väčším počtom vodíkov, zápornejšia časť (X-) </a:t>
            </a:r>
            <a:r>
              <a:rPr lang="sk-SK" sz="24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Monotype Corsiva" pitchFamily="66" charset="0"/>
              </a:rPr>
              <a:t> sa </a:t>
            </a:r>
            <a:r>
              <a:rPr lang="sk-SK" sz="2400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Monotype Corsiva" pitchFamily="66" charset="0"/>
              </a:rPr>
              <a:t>aduje</a:t>
            </a:r>
            <a:r>
              <a:rPr lang="sk-SK" sz="2400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Monotype Corsiva" pitchFamily="66" charset="0"/>
              </a:rPr>
              <a:t> na uhlík s menším počtom vodíkov.</a:t>
            </a:r>
            <a:endParaRPr lang="sk-SK" sz="2400" dirty="0">
              <a:solidFill>
                <a:schemeClr val="tx2">
                  <a:lumMod val="85000"/>
                  <a:lumOff val="15000"/>
                </a:schemeClr>
              </a:solidFill>
              <a:latin typeface="Monotype Corsiva" pitchFamily="66" charset="0"/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5220072" y="3212976"/>
            <a:ext cx="3744416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Vodík (</a:t>
            </a:r>
            <a:r>
              <a:rPr lang="sk-SK" b="1" dirty="0" err="1" smtClean="0">
                <a:solidFill>
                  <a:schemeClr val="accent4">
                    <a:lumMod val="75000"/>
                  </a:schemeClr>
                </a:solidFill>
              </a:rPr>
              <a:t>elektrofil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) sa prednostne </a:t>
            </a:r>
            <a:r>
              <a:rPr lang="sk-SK" b="1" dirty="0" err="1" smtClean="0">
                <a:solidFill>
                  <a:schemeClr val="accent4">
                    <a:lumMod val="75000"/>
                  </a:schemeClr>
                </a:solidFill>
              </a:rPr>
              <a:t>aduje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 na ten atóm uhlíka s dvojitou väzbou, na ktorom je viazaných </a:t>
            </a:r>
            <a:r>
              <a:rPr lang="sk-SK" b="1" u="sng" dirty="0" smtClean="0">
                <a:solidFill>
                  <a:srgbClr val="FF0000"/>
                </a:solidFill>
              </a:rPr>
              <a:t>viac 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atómov vodíka.  </a:t>
            </a:r>
            <a:endParaRPr lang="sk-SK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9464" name="Picture 8" descr="http://www.oskole.sk/userfiles/image/Zofia/Movember/Chemick%C3%A9%20reakcie%20organick%C3%BDch%20zl%C3%BA%C4%8Den%C3%ADn%20II_html_m2ff71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789040"/>
            <a:ext cx="4728141" cy="2016224"/>
          </a:xfrm>
          <a:prstGeom prst="rect">
            <a:avLst/>
          </a:prstGeom>
          <a:noFill/>
        </p:spPr>
      </p:pic>
      <p:sp>
        <p:nvSpPr>
          <p:cNvPr id="15" name="Ovál 14"/>
          <p:cNvSpPr/>
          <p:nvPr/>
        </p:nvSpPr>
        <p:spPr>
          <a:xfrm>
            <a:off x="2195736" y="4149080"/>
            <a:ext cx="21602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vál 15"/>
          <p:cNvSpPr/>
          <p:nvPr/>
        </p:nvSpPr>
        <p:spPr>
          <a:xfrm>
            <a:off x="2843808" y="4581128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Ovál 18"/>
          <p:cNvSpPr/>
          <p:nvPr/>
        </p:nvSpPr>
        <p:spPr>
          <a:xfrm>
            <a:off x="2411760" y="4149080"/>
            <a:ext cx="288032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Ovál 22"/>
          <p:cNvSpPr/>
          <p:nvPr/>
        </p:nvSpPr>
        <p:spPr>
          <a:xfrm>
            <a:off x="3419872" y="4581128"/>
            <a:ext cx="432048" cy="3600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4" name="Picture 2" descr="http://upload.wikimedia.org/wikipedia/commons/e/ea/Propionic-acid-3D-ball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761766">
            <a:off x="5676709" y="4739058"/>
            <a:ext cx="2745452" cy="18397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467544" y="332656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chemeClr val="accent4">
                    <a:lumMod val="75000"/>
                  </a:schemeClr>
                </a:solidFill>
              </a:rPr>
              <a:t>Zopakujme si ... </a:t>
            </a:r>
            <a:r>
              <a:rPr lang="sk-SK" sz="3200" b="1" dirty="0" smtClean="0">
                <a:solidFill>
                  <a:schemeClr val="accent4">
                    <a:lumMod val="75000"/>
                  </a:schemeClr>
                </a:solidFill>
                <a:sym typeface="Wingdings" pitchFamily="2" charset="2"/>
              </a:rPr>
              <a:t></a:t>
            </a:r>
            <a:endParaRPr lang="sk-SK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395536" y="980728"/>
            <a:ext cx="6480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KONFORMAČNÁ IZOMÉRIA </a:t>
            </a:r>
          </a:p>
          <a:p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– vznikajú </a:t>
            </a:r>
            <a:r>
              <a:rPr lang="sk-SK" dirty="0" err="1" smtClean="0">
                <a:solidFill>
                  <a:schemeClr val="accent4">
                    <a:lumMod val="75000"/>
                  </a:schemeClr>
                </a:solidFill>
              </a:rPr>
              <a:t>konforméry</a:t>
            </a: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 – predstavujú rôzne priestorové usporiadania tej istej molekuly, ktoré vznikajú rotáciou jej atómových skupín okolo jednoduchej väzby</a:t>
            </a:r>
          </a:p>
          <a:p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- napríklad u ETÁNU rozlišujeme 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zaclonenú </a:t>
            </a: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a 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zošikmenú</a:t>
            </a: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dirty="0" err="1" smtClean="0">
                <a:solidFill>
                  <a:schemeClr val="accent4">
                    <a:lumMod val="75000"/>
                  </a:schemeClr>
                </a:solidFill>
              </a:rPr>
              <a:t>konformáciu</a:t>
            </a:r>
            <a:endParaRPr lang="sk-SK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Obrázok 5" descr="alkany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15816" y="3429000"/>
            <a:ext cx="5220072" cy="2929809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6156176" y="5445224"/>
            <a:ext cx="2771800" cy="12003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atómy vodíka </a:t>
            </a:r>
            <a:r>
              <a:rPr lang="sk-SK" dirty="0" err="1" smtClean="0">
                <a:solidFill>
                  <a:schemeClr val="accent4">
                    <a:lumMod val="75000"/>
                  </a:schemeClr>
                </a:solidFill>
              </a:rPr>
              <a:t>metylových</a:t>
            </a: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 skupín sa pri pohľade v smere väzby C-C vzájomne 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zakrývajú</a:t>
            </a:r>
            <a:endParaRPr lang="sk-SK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323528" y="2996952"/>
            <a:ext cx="2843808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atómy vodíka </a:t>
            </a:r>
            <a:r>
              <a:rPr lang="sk-SK" dirty="0" err="1" smtClean="0">
                <a:solidFill>
                  <a:schemeClr val="accent4">
                    <a:lumMod val="75000"/>
                  </a:schemeClr>
                </a:solidFill>
              </a:rPr>
              <a:t>metylových</a:t>
            </a: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 skupín sa pri pohľade v smere väzby C-C vzájomne 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nezakrývajú</a:t>
            </a:r>
            <a:endParaRPr lang="sk-SK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9" name="Picture 2" descr="http://upload.wikimedia.org/wikipedia/commons/e/ea/Propionic-acid-3D-ball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2379">
            <a:off x="6181166" y="208480"/>
            <a:ext cx="2745452" cy="18397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279432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sk-SK" dirty="0" smtClean="0"/>
              <a:t>Úloha: </a:t>
            </a:r>
            <a:r>
              <a:rPr lang="sk-SK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Ktorá </a:t>
            </a:r>
            <a:r>
              <a:rPr lang="sk-SK" dirty="0" err="1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konformácia</a:t>
            </a:r>
            <a:r>
              <a:rPr lang="sk-SK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 je energeticky výhodnejšia? Zdôvodnite.</a:t>
            </a:r>
            <a:endParaRPr lang="sk-SK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dĺžnik 3"/>
          <p:cNvSpPr/>
          <p:nvPr/>
        </p:nvSpPr>
        <p:spPr>
          <a:xfrm>
            <a:off x="3323185" y="3212976"/>
            <a:ext cx="218521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8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????</a:t>
            </a:r>
            <a:endParaRPr lang="sk-SK" sz="88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C000"/>
                </a:solidFill>
              </a:rPr>
              <a:t>Priestorová = geometrická = </a:t>
            </a:r>
            <a:r>
              <a:rPr lang="sk-SK" dirty="0" err="1" smtClean="0">
                <a:solidFill>
                  <a:srgbClr val="FFC000"/>
                </a:solidFill>
              </a:rPr>
              <a:t>stereoizoméria</a:t>
            </a:r>
            <a:r>
              <a:rPr lang="sk-SK" dirty="0" smtClean="0">
                <a:solidFill>
                  <a:srgbClr val="FFC000"/>
                </a:solidFill>
              </a:rPr>
              <a:t> </a:t>
            </a:r>
            <a:r>
              <a:rPr lang="sk-SK" dirty="0" err="1" smtClean="0">
                <a:solidFill>
                  <a:srgbClr val="FFC000"/>
                </a:solidFill>
              </a:rPr>
              <a:t>alkénov</a:t>
            </a:r>
            <a:endParaRPr lang="sk-SK" dirty="0">
              <a:solidFill>
                <a:srgbClr val="FFC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2148840"/>
            <a:ext cx="8229600" cy="4709160"/>
          </a:xfrm>
        </p:spPr>
        <p:txBody>
          <a:bodyPr>
            <a:normAutofit/>
          </a:bodyPr>
          <a:lstStyle/>
          <a:p>
            <a:pPr algn="just"/>
            <a:r>
              <a:rPr lang="sk-SK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2-tá väzba </a:t>
            </a:r>
            <a:r>
              <a:rPr lang="sk-SK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však bráni </a:t>
            </a:r>
            <a:r>
              <a:rPr lang="sk-SK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voľnej rotácii, čo umožňuje vznik </a:t>
            </a:r>
            <a:r>
              <a:rPr lang="sk-SK" b="1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stereoizomérov</a:t>
            </a:r>
            <a:r>
              <a:rPr lang="sk-SK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b="1" i="1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cis</a:t>
            </a:r>
            <a:r>
              <a:rPr lang="sk-SK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sk-SK" b="1" i="1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trans</a:t>
            </a:r>
            <a:r>
              <a:rPr lang="sk-SK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buNone/>
            </a:pPr>
            <a:endParaRPr lang="sk-SK" dirty="0" smtClean="0">
              <a:solidFill>
                <a:schemeClr val="tx2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sk-SK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na </a:t>
            </a:r>
            <a:r>
              <a:rPr lang="sk-SK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uhlíkovom reťazci </a:t>
            </a:r>
            <a:r>
              <a:rPr lang="sk-SK" dirty="0" err="1" smtClean="0">
                <a:solidFill>
                  <a:schemeClr val="tx2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alkénov</a:t>
            </a:r>
            <a:r>
              <a:rPr lang="sk-SK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, kde sú jednoduché väzby medzi atómami uhlíka, sa uskutočňuje </a:t>
            </a:r>
            <a:r>
              <a:rPr lang="sk-SK" b="1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štruktúrna izoméria</a:t>
            </a:r>
            <a:r>
              <a:rPr lang="sk-SK" dirty="0" smtClean="0">
                <a:solidFill>
                  <a:schemeClr val="tx2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sk-SK" b="1" dirty="0" smtClean="0">
              <a:solidFill>
                <a:schemeClr val="tx2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sk-SK" dirty="0" smtClean="0">
              <a:solidFill>
                <a:schemeClr val="tx2">
                  <a:lumMod val="85000"/>
                  <a:lumOff val="15000"/>
                </a:schemeClr>
              </a:solidFill>
              <a:latin typeface="Monotype Corsiva" pitchFamily="66" charset="0"/>
            </a:endParaRPr>
          </a:p>
          <a:p>
            <a:endParaRPr lang="sk-SK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81000" y="228600"/>
            <a:ext cx="7768473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sz="2600" b="1" dirty="0" smtClean="0">
              <a:latin typeface="Monotype Corsiva" pitchFamily="66" charset="0"/>
            </a:endParaRPr>
          </a:p>
          <a:p>
            <a:r>
              <a:rPr lang="sk-SK" sz="26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Príklad geometrickej izomérie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endParaRPr lang="sk-SK" sz="2600" dirty="0" smtClean="0">
              <a:latin typeface="Monotype Corsiva" pitchFamily="66" charset="0"/>
            </a:endParaRPr>
          </a:p>
          <a:p>
            <a:endParaRPr lang="sk-SK" sz="2600" dirty="0" smtClean="0">
              <a:latin typeface="Monotype Corsiva" pitchFamily="66" charset="0"/>
            </a:endParaRPr>
          </a:p>
          <a:p>
            <a:endParaRPr lang="sk-SK" sz="2600" dirty="0" smtClean="0">
              <a:latin typeface="Monotype Corsiva" pitchFamily="66" charset="0"/>
            </a:endParaRPr>
          </a:p>
          <a:p>
            <a:endParaRPr lang="sk-SK" sz="2600" dirty="0" smtClean="0">
              <a:latin typeface="Monotype Corsiva" pitchFamily="66" charset="0"/>
            </a:endParaRPr>
          </a:p>
          <a:p>
            <a:endParaRPr lang="sk-SK" sz="2600" dirty="0" smtClean="0">
              <a:latin typeface="Monotype Corsiva" pitchFamily="66" charset="0"/>
            </a:endParaRPr>
          </a:p>
          <a:p>
            <a:endParaRPr lang="sk-SK" sz="2600" dirty="0" smtClean="0">
              <a:latin typeface="Monotype Corsiva" pitchFamily="66" charset="0"/>
            </a:endParaRPr>
          </a:p>
          <a:p>
            <a:endParaRPr lang="sk-SK" sz="2600" dirty="0" smtClean="0">
              <a:latin typeface="Monotype Corsiva" pitchFamily="66" charset="0"/>
            </a:endParaRPr>
          </a:p>
          <a:p>
            <a:endParaRPr lang="sk-SK" sz="2600" dirty="0" smtClean="0">
              <a:latin typeface="Monotype Corsiva" pitchFamily="66" charset="0"/>
            </a:endParaRPr>
          </a:p>
          <a:p>
            <a:r>
              <a:rPr lang="sk-SK" sz="2800" b="1" dirty="0" smtClean="0"/>
              <a:t>        </a:t>
            </a:r>
            <a:r>
              <a:rPr lang="sk-SK" sz="2800" b="1" dirty="0" err="1" smtClean="0">
                <a:latin typeface="Monotype Corsiva" pitchFamily="66" charset="0"/>
              </a:rPr>
              <a:t>cis</a:t>
            </a:r>
            <a:r>
              <a:rPr lang="sk-SK" sz="2800" b="1" dirty="0" smtClean="0">
                <a:latin typeface="Monotype Corsiva" pitchFamily="66" charset="0"/>
              </a:rPr>
              <a:t>–</a:t>
            </a:r>
            <a:r>
              <a:rPr lang="sk-SK" sz="2800" b="1" dirty="0" err="1" smtClean="0">
                <a:latin typeface="Monotype Corsiva" pitchFamily="66" charset="0"/>
              </a:rPr>
              <a:t>but</a:t>
            </a:r>
            <a:r>
              <a:rPr lang="sk-SK" sz="2800" b="1" dirty="0" smtClean="0">
                <a:latin typeface="Monotype Corsiva" pitchFamily="66" charset="0"/>
              </a:rPr>
              <a:t>–2–</a:t>
            </a:r>
            <a:r>
              <a:rPr lang="sk-SK" sz="2800" b="1" dirty="0" err="1" smtClean="0">
                <a:latin typeface="Monotype Corsiva" pitchFamily="66" charset="0"/>
              </a:rPr>
              <a:t>én</a:t>
            </a:r>
            <a:r>
              <a:rPr lang="sk-SK" sz="2800" b="1" dirty="0" smtClean="0">
                <a:latin typeface="Monotype Corsiva" pitchFamily="66" charset="0"/>
              </a:rPr>
              <a:t>                  </a:t>
            </a:r>
            <a:r>
              <a:rPr lang="sk-SK" sz="2800" b="1" dirty="0" smtClean="0">
                <a:latin typeface="Monotype Corsiva" pitchFamily="66" charset="0"/>
              </a:rPr>
              <a:t>  </a:t>
            </a:r>
            <a:r>
              <a:rPr lang="sk-SK" sz="2800" b="1" dirty="0" smtClean="0">
                <a:latin typeface="Monotype Corsiva" pitchFamily="66" charset="0"/>
              </a:rPr>
              <a:t>                 </a:t>
            </a:r>
            <a:r>
              <a:rPr lang="sk-SK" sz="2800" b="1" dirty="0" err="1" smtClean="0">
                <a:latin typeface="Monotype Corsiva" pitchFamily="66" charset="0"/>
              </a:rPr>
              <a:t>trans</a:t>
            </a:r>
            <a:r>
              <a:rPr lang="sk-SK" sz="2800" b="1" dirty="0" smtClean="0">
                <a:latin typeface="Monotype Corsiva" pitchFamily="66" charset="0"/>
              </a:rPr>
              <a:t>–</a:t>
            </a:r>
            <a:r>
              <a:rPr lang="sk-SK" sz="2800" b="1" dirty="0" err="1" smtClean="0">
                <a:latin typeface="Monotype Corsiva" pitchFamily="66" charset="0"/>
              </a:rPr>
              <a:t>but</a:t>
            </a:r>
            <a:r>
              <a:rPr lang="sk-SK" sz="2800" b="1" dirty="0" smtClean="0">
                <a:latin typeface="Monotype Corsiva" pitchFamily="66" charset="0"/>
              </a:rPr>
              <a:t>–2–</a:t>
            </a:r>
            <a:r>
              <a:rPr lang="sk-SK" sz="2800" b="1" dirty="0" err="1" smtClean="0">
                <a:latin typeface="Monotype Corsiva" pitchFamily="66" charset="0"/>
              </a:rPr>
              <a:t>én</a:t>
            </a:r>
            <a:r>
              <a:rPr lang="sk-SK" sz="2800" dirty="0" smtClean="0">
                <a:latin typeface="Monotype Corsiva" pitchFamily="66" charset="0"/>
              </a:rPr>
              <a:t> </a:t>
            </a:r>
          </a:p>
          <a:p>
            <a:endParaRPr lang="sk-SK" sz="2600" dirty="0" smtClean="0">
              <a:latin typeface="Monotype Corsiva" pitchFamily="66" charset="0"/>
            </a:endParaRP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3" name="Obrázok 2" descr="alkeny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844824"/>
            <a:ext cx="7461334" cy="1962150"/>
          </a:xfrm>
          <a:prstGeom prst="rect">
            <a:avLst/>
          </a:prstGeom>
        </p:spPr>
      </p:pic>
      <p:sp>
        <p:nvSpPr>
          <p:cNvPr id="4" name="Obdĺžnik 3"/>
          <p:cNvSpPr/>
          <p:nvPr/>
        </p:nvSpPr>
        <p:spPr>
          <a:xfrm>
            <a:off x="1115616" y="5157192"/>
            <a:ext cx="6804248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sk-SK" b="1" dirty="0" smtClean="0">
                <a:solidFill>
                  <a:srgbClr val="002060"/>
                </a:solidFill>
              </a:rPr>
              <a:t>Rozdiel vlastností:</a:t>
            </a:r>
            <a:endParaRPr lang="sk-SK" dirty="0" smtClean="0">
              <a:solidFill>
                <a:srgbClr val="002060"/>
              </a:solidFill>
            </a:endParaRPr>
          </a:p>
          <a:p>
            <a:r>
              <a:rPr lang="sk-SK" b="1" dirty="0" smtClean="0">
                <a:solidFill>
                  <a:srgbClr val="002060"/>
                </a:solidFill>
              </a:rPr>
              <a:t>Cis-but-2-én: teplota topenia = -139°C, teplota varu = 4°C</a:t>
            </a:r>
            <a:endParaRPr lang="sk-SK" dirty="0" smtClean="0">
              <a:solidFill>
                <a:srgbClr val="002060"/>
              </a:solidFill>
            </a:endParaRPr>
          </a:p>
          <a:p>
            <a:r>
              <a:rPr lang="sk-SK" b="1" dirty="0" smtClean="0">
                <a:solidFill>
                  <a:srgbClr val="002060"/>
                </a:solidFill>
              </a:rPr>
              <a:t>Trans-but-2-én: teplota topenia = -106°C, teplota varu = </a:t>
            </a:r>
            <a:r>
              <a:rPr lang="sk-SK" b="1" dirty="0" smtClean="0">
                <a:solidFill>
                  <a:srgbClr val="002060"/>
                </a:solidFill>
              </a:rPr>
              <a:t>1°C</a:t>
            </a:r>
            <a:r>
              <a:rPr lang="sk-SK" dirty="0" smtClean="0">
                <a:solidFill>
                  <a:srgbClr val="002060"/>
                </a:solidFill>
              </a:rPr>
              <a:t> </a:t>
            </a:r>
            <a:endParaRPr lang="sk-SK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683568" y="332656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chemeClr val="accent4">
                    <a:lumMod val="75000"/>
                  </a:schemeClr>
                </a:solidFill>
              </a:rPr>
              <a:t>ETYLÉN</a:t>
            </a:r>
            <a:endParaRPr lang="sk-SK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611560" y="3356992"/>
            <a:ext cx="74168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najjednoduchší nenasýtený uhľovodík</a:t>
            </a:r>
          </a:p>
          <a:p>
            <a:pPr>
              <a:buFontTx/>
              <a:buChar char="-"/>
            </a:pPr>
            <a:r>
              <a:rPr lang="sk-SK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ľahký 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bezfarebný 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plyn, </a:t>
            </a:r>
          </a:p>
          <a:p>
            <a:pPr>
              <a:buFontTx/>
              <a:buChar char="-"/>
            </a:pP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 získava 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sa z ropy</a:t>
            </a:r>
            <a:endParaRPr lang="sk-SK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r>
              <a:rPr lang="sk-SK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výroba rozpúšťadiel a etanolu</a:t>
            </a:r>
          </a:p>
          <a:p>
            <a:pPr>
              <a:buFontTx/>
              <a:buChar char="-"/>
            </a:pPr>
            <a:r>
              <a:rPr lang="sk-SK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má sladkú chuť</a:t>
            </a:r>
          </a:p>
          <a:p>
            <a:pPr>
              <a:buFontTx/>
              <a:buChar char="-"/>
            </a:pPr>
            <a:r>
              <a:rPr lang="sk-SK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 rastlinný hormón - spôsobuje 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odpadávanie kvetov a 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listov, urýchľuje 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dozrievanie ovocia</a:t>
            </a:r>
            <a:endParaRPr lang="sk-SK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1506" name="AutoShape 2" descr="data:image/png;base64,iVBORw0KGgoAAAANSUhEUgAAAJAAAACHCAMAAADOSyCpAAAAgVBMVEX///8AAADz8/ORkJAQDgwmJCNzc3KhoKC6urkUEhCkpKOura0oJybs7OwGAADi4uKHhoZIR0bZ2dlmZGRYV1ZRUE95eHdfX174+Pjn5+caGBc9PDsKBwXCwsK3trYeHBszMTDR0dHLy8uQj486OTiEg4MwLi1KSUhsa2uZmJjBwcAa/eNfAAAFaElEQVR4nO2c63ayOhCGHRoQREACcgwnUSje/wXuoLYSWr9iSNruVZ5/rJrwApnMIUlXq4WFhW8hzs1MGVzj3DxEEu/X9z+8rkyzYn6gN0boDK43BQqUlTz6/ocP/ILQCytIBZ8RhECTKWhNgBUE8IUgQ7IgtAhaBC2CflyQ7ePondVaviDNGtyv/igIlcHuji9dEHJPg/vt0QdBBoIBRLqgD/f7tyD75wWRNnPeiV+kC7I9PLjf6ZNBvf9mK2P6/8zKFkGLoEXQIuhHBeUEXDxsAPAqU1A36p96+5r5wThRdEaJnGjGieiHRHGBh0raIIpyi6NRXezES7mSQYm//tWIiA7851tNw4aW4xU5LXhyKjIdGDlXO1JwtfsKfOSc45Q9hLFoNZQdbDO+lhnAWqyWS68FcFtLCI3z9a+eQ/HA5hjRVzB1sSLF9OSzXjt1wqJdjMFl8m84e9iLNf0dJJwj+srGSExRWnpwOTPOoqa/FziuoxM0M8OaA0AnRkwPNflgbh/USoW5NMUHNHtIYhVCEWJ6TIDN/F5o+DvLLu5ECexnmPwb4kx/B8ZZRD9mQoSMa7yFk5Ani3x4FfCmV3GXCpr2s91tKrIsrieM4tvzCI1A8a4tt9smPT35lLqWNtumbDuxoRXW3qqTAN70B40y996uFvHdb5xTQNCEgeYXYEA52Zl0hU0g9YLX1qbtXoX56aqxiWriWFFiXFNp4UT/uEYI3MyxFMupPKqo/rrJNFRC1Pf3rauITAuxnF7720XUEcQbS495AXIcfKUOXYN/xXrM5eP4MEykFM3mD6YZ4pSgYVCEj3bSxxBm6D0i7P9+VslxaJJmIiiUMRO2mLXyDLsXuIPH9AkdTX1Pw2aOa8wNhq7sxtWtfj2JkmsPeaU3dnwYJZq3dnOJQyh4wtjDlqRSigPYtUueN50RshcupqcqScozFs9AfOFieg4qcXn8UA62J1xMDxWU/ipB1ZEcPx2clfkYR+Inwy5pRlO+ovTOrP73PEQHdcuaeXRtN5eYukU2V8igKKlr65LtI5B+MYaSjZ12RiJkeYBOjGws/ALgK9cHfkR0mb8M1gn7gpLOvBgNotCGesKcW4+WD5wUgS5CkOUSxk1XJbKnpDPZFiVDARtD1NRt0tjq7jyUAGx/0kypAdreFeA9YZ3tDPxe0S1Cc3aAjGm+zaKBHapuH7cKAZWiql80eaURsZlVVWb24qZu4KMREUpO+QEf9O7IvOa5YPp4QMo0bfr8wZtsu+eStktK96gCsUXWdVbRWk3sy6aQJDWfiGrioDCuaVCxF7YAd7is3Sj5LtC0oNafnNrw5hRowanr5USOiAjN8kQZh1W3IkZ1jkRUmXoUAG3+K4qPkAoQc4HO3fMLRCdAwmrnigvq3D6csWedBf38c5dzNDgKXFxQXmGmO8sLW+R0Rh3uPJOlMY2IuumAE6hzKg4bW0wEc8eCOSu5VgmuQDEX1tfEnw8a0AhPhpU9AG9bDJNC1SfJCt5KWuRBK3zJ9RJxcuxr6MkFVfDHVA3fXOv44MvZ2VDzrXlQc5C1p6m45HVP4mzFrZON4Vo384DI2hyzUkIgT4+GEEkZ0VcO6vTVgHsjGRtRbkSZzC2AfwPH3DD5Dd6sz1IPvG3WTBRyWK/ZOYbGlky1/ht2ejIJyIednr/w5MsiaBG0CPqDgoYZofkNgobX3ScH3lQ/vJPKP/BWDm4XHv8HB95QkbbuG20p/w2p7p22+eTAm3vG7zi1/ANvYTW4X/DrD5osghZBi6A/KIjNOr7hv1qMBY2yjrJgww81kft/P0b9d4bBlhLis35glrR1XeoBtHH/WNel1VoWFhZY/gOzCnAdY8lQPgAAAABJRU5ErkJggg=="/>
          <p:cNvSpPr>
            <a:spLocks noChangeAspect="1" noChangeArrowheads="1"/>
          </p:cNvSpPr>
          <p:nvPr/>
        </p:nvSpPr>
        <p:spPr bwMode="auto">
          <a:xfrm>
            <a:off x="155575" y="-769938"/>
            <a:ext cx="1714500" cy="1609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1508" name="AutoShape 4" descr="data:image/png;base64,iVBORw0KGgoAAAANSUhEUgAAAJAAAACHCAMAAADOSyCpAAAAgVBMVEX///8AAADz8/ORkJAQDgwmJCNzc3KhoKC6urkUEhCkpKOura0oJybs7OwGAADi4uKHhoZIR0bZ2dlmZGRYV1ZRUE95eHdfX174+Pjn5+caGBc9PDsKBwXCwsK3trYeHBszMTDR0dHLy8uQj486OTiEg4MwLi1KSUhsa2uZmJjBwcAa/eNfAAAFaElEQVR4nO2c63ayOhCGHRoQREACcgwnUSje/wXuoLYSWr9iSNruVZ5/rJrwApnMIUlXq4WFhW8hzs1MGVzj3DxEEu/X9z+8rkyzYn6gN0boDK43BQqUlTz6/ocP/ILQCytIBZ8RhECTKWhNgBUE8IUgQ7IgtAhaBC2CflyQ7ePondVaviDNGtyv/igIlcHuji9dEHJPg/vt0QdBBoIBRLqgD/f7tyD75wWRNnPeiV+kC7I9PLjf6ZNBvf9mK2P6/8zKFkGLoEXQIuhHBeUEXDxsAPAqU1A36p96+5r5wThRdEaJnGjGieiHRHGBh0raIIpyi6NRXezES7mSQYm//tWIiA7851tNw4aW4xU5LXhyKjIdGDlXO1JwtfsKfOSc45Q9hLFoNZQdbDO+lhnAWqyWS68FcFtLCI3z9a+eQ/HA5hjRVzB1sSLF9OSzXjt1wqJdjMFl8m84e9iLNf0dJJwj+srGSExRWnpwOTPOoqa/FziuoxM0M8OaA0AnRkwPNflgbh/USoW5NMUHNHtIYhVCEWJ6TIDN/F5o+DvLLu5ECexnmPwb4kx/B8ZZRD9mQoSMa7yFk5Ani3x4FfCmV3GXCpr2s91tKrIsrieM4tvzCI1A8a4tt9smPT35lLqWNtumbDuxoRXW3qqTAN70B40y996uFvHdb5xTQNCEgeYXYEA52Zl0hU0g9YLX1qbtXoX56aqxiWriWFFiXFNp4UT/uEYI3MyxFMupPKqo/rrJNFRC1Pf3rauITAuxnF7720XUEcQbS495AXIcfKUOXYN/xXrM5eP4MEykFM3mD6YZ4pSgYVCEj3bSxxBm6D0i7P9+VslxaJJmIiiUMRO2mLXyDLsXuIPH9AkdTX1Pw2aOa8wNhq7sxtWtfj2JkmsPeaU3dnwYJZq3dnOJQyh4wtjDlqRSigPYtUueN50RshcupqcqScozFs9AfOFieg4qcXn8UA62J1xMDxWU/ipB1ZEcPx2clfkYR+Inwy5pRlO+ovTOrP73PEQHdcuaeXRtN5eYukU2V8igKKlr65LtI5B+MYaSjZ12RiJkeYBOjGws/ALgK9cHfkR0mb8M1gn7gpLOvBgNotCGesKcW4+WD5wUgS5CkOUSxk1XJbKnpDPZFiVDARtD1NRt0tjq7jyUAGx/0kypAdreFeA9YZ3tDPxe0S1Cc3aAjGm+zaKBHapuH7cKAZWiql80eaURsZlVVWb24qZu4KMREUpO+QEf9O7IvOa5YPp4QMo0bfr8wZtsu+eStktK96gCsUXWdVbRWk3sy6aQJDWfiGrioDCuaVCxF7YAd7is3Sj5LtC0oNafnNrw5hRowanr5USOiAjN8kQZh1W3IkZ1jkRUmXoUAG3+K4qPkAoQc4HO3fMLRCdAwmrnigvq3D6csWedBf38c5dzNDgKXFxQXmGmO8sLW+R0Rh3uPJOlMY2IuumAE6hzKg4bW0wEc8eCOSu5VgmuQDEX1tfEnw8a0AhPhpU9AG9bDJNC1SfJCt5KWuRBK3zJ9RJxcuxr6MkFVfDHVA3fXOv44MvZ2VDzrXlQc5C1p6m45HVP4mzFrZON4Vo384DI2hyzUkIgT4+GEEkZ0VcO6vTVgHsjGRtRbkSZzC2AfwPH3DD5Dd6sz1IPvG3WTBRyWK/ZOYbGlky1/ht2ejIJyIednr/w5MsiaBG0CPqDgoYZofkNgobX3ScH3lQ/vJPKP/BWDm4XHv8HB95QkbbuG20p/w2p7p22+eTAm3vG7zi1/ANvYTW4X/DrD5osghZBi6A/KIjNOr7hv1qMBY2yjrJgww81kft/P0b9d4bBlhLis35glrR1XeoBtHH/WNel1VoWFhZY/gOzCnAdY8lQPgAAAABJRU5ErkJggg=="/>
          <p:cNvSpPr>
            <a:spLocks noChangeAspect="1" noChangeArrowheads="1"/>
          </p:cNvSpPr>
          <p:nvPr/>
        </p:nvSpPr>
        <p:spPr bwMode="auto">
          <a:xfrm>
            <a:off x="155575" y="-769938"/>
            <a:ext cx="1714500" cy="1609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1510" name="Picture 6" descr="http://upload.wikimedia.org/wikipedia/commons/thumb/e/e9/Ethene_structural.svg/180px-Ethene_structural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476672"/>
            <a:ext cx="1714500" cy="1609726"/>
          </a:xfrm>
          <a:prstGeom prst="rect">
            <a:avLst/>
          </a:prstGeom>
          <a:noFill/>
        </p:spPr>
      </p:pic>
      <p:pic>
        <p:nvPicPr>
          <p:cNvPr id="21512" name="Picture 8" descr="http://upload.wikimedia.org/wikipedia/commons/thumb/a/a1/Ethylene-3D-balls.png/220px-Ethylene-3D-ball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1556792"/>
            <a:ext cx="2095500" cy="1733551"/>
          </a:xfrm>
          <a:prstGeom prst="rect">
            <a:avLst/>
          </a:prstGeom>
          <a:noFill/>
        </p:spPr>
      </p:pic>
      <p:sp>
        <p:nvSpPr>
          <p:cNvPr id="10" name="BlokTextu 9"/>
          <p:cNvSpPr txBox="1"/>
          <p:nvPr/>
        </p:nvSpPr>
        <p:spPr>
          <a:xfrm>
            <a:off x="3419872" y="2492896"/>
            <a:ext cx="208823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ETYLÉN = ETÉN</a:t>
            </a:r>
            <a:endParaRPr lang="sk-SK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1514" name="Picture 10" descr="http://upload.wikimedia.org/wikipedia/commons/thumb/c/c3/Ethylene-3D-vdW.png/180px-Ethylene-3D-vdW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1340768"/>
            <a:ext cx="1714500" cy="13335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363272" cy="279432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sk-SK" dirty="0" smtClean="0"/>
              <a:t>Úloha: </a:t>
            </a:r>
            <a:r>
              <a:rPr lang="sk-SK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Existuje </a:t>
            </a:r>
            <a:r>
              <a:rPr lang="sk-SK" dirty="0" err="1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metén</a:t>
            </a:r>
            <a:r>
              <a:rPr lang="sk-SK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? Aký má chemický vzorec? </a:t>
            </a:r>
            <a:endParaRPr lang="sk-SK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3323185" y="3212976"/>
            <a:ext cx="218521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88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????</a:t>
            </a:r>
            <a:endParaRPr lang="sk-SK" sz="88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1026" name="Picture 2" descr="S úsmevom loptu dosta&amp;tcaron; skvelý nápad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2996952"/>
            <a:ext cx="2857500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 descr="data:image/png;base64,iVBORw0KGgoAAAANSUhEUgAAAJAAAACHCAMAAADOSyCpAAAAgVBMVEX///8AAADz8/ORkJAQDgwmJCNzc3KhoKC6urkUEhCkpKOura0oJybs7OwGAADi4uKHhoZIR0bZ2dlmZGRYV1ZRUE95eHdfX174+Pjn5+caGBc9PDsKBwXCwsK3trYeHBszMTDR0dHLy8uQj486OTiEg4MwLi1KSUhsa2uZmJjBwcAa/eNfAAAFaElEQVR4nO2c63ayOhCGHRoQREACcgwnUSje/wXuoLYSWr9iSNruVZ5/rJrwApnMIUlXq4WFhW8hzs1MGVzj3DxEEu/X9z+8rkyzYn6gN0boDK43BQqUlTz6/ocP/ILQCytIBZ8RhECTKWhNgBUE8IUgQ7IgtAhaBC2CflyQ7ePondVaviDNGtyv/igIlcHuji9dEHJPg/vt0QdBBoIBRLqgD/f7tyD75wWRNnPeiV+kC7I9PLjf6ZNBvf9mK2P6/8zKFkGLoEXQIuhHBeUEXDxsAPAqU1A36p96+5r5wThRdEaJnGjGieiHRHGBh0raIIpyi6NRXezES7mSQYm//tWIiA7851tNw4aW4xU5LXhyKjIdGDlXO1JwtfsKfOSc45Q9hLFoNZQdbDO+lhnAWqyWS68FcFtLCI3z9a+eQ/HA5hjRVzB1sSLF9OSzXjt1wqJdjMFl8m84e9iLNf0dJJwj+srGSExRWnpwOTPOoqa/FziuoxM0M8OaA0AnRkwPNflgbh/USoW5NMUHNHtIYhVCEWJ6TIDN/F5o+DvLLu5ECexnmPwb4kx/B8ZZRD9mQoSMa7yFk5Ani3x4FfCmV3GXCpr2s91tKrIsrieM4tvzCI1A8a4tt9smPT35lLqWNtumbDuxoRXW3qqTAN70B40y996uFvHdb5xTQNCEgeYXYEA52Zl0hU0g9YLX1qbtXoX56aqxiWriWFFiXFNp4UT/uEYI3MyxFMupPKqo/rrJNFRC1Pf3rauITAuxnF7720XUEcQbS495AXIcfKUOXYN/xXrM5eP4MEykFM3mD6YZ4pSgYVCEj3bSxxBm6D0i7P9+VslxaJJmIiiUMRO2mLXyDLsXuIPH9AkdTX1Pw2aOa8wNhq7sxtWtfj2JkmsPeaU3dnwYJZq3dnOJQyh4wtjDlqRSigPYtUueN50RshcupqcqScozFs9AfOFieg4qcXn8UA62J1xMDxWU/ipB1ZEcPx2clfkYR+Inwy5pRlO+ovTOrP73PEQHdcuaeXRtN5eYukU2V8igKKlr65LtI5B+MYaSjZ12RiJkeYBOjGws/ALgK9cHfkR0mb8M1gn7gpLOvBgNotCGesKcW4+WD5wUgS5CkOUSxk1XJbKnpDPZFiVDARtD1NRt0tjq7jyUAGx/0kypAdreFeA9YZ3tDPxe0S1Cc3aAjGm+zaKBHapuH7cKAZWiql80eaURsZlVVWb24qZu4KMREUpO+QEf9O7IvOa5YPp4QMo0bfr8wZtsu+eStktK96gCsUXWdVbRWk3sy6aQJDWfiGrioDCuaVCxF7YAd7is3Sj5LtC0oNafnNrw5hRowanr5USOiAjN8kQZh1W3IkZ1jkRUmXoUAG3+K4qPkAoQc4HO3fMLRCdAwmrnigvq3D6csWedBf38c5dzNDgKXFxQXmGmO8sLW+R0Rh3uPJOlMY2IuumAE6hzKg4bW0wEc8eCOSu5VgmuQDEX1tfEnw8a0AhPhpU9AG9bDJNC1SfJCt5KWuRBK3zJ9RJxcuxr6MkFVfDHVA3fXOv44MvZ2VDzrXlQc5C1p6m45HVP4mzFrZON4Vo384DI2hyzUkIgT4+GEEkZ0VcO6vTVgHsjGRtRbkSZzC2AfwPH3DD5Dd6sz1IPvG3WTBRyWK/ZOYbGlky1/ht2ejIJyIednr/w5MsiaBG0CPqDgoYZofkNgobX3ScH3lQ/vJPKP/BWDm4XHv8HB95QkbbuG20p/w2p7p22+eTAm3vG7zi1/ANvYTW4X/DrD5osghZBi6A/KIjNOr7hv1qMBY2yjrJgww81kft/P0b9d4bBlhLis35glrR1XeoBtHH/WNel1VoWFhZY/gOzCnAdY8lQPgAAAABJRU5ErkJggg=="/>
          <p:cNvSpPr>
            <a:spLocks noChangeAspect="1" noChangeArrowheads="1"/>
          </p:cNvSpPr>
          <p:nvPr/>
        </p:nvSpPr>
        <p:spPr bwMode="auto">
          <a:xfrm>
            <a:off x="155575" y="-769938"/>
            <a:ext cx="1714500" cy="1609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21508" name="AutoShape 4" descr="data:image/png;base64,iVBORw0KGgoAAAANSUhEUgAAAJAAAACHCAMAAADOSyCpAAAAgVBMVEX///8AAADz8/ORkJAQDgwmJCNzc3KhoKC6urkUEhCkpKOura0oJybs7OwGAADi4uKHhoZIR0bZ2dlmZGRYV1ZRUE95eHdfX174+Pjn5+caGBc9PDsKBwXCwsK3trYeHBszMTDR0dHLy8uQj486OTiEg4MwLi1KSUhsa2uZmJjBwcAa/eNfAAAFaElEQVR4nO2c63ayOhCGHRoQREACcgwnUSje/wXuoLYSWr9iSNruVZ5/rJrwApnMIUlXq4WFhW8hzs1MGVzj3DxEEu/X9z+8rkyzYn6gN0boDK43BQqUlTz6/ocP/ILQCytIBZ8RhECTKWhNgBUE8IUgQ7IgtAhaBC2CflyQ7ePondVaviDNGtyv/igIlcHuji9dEHJPg/vt0QdBBoIBRLqgD/f7tyD75wWRNnPeiV+kC7I9PLjf6ZNBvf9mK2P6/8zKFkGLoEXQIuhHBeUEXDxsAPAqU1A36p96+5r5wThRdEaJnGjGieiHRHGBh0raIIpyi6NRXezES7mSQYm//tWIiA7851tNw4aW4xU5LXhyKjIdGDlXO1JwtfsKfOSc45Q9hLFoNZQdbDO+lhnAWqyWS68FcFtLCI3z9a+eQ/HA5hjRVzB1sSLF9OSzXjt1wqJdjMFl8m84e9iLNf0dJJwj+srGSExRWnpwOTPOoqa/FziuoxM0M8OaA0AnRkwPNflgbh/USoW5NMUHNHtIYhVCEWJ6TIDN/F5o+DvLLu5ECexnmPwb4kx/B8ZZRD9mQoSMa7yFk5Ani3x4FfCmV3GXCpr2s91tKrIsrieM4tvzCI1A8a4tt9smPT35lLqWNtumbDuxoRXW3qqTAN70B40y996uFvHdb5xTQNCEgeYXYEA52Zl0hU0g9YLX1qbtXoX56aqxiWriWFFiXFNp4UT/uEYI3MyxFMupPKqo/rrJNFRC1Pf3rauITAuxnF7720XUEcQbS495AXIcfKUOXYN/xXrM5eP4MEykFM3mD6YZ4pSgYVCEj3bSxxBm6D0i7P9+VslxaJJmIiiUMRO2mLXyDLsXuIPH9AkdTX1Pw2aOa8wNhq7sxtWtfj2JkmsPeaU3dnwYJZq3dnOJQyh4wtjDlqRSigPYtUueN50RshcupqcqScozFs9AfOFieg4qcXn8UA62J1xMDxWU/ipB1ZEcPx2clfkYR+Inwy5pRlO+ovTOrP73PEQHdcuaeXRtN5eYukU2V8igKKlr65LtI5B+MYaSjZ12RiJkeYBOjGws/ALgK9cHfkR0mb8M1gn7gpLOvBgNotCGesKcW4+WD5wUgS5CkOUSxk1XJbKnpDPZFiVDARtD1NRt0tjq7jyUAGx/0kypAdreFeA9YZ3tDPxe0S1Cc3aAjGm+zaKBHapuH7cKAZWiql80eaURsZlVVWb24qZu4KMREUpO+QEf9O7IvOa5YPp4QMo0bfr8wZtsu+eStktK96gCsUXWdVbRWk3sy6aQJDWfiGrioDCuaVCxF7YAd7is3Sj5LtC0oNafnNrw5hRowanr5USOiAjN8kQZh1W3IkZ1jkRUmXoUAG3+K4qPkAoQc4HO3fMLRCdAwmrnigvq3D6csWedBf38c5dzNDgKXFxQXmGmO8sLW+R0Rh3uPJOlMY2IuumAE6hzKg4bW0wEc8eCOSu5VgmuQDEX1tfEnw8a0AhPhpU9AG9bDJNC1SfJCt5KWuRBK3zJ9RJxcuxr6MkFVfDHVA3fXOv44MvZ2VDzrXlQc5C1p6m45HVP4mzFrZON4Vo384DI2hyzUkIgT4+GEEkZ0VcO6vTVgHsjGRtRbkSZzC2AfwPH3DD5Dd6sz1IPvG3WTBRyWK/ZOYbGlky1/ht2ejIJyIednr/w5MsiaBG0CPqDgoYZofkNgobX3ScH3lQ/vJPKP/BWDm4XHv8HB95QkbbuG20p/w2p7p22+eTAm3vG7zi1/ANvYTW4X/DrD5osghZBi6A/KIjNOr7hv1qMBY2yjrJgww81kft/P0b9d4bBlhLis35glrR1XeoBtHH/WNel1VoWFhZY/gOzCnAdY8lQPgAAAABJRU5ErkJggg=="/>
          <p:cNvSpPr>
            <a:spLocks noChangeAspect="1" noChangeArrowheads="1"/>
          </p:cNvSpPr>
          <p:nvPr/>
        </p:nvSpPr>
        <p:spPr bwMode="auto">
          <a:xfrm>
            <a:off x="155575" y="-769938"/>
            <a:ext cx="1714500" cy="16097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2" name="BlokTextu 11"/>
          <p:cNvSpPr txBox="1"/>
          <p:nvPr/>
        </p:nvSpPr>
        <p:spPr>
          <a:xfrm>
            <a:off x="467544" y="548680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chemeClr val="accent4">
                    <a:lumMod val="75000"/>
                  </a:schemeClr>
                </a:solidFill>
              </a:rPr>
              <a:t>PROPYLÉN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13" name="BlokTextu 12"/>
          <p:cNvSpPr txBox="1"/>
          <p:nvPr/>
        </p:nvSpPr>
        <p:spPr>
          <a:xfrm>
            <a:off x="611560" y="1340768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Výroba polypropylénu  (_____), acetylénu</a:t>
            </a:r>
            <a:endParaRPr lang="sk-SK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r>
              <a:rPr lang="sk-SK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výroba dezinfekčných prostriedkov</a:t>
            </a:r>
            <a:endParaRPr lang="sk-SK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3203848" y="5517232"/>
            <a:ext cx="266429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PROPYLÉN = PROPÉN</a:t>
            </a:r>
            <a:endParaRPr lang="sk-SK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1518" name="Picture 14" descr="http://upload.wikimedia.org/wikipedia/commons/d/d1/Propyle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780928"/>
            <a:ext cx="2520280" cy="2520280"/>
          </a:xfrm>
          <a:prstGeom prst="rect">
            <a:avLst/>
          </a:prstGeom>
          <a:noFill/>
        </p:spPr>
      </p:pic>
      <p:pic>
        <p:nvPicPr>
          <p:cNvPr id="21520" name="Picture 16" descr="http://upload.wikimedia.org/wikipedia/commons/b/bf/Propylene-3D-ball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636912"/>
            <a:ext cx="2991224" cy="25047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sz="5300" dirty="0" err="1" smtClean="0">
                <a:solidFill>
                  <a:srgbClr val="0070C0"/>
                </a:solidFill>
              </a:rPr>
              <a:t>Alkadiény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nenasýtené uhľovodíky, </a:t>
            </a:r>
            <a:r>
              <a:rPr lang="sk-SK" dirty="0" smtClean="0"/>
              <a:t>ktoré </a:t>
            </a:r>
            <a:r>
              <a:rPr lang="sk-SK" b="1" dirty="0" smtClean="0"/>
              <a:t>obsahujú </a:t>
            </a:r>
            <a:r>
              <a:rPr lang="sk-SK" b="1" dirty="0" smtClean="0">
                <a:solidFill>
                  <a:srgbClr val="C00000"/>
                </a:solidFill>
              </a:rPr>
              <a:t>dve dvojité väzby </a:t>
            </a:r>
            <a:r>
              <a:rPr lang="sk-SK" b="1" dirty="0" smtClean="0"/>
              <a:t>C=C.</a:t>
            </a:r>
            <a:endParaRPr lang="sk-SK" dirty="0" smtClean="0"/>
          </a:p>
          <a:p>
            <a:r>
              <a:rPr lang="sk-SK" dirty="0" smtClean="0"/>
              <a:t> </a:t>
            </a:r>
            <a:r>
              <a:rPr lang="sk-SK" dirty="0" smtClean="0"/>
              <a:t>názov </a:t>
            </a:r>
            <a:r>
              <a:rPr lang="sk-SK" dirty="0" err="1" smtClean="0"/>
              <a:t>alkadiénu</a:t>
            </a:r>
            <a:r>
              <a:rPr lang="sk-SK" dirty="0" smtClean="0"/>
              <a:t> je odvodený od príslušného </a:t>
            </a:r>
            <a:r>
              <a:rPr lang="sk-SK" dirty="0" err="1" smtClean="0"/>
              <a:t>alkánu</a:t>
            </a:r>
            <a:r>
              <a:rPr lang="sk-SK" dirty="0" smtClean="0"/>
              <a:t> s rovnakým počtom uhlíkov s príponou - </a:t>
            </a:r>
            <a:r>
              <a:rPr lang="sk-SK" b="1" dirty="0" err="1" smtClean="0"/>
              <a:t>dién</a:t>
            </a:r>
            <a:r>
              <a:rPr lang="sk-SK" b="1" dirty="0" smtClean="0"/>
              <a:t>.</a:t>
            </a: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2339752" y="4653136"/>
            <a:ext cx="53816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800" b="1" dirty="0" smtClean="0">
                <a:solidFill>
                  <a:srgbClr val="FFC000"/>
                </a:solidFill>
              </a:rPr>
              <a:t>Homologický vzorec je C</a:t>
            </a:r>
            <a:r>
              <a:rPr lang="sk-SK" sz="2800" b="1" baseline="-25000" dirty="0" smtClean="0">
                <a:solidFill>
                  <a:srgbClr val="FFC000"/>
                </a:solidFill>
              </a:rPr>
              <a:t>n</a:t>
            </a:r>
            <a:r>
              <a:rPr lang="sk-SK" sz="2800" b="1" dirty="0" smtClean="0">
                <a:solidFill>
                  <a:srgbClr val="FFC000"/>
                </a:solidFill>
              </a:rPr>
              <a:t>H</a:t>
            </a:r>
            <a:r>
              <a:rPr lang="sk-SK" sz="2800" b="1" baseline="-25000" dirty="0" smtClean="0">
                <a:solidFill>
                  <a:srgbClr val="FFC000"/>
                </a:solidFill>
              </a:rPr>
              <a:t>2n – 2</a:t>
            </a:r>
            <a:endParaRPr lang="sk-SK" sz="2800" b="1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395536" y="404664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chemeClr val="accent4">
                    <a:lumMod val="75000"/>
                  </a:schemeClr>
                </a:solidFill>
              </a:rPr>
              <a:t>VŠEOBECNÁ CHARAKTERISTKA</a:t>
            </a:r>
            <a:endParaRPr lang="sk-SK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395536" y="1124744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nenasýtené 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uhľovodíky, pretože obsahujú dvojitú väzbu </a:t>
            </a:r>
            <a:endParaRPr lang="sk-SK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endParaRPr lang="sk-SK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sk-SK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sk-SK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- dvojitá väzba je druh 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________________ 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väzby, </a:t>
            </a:r>
          </a:p>
          <a:p>
            <a:pPr>
              <a:buFontTx/>
              <a:buChar char="-"/>
            </a:pP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 dvojitá väzba je tvorená 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1_____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  <a:latin typeface="Calibri"/>
              </a:rPr>
              <a:t> 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  <a:latin typeface="Calibri"/>
              </a:rPr>
              <a:t>a 1 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  <a:latin typeface="Calibri"/>
              </a:rPr>
              <a:t>_______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  <a:latin typeface="Book Antiqua"/>
              </a:rPr>
              <a:t> 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  <a:latin typeface="Book Antiqua"/>
              </a:rPr>
              <a:t>väzbou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>
              <a:buFontTx/>
              <a:buChar char="-"/>
            </a:pPr>
            <a:r>
              <a:rPr lang="sk-SK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sz="2400" dirty="0" smtClean="0">
                <a:solidFill>
                  <a:schemeClr val="accent4">
                    <a:lumMod val="75000"/>
                  </a:schemeClr>
                </a:solidFill>
              </a:rPr>
              <a:t>dvojitá väzba je kratšia, ale pevnejšia</a:t>
            </a:r>
          </a:p>
          <a:p>
            <a:pPr>
              <a:buFontTx/>
              <a:buChar char="-"/>
            </a:pPr>
            <a:r>
              <a:rPr lang="sk-SK" sz="2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sz="2400" b="1" dirty="0" smtClean="0">
                <a:solidFill>
                  <a:schemeClr val="accent4">
                    <a:lumMod val="75000"/>
                  </a:schemeClr>
                </a:solidFill>
              </a:rPr>
              <a:t>nie je okolo nej možná rotácia </a:t>
            </a:r>
            <a:endParaRPr lang="sk-SK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323528" y="4869160"/>
            <a:ext cx="5256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chemeClr val="accent4">
                    <a:lumMod val="75000"/>
                  </a:schemeClr>
                </a:solidFill>
              </a:rPr>
              <a:t>- starší názov – OLEFÍNY (tvoriace olej)</a:t>
            </a:r>
            <a:endParaRPr lang="sk-SK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8" name="Picture 4" descr="http://www.oskole.sk/userfiles/image/ch%C3%A9mia/uhlovodiky/uhlovodiky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628800"/>
            <a:ext cx="1656184" cy="1029521"/>
          </a:xfrm>
          <a:prstGeom prst="rect">
            <a:avLst/>
          </a:prstGeom>
          <a:noFill/>
        </p:spPr>
      </p:pic>
      <p:pic>
        <p:nvPicPr>
          <p:cNvPr id="9" name="Picture 2" descr="http://upload.wikimedia.org/wikipedia/commons/e/ea/Propionic-acid-3D-ball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352606">
            <a:off x="5475069" y="4102823"/>
            <a:ext cx="3623417" cy="2428063"/>
          </a:xfrm>
          <a:prstGeom prst="rect">
            <a:avLst/>
          </a:prstGeom>
          <a:noFill/>
        </p:spPr>
      </p:pic>
      <p:pic>
        <p:nvPicPr>
          <p:cNvPr id="8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2400" y="1700808"/>
            <a:ext cx="76517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Podľa umiestnenia </a:t>
            </a:r>
            <a:r>
              <a:rPr lang="sk-SK" dirty="0" smtClean="0"/>
              <a:t>dvojitých </a:t>
            </a:r>
            <a:r>
              <a:rPr lang="sk-SK" dirty="0" smtClean="0"/>
              <a:t>väzieb: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sk-SK" b="1" dirty="0" err="1" smtClean="0">
                <a:solidFill>
                  <a:srgbClr val="7030A0"/>
                </a:solidFill>
              </a:rPr>
              <a:t>Konjugované</a:t>
            </a:r>
            <a:r>
              <a:rPr lang="sk-SK" dirty="0" smtClean="0">
                <a:solidFill>
                  <a:srgbClr val="7030A0"/>
                </a:solidFill>
              </a:rPr>
              <a:t> </a:t>
            </a:r>
            <a:r>
              <a:rPr lang="sk-SK" dirty="0" smtClean="0">
                <a:solidFill>
                  <a:srgbClr val="7030A0"/>
                </a:solidFill>
              </a:rPr>
              <a:t>– sú </a:t>
            </a:r>
            <a:r>
              <a:rPr lang="sk-SK" dirty="0" smtClean="0">
                <a:solidFill>
                  <a:srgbClr val="7030A0"/>
                </a:solidFill>
              </a:rPr>
              <a:t>najstabilnejšie, dvojité </a:t>
            </a:r>
            <a:r>
              <a:rPr lang="sk-SK" dirty="0" smtClean="0">
                <a:solidFill>
                  <a:srgbClr val="7030A0"/>
                </a:solidFill>
              </a:rPr>
              <a:t>väzby sú od seba oddelené jednou </a:t>
            </a:r>
            <a:r>
              <a:rPr lang="sk-SK" dirty="0" smtClean="0">
                <a:solidFill>
                  <a:srgbClr val="7030A0"/>
                </a:solidFill>
              </a:rPr>
              <a:t>jednoduchou</a:t>
            </a:r>
          </a:p>
          <a:p>
            <a:endParaRPr lang="sk-SK" dirty="0" smtClean="0">
              <a:solidFill>
                <a:srgbClr val="7030A0"/>
              </a:solidFill>
            </a:endParaRPr>
          </a:p>
          <a:p>
            <a:endParaRPr lang="sk-SK" dirty="0" smtClean="0">
              <a:solidFill>
                <a:srgbClr val="7030A0"/>
              </a:solidFill>
            </a:endParaRPr>
          </a:p>
          <a:p>
            <a:r>
              <a:rPr lang="sk-SK" b="1" dirty="0" smtClean="0">
                <a:solidFill>
                  <a:srgbClr val="FFFF00"/>
                </a:solidFill>
              </a:rPr>
              <a:t>Izolované</a:t>
            </a:r>
            <a:r>
              <a:rPr lang="sk-SK" dirty="0" smtClean="0">
                <a:solidFill>
                  <a:srgbClr val="FFFF00"/>
                </a:solidFill>
              </a:rPr>
              <a:t> –</a:t>
            </a:r>
            <a:r>
              <a:rPr lang="sk-SK" dirty="0" smtClean="0">
                <a:solidFill>
                  <a:srgbClr val="7030A0"/>
                </a:solidFill>
              </a:rPr>
              <a:t> dvojité väzby sú oddelené dvoma alebo viacerými jednoduchými </a:t>
            </a:r>
            <a:r>
              <a:rPr lang="sk-SK" dirty="0" smtClean="0">
                <a:solidFill>
                  <a:srgbClr val="7030A0"/>
                </a:solidFill>
              </a:rPr>
              <a:t>väzbami:</a:t>
            </a:r>
          </a:p>
          <a:p>
            <a:pPr>
              <a:buNone/>
            </a:pPr>
            <a:endParaRPr lang="sk-SK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sk-SK" b="1" dirty="0" smtClean="0">
              <a:solidFill>
                <a:srgbClr val="7030A0"/>
              </a:solidFill>
            </a:endParaRPr>
          </a:p>
          <a:p>
            <a:r>
              <a:rPr lang="sk-SK" b="1" dirty="0" smtClean="0">
                <a:solidFill>
                  <a:srgbClr val="FF3399"/>
                </a:solidFill>
              </a:rPr>
              <a:t>Kumulované </a:t>
            </a:r>
            <a:r>
              <a:rPr lang="sk-SK" dirty="0" smtClean="0">
                <a:solidFill>
                  <a:srgbClr val="FF3399"/>
                </a:solidFill>
              </a:rPr>
              <a:t>– </a:t>
            </a:r>
            <a:r>
              <a:rPr lang="sk-SK" dirty="0" smtClean="0">
                <a:solidFill>
                  <a:srgbClr val="7030A0"/>
                </a:solidFill>
              </a:rPr>
              <a:t>dvojité väzby sú vedľa seba, nie sú oddelené žiadnou jednoduchou väzbou: </a:t>
            </a:r>
          </a:p>
          <a:p>
            <a:r>
              <a:rPr lang="sk-SK" dirty="0" smtClean="0">
                <a:solidFill>
                  <a:srgbClr val="7030A0"/>
                </a:solidFill>
              </a:rPr>
              <a:t>                               </a:t>
            </a:r>
            <a:endParaRPr lang="sk-SK" dirty="0" smtClean="0">
              <a:solidFill>
                <a:srgbClr val="7030A0"/>
              </a:solidFill>
            </a:endParaRPr>
          </a:p>
          <a:p>
            <a:endParaRPr lang="sk-SK" dirty="0" smtClean="0">
              <a:solidFill>
                <a:srgbClr val="7030A0"/>
              </a:solidFill>
            </a:endParaRPr>
          </a:p>
          <a:p>
            <a:endParaRPr lang="sk-SK" dirty="0">
              <a:solidFill>
                <a:srgbClr val="7030A0"/>
              </a:solidFill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2555776" y="2564904"/>
            <a:ext cx="3533340" cy="523220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sk-SK" dirty="0" smtClean="0">
                <a:solidFill>
                  <a:srgbClr val="FFC000"/>
                </a:solidFill>
              </a:rPr>
              <a:t> </a:t>
            </a:r>
            <a:r>
              <a:rPr lang="sk-SK" sz="2800" b="1" dirty="0" smtClean="0">
                <a:solidFill>
                  <a:srgbClr val="FFC000"/>
                </a:solidFill>
              </a:rPr>
              <a:t>- C – C = C – C = C –</a:t>
            </a:r>
            <a:endParaRPr lang="sk-SK" sz="2800" b="1" dirty="0">
              <a:solidFill>
                <a:srgbClr val="FFC000"/>
              </a:solidFill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2699792" y="4437112"/>
            <a:ext cx="3623108" cy="523220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sk-SK" dirty="0" smtClean="0">
                <a:solidFill>
                  <a:srgbClr val="FFC000"/>
                </a:solidFill>
              </a:rPr>
              <a:t> </a:t>
            </a:r>
            <a:r>
              <a:rPr lang="sk-SK" sz="2800" b="1" dirty="0" smtClean="0">
                <a:solidFill>
                  <a:srgbClr val="FFC000"/>
                </a:solidFill>
              </a:rPr>
              <a:t>- C </a:t>
            </a:r>
            <a:r>
              <a:rPr lang="sk-SK" sz="2800" b="1" dirty="0" smtClean="0">
                <a:solidFill>
                  <a:srgbClr val="FFC000"/>
                </a:solidFill>
              </a:rPr>
              <a:t> </a:t>
            </a:r>
            <a:r>
              <a:rPr lang="sk-SK" sz="2800" b="1" dirty="0" smtClean="0">
                <a:solidFill>
                  <a:srgbClr val="FFC000"/>
                </a:solidFill>
              </a:rPr>
              <a:t>= C – C – C </a:t>
            </a:r>
            <a:r>
              <a:rPr lang="sk-SK" sz="2800" b="1" dirty="0" smtClean="0">
                <a:solidFill>
                  <a:srgbClr val="FFC000"/>
                </a:solidFill>
              </a:rPr>
              <a:t>= </a:t>
            </a:r>
            <a:r>
              <a:rPr lang="sk-SK" sz="2800" b="1" dirty="0" smtClean="0">
                <a:solidFill>
                  <a:srgbClr val="FFC000"/>
                </a:solidFill>
              </a:rPr>
              <a:t>C –</a:t>
            </a:r>
            <a:endParaRPr lang="sk-SK" sz="2800" b="1" dirty="0">
              <a:solidFill>
                <a:srgbClr val="FFC000"/>
              </a:solidFill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3131840" y="6093296"/>
            <a:ext cx="2475358" cy="523220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sk-SK" dirty="0" smtClean="0">
                <a:solidFill>
                  <a:srgbClr val="FFC000"/>
                </a:solidFill>
              </a:rPr>
              <a:t> </a:t>
            </a:r>
            <a:r>
              <a:rPr lang="sk-SK" sz="2800" b="1" dirty="0" smtClean="0">
                <a:solidFill>
                  <a:srgbClr val="FFC000"/>
                </a:solidFill>
              </a:rPr>
              <a:t>- C </a:t>
            </a:r>
            <a:r>
              <a:rPr lang="sk-SK" sz="2800" b="1" dirty="0" smtClean="0">
                <a:solidFill>
                  <a:srgbClr val="FFC000"/>
                </a:solidFill>
              </a:rPr>
              <a:t> </a:t>
            </a:r>
            <a:r>
              <a:rPr lang="sk-SK" sz="2800" b="1" dirty="0" smtClean="0">
                <a:solidFill>
                  <a:srgbClr val="FFC000"/>
                </a:solidFill>
              </a:rPr>
              <a:t>= C </a:t>
            </a:r>
            <a:r>
              <a:rPr lang="sk-SK" sz="2800" b="1" dirty="0" smtClean="0">
                <a:solidFill>
                  <a:srgbClr val="FFC000"/>
                </a:solidFill>
              </a:rPr>
              <a:t>= </a:t>
            </a:r>
            <a:r>
              <a:rPr lang="sk-SK" sz="2800" b="1" dirty="0" smtClean="0">
                <a:solidFill>
                  <a:srgbClr val="FFC000"/>
                </a:solidFill>
              </a:rPr>
              <a:t>C –</a:t>
            </a:r>
            <a:endParaRPr lang="sk-SK" sz="28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Reakcie </a:t>
            </a:r>
            <a:r>
              <a:rPr lang="sk-SK" dirty="0" err="1" smtClean="0"/>
              <a:t>alkadiénov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dirty="0" smtClean="0"/>
              <a:t>polymerizácia</a:t>
            </a:r>
            <a:endParaRPr lang="sk-SK" dirty="0" smtClean="0"/>
          </a:p>
          <a:p>
            <a:r>
              <a:rPr lang="sk-SK" dirty="0" smtClean="0"/>
              <a:t>významná </a:t>
            </a:r>
            <a:r>
              <a:rPr lang="sk-SK" dirty="0" smtClean="0"/>
              <a:t>reakcia butadiénu, vznik syntetického </a:t>
            </a:r>
            <a:r>
              <a:rPr lang="sk-SK" dirty="0" smtClean="0"/>
              <a:t>kaučuku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/>
            </a:r>
            <a:br>
              <a:rPr lang="sk-SK" dirty="0" smtClean="0"/>
            </a:b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0" y="3356992"/>
            <a:ext cx="9144000" cy="138499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sk-SK" sz="2800" dirty="0" smtClean="0">
                <a:solidFill>
                  <a:srgbClr val="0070C0"/>
                </a:solidFill>
              </a:rPr>
              <a:t>n CH</a:t>
            </a:r>
            <a:r>
              <a:rPr lang="sk-SK" sz="2800" baseline="-25000" dirty="0" smtClean="0">
                <a:solidFill>
                  <a:srgbClr val="0070C0"/>
                </a:solidFill>
              </a:rPr>
              <a:t>2</a:t>
            </a:r>
            <a:r>
              <a:rPr lang="sk-SK" sz="2800" dirty="0" smtClean="0">
                <a:solidFill>
                  <a:srgbClr val="0070C0"/>
                </a:solidFill>
              </a:rPr>
              <a:t> = CH – CH = CH</a:t>
            </a:r>
            <a:r>
              <a:rPr lang="sk-SK" sz="2800" baseline="-25000" dirty="0" smtClean="0">
                <a:solidFill>
                  <a:srgbClr val="0070C0"/>
                </a:solidFill>
              </a:rPr>
              <a:t>2 </a:t>
            </a:r>
            <a:r>
              <a:rPr lang="sk-SK" sz="2800" dirty="0" smtClean="0">
                <a:solidFill>
                  <a:srgbClr val="0070C0"/>
                </a:solidFill>
              </a:rPr>
              <a:t>→ [ CH</a:t>
            </a:r>
            <a:r>
              <a:rPr lang="sk-SK" sz="2800" baseline="-25000" dirty="0" smtClean="0">
                <a:solidFill>
                  <a:srgbClr val="0070C0"/>
                </a:solidFill>
              </a:rPr>
              <a:t>2</a:t>
            </a:r>
            <a:r>
              <a:rPr lang="sk-SK" sz="2800" dirty="0" smtClean="0">
                <a:solidFill>
                  <a:srgbClr val="0070C0"/>
                </a:solidFill>
              </a:rPr>
              <a:t> – CH = CH – CH</a:t>
            </a:r>
            <a:r>
              <a:rPr lang="sk-SK" sz="2800" baseline="-25000" dirty="0" smtClean="0">
                <a:solidFill>
                  <a:srgbClr val="0070C0"/>
                </a:solidFill>
              </a:rPr>
              <a:t>2</a:t>
            </a:r>
            <a:r>
              <a:rPr lang="sk-SK" sz="2800" dirty="0" smtClean="0">
                <a:solidFill>
                  <a:srgbClr val="0070C0"/>
                </a:solidFill>
              </a:rPr>
              <a:t> ] </a:t>
            </a:r>
            <a:r>
              <a:rPr lang="sk-SK" sz="2800" baseline="-25000" dirty="0" smtClean="0">
                <a:solidFill>
                  <a:srgbClr val="0070C0"/>
                </a:solidFill>
              </a:rPr>
              <a:t>n</a:t>
            </a:r>
            <a:endParaRPr lang="sk-SK" sz="2800" dirty="0" smtClean="0">
              <a:solidFill>
                <a:srgbClr val="0070C0"/>
              </a:solidFill>
            </a:endParaRPr>
          </a:p>
          <a:p>
            <a:pPr algn="ctr"/>
            <a:endParaRPr lang="sk-SK" sz="2800" b="1" dirty="0" smtClean="0">
              <a:solidFill>
                <a:srgbClr val="0070C0"/>
              </a:solidFill>
            </a:endParaRPr>
          </a:p>
          <a:p>
            <a:pPr algn="ctr"/>
            <a:r>
              <a:rPr lang="sk-SK" sz="2800" b="1" dirty="0" err="1" smtClean="0">
                <a:solidFill>
                  <a:srgbClr val="0070C0"/>
                </a:solidFill>
              </a:rPr>
              <a:t>but</a:t>
            </a:r>
            <a:r>
              <a:rPr lang="sk-SK" sz="2800" b="1" dirty="0" smtClean="0">
                <a:solidFill>
                  <a:srgbClr val="0070C0"/>
                </a:solidFill>
              </a:rPr>
              <a:t> </a:t>
            </a:r>
            <a:r>
              <a:rPr lang="sk-SK" sz="2800" b="1" dirty="0" smtClean="0">
                <a:solidFill>
                  <a:srgbClr val="0070C0"/>
                </a:solidFill>
              </a:rPr>
              <a:t>– 1,3 – </a:t>
            </a:r>
            <a:r>
              <a:rPr lang="sk-SK" sz="2800" b="1" dirty="0" err="1" smtClean="0">
                <a:solidFill>
                  <a:srgbClr val="0070C0"/>
                </a:solidFill>
              </a:rPr>
              <a:t>dién</a:t>
            </a:r>
            <a:r>
              <a:rPr lang="sk-SK" sz="2800" b="1" dirty="0" smtClean="0">
                <a:solidFill>
                  <a:srgbClr val="0070C0"/>
                </a:solidFill>
              </a:rPr>
              <a:t> </a:t>
            </a:r>
            <a:endParaRPr lang="sk-SK" sz="32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467544" y="332656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chemeClr val="accent4">
                    <a:lumMod val="75000"/>
                  </a:schemeClr>
                </a:solidFill>
              </a:rPr>
              <a:t>ZDROJE</a:t>
            </a:r>
            <a:endParaRPr lang="sk-SK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539552" y="1052736"/>
            <a:ext cx="8352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Kmeťová 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J. </a:t>
            </a:r>
            <a:r>
              <a:rPr lang="sk-SK" b="1" dirty="0" err="1" smtClean="0">
                <a:solidFill>
                  <a:schemeClr val="accent4">
                    <a:lumMod val="75000"/>
                  </a:schemeClr>
                </a:solidFill>
              </a:rPr>
              <a:t>et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 al.: Chémia pre 2. ročník gymnázia so štvorročným štúdiom a 6. ročník gymnázia s osemročným štúdiom. Bratislava: EXPOL PEDAGOGIKA, s.r.o., 2012, 90 – 93 s., 110 – 113 s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r>
              <a:rPr lang="sk-SK" b="1" dirty="0" err="1" smtClean="0">
                <a:solidFill>
                  <a:schemeClr val="accent4">
                    <a:lumMod val="75000"/>
                  </a:schemeClr>
                </a:solidFill>
              </a:rPr>
              <a:t>Smajlík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  <a:hlinkClick r:id="rId2"/>
              </a:rPr>
              <a:t>http://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  <a:hlinkClick r:id="rId2"/>
              </a:rPr>
              <a:t>www.stockphotos.sk/image.php?img_id=8989704&amp;img_type=1</a:t>
            </a:r>
            <a:endParaRPr lang="sk-SK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sk-SK" b="1" dirty="0" err="1" smtClean="0">
                <a:solidFill>
                  <a:schemeClr val="accent4">
                    <a:lumMod val="75000"/>
                  </a:schemeClr>
                </a:solidFill>
              </a:rPr>
              <a:t>Etén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  <a:hlinkClick r:id="rId3"/>
              </a:rPr>
              <a:t>http://www.oskole.sk/?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  <a:hlinkClick r:id="rId3"/>
              </a:rPr>
              <a:t>id_cat=53&amp;clanok=9700</a:t>
            </a:r>
            <a:endParaRPr lang="sk-SK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sk-SK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  </a:t>
            </a:r>
            <a:endParaRPr lang="sk-SK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31746" name="Picture 2" descr="Zdroj:&#10;http://www.fns.uniba.sk/fileadmin/user_upload/editors/chem/kor/organika/Org-4_Alkeny.pd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3954" y="404663"/>
            <a:ext cx="4362062" cy="3384769"/>
          </a:xfrm>
          <a:prstGeom prst="rect">
            <a:avLst/>
          </a:prstGeom>
          <a:noFill/>
        </p:spPr>
      </p:pic>
      <p:pic>
        <p:nvPicPr>
          <p:cNvPr id="31748" name="Picture 4" descr="Zdroj:&#10;http://www.fns.uniba.sk/fileadmin/user_upload/editors/chem/kor/organika/Org-4_Alkeny.pd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3356992"/>
            <a:ext cx="4829175" cy="31908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1115616" y="1268760"/>
            <a:ext cx="6633547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800" dirty="0" smtClean="0">
                <a:solidFill>
                  <a:srgbClr val="002060"/>
                </a:solidFill>
              </a:rPr>
              <a:t>Homologický vzorec </a:t>
            </a:r>
            <a:endParaRPr lang="sk-SK" sz="4800" dirty="0" smtClean="0">
              <a:solidFill>
                <a:srgbClr val="002060"/>
              </a:solidFill>
            </a:endParaRPr>
          </a:p>
          <a:p>
            <a:endParaRPr lang="sk-SK" sz="4800" dirty="0" smtClean="0">
              <a:solidFill>
                <a:srgbClr val="002060"/>
              </a:solidFill>
            </a:endParaRPr>
          </a:p>
          <a:p>
            <a:pPr marL="742950" indent="-742950">
              <a:buAutoNum type="alphaLcParenR"/>
            </a:pPr>
            <a:r>
              <a:rPr lang="sk-SK" sz="4800" dirty="0" err="1" smtClean="0">
                <a:solidFill>
                  <a:srgbClr val="0070C0"/>
                </a:solidFill>
              </a:rPr>
              <a:t>alkánov</a:t>
            </a:r>
            <a:r>
              <a:rPr lang="sk-SK" sz="4800" dirty="0" smtClean="0">
                <a:solidFill>
                  <a:srgbClr val="0070C0"/>
                </a:solidFill>
              </a:rPr>
              <a:t> je _________</a:t>
            </a:r>
          </a:p>
          <a:p>
            <a:pPr marL="742950" indent="-742950">
              <a:buAutoNum type="alphaLcParenR"/>
            </a:pPr>
            <a:r>
              <a:rPr lang="sk-SK" sz="4800" dirty="0" err="1" smtClean="0">
                <a:solidFill>
                  <a:srgbClr val="0070C0"/>
                </a:solidFill>
              </a:rPr>
              <a:t>a</a:t>
            </a:r>
            <a:r>
              <a:rPr lang="sk-SK" sz="4800" dirty="0" err="1" smtClean="0">
                <a:solidFill>
                  <a:srgbClr val="0070C0"/>
                </a:solidFill>
              </a:rPr>
              <a:t>lkénov</a:t>
            </a:r>
            <a:r>
              <a:rPr lang="sk-SK" sz="4800" dirty="0" smtClean="0">
                <a:solidFill>
                  <a:srgbClr val="0070C0"/>
                </a:solidFill>
              </a:rPr>
              <a:t> je _________</a:t>
            </a:r>
            <a:endParaRPr lang="sk-SK" sz="4800" dirty="0">
              <a:solidFill>
                <a:srgbClr val="0070C0"/>
              </a:solidFill>
            </a:endParaRPr>
          </a:p>
        </p:txBody>
      </p:sp>
      <p:pic>
        <p:nvPicPr>
          <p:cNvPr id="5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0392" y="404664"/>
            <a:ext cx="76517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b="1" dirty="0" smtClean="0">
                <a:solidFill>
                  <a:srgbClr val="0070C0"/>
                </a:solidFill>
              </a:rPr>
              <a:t>NAJKRATŠIA:</a:t>
            </a:r>
          </a:p>
          <a:p>
            <a:pPr>
              <a:buNone/>
            </a:pPr>
            <a:r>
              <a:rPr lang="sk-SK" b="1" dirty="0" smtClean="0">
                <a:solidFill>
                  <a:srgbClr val="0070C0"/>
                </a:solidFill>
              </a:rPr>
              <a:t>     _________________</a:t>
            </a:r>
          </a:p>
          <a:p>
            <a:r>
              <a:rPr lang="sk-SK" b="1" dirty="0" smtClean="0">
                <a:solidFill>
                  <a:srgbClr val="0070C0"/>
                </a:solidFill>
              </a:rPr>
              <a:t>NAJPEVNEJŠIA:</a:t>
            </a:r>
          </a:p>
          <a:p>
            <a:pPr>
              <a:buNone/>
            </a:pPr>
            <a:r>
              <a:rPr lang="sk-SK" b="1" dirty="0" smtClean="0">
                <a:solidFill>
                  <a:srgbClr val="0070C0"/>
                </a:solidFill>
              </a:rPr>
              <a:t>      ________________</a:t>
            </a:r>
            <a:r>
              <a:rPr lang="sk-SK" dirty="0" smtClean="0">
                <a:solidFill>
                  <a:srgbClr val="0070C0"/>
                </a:solidFill>
              </a:rPr>
              <a:t>_</a:t>
            </a:r>
            <a:endParaRPr lang="sk-SK" dirty="0">
              <a:solidFill>
                <a:srgbClr val="0070C0"/>
              </a:solidFill>
            </a:endParaRPr>
          </a:p>
        </p:txBody>
      </p:sp>
      <p:pic>
        <p:nvPicPr>
          <p:cNvPr id="4" name="Obrázok 3" descr="800px-Ethylene-CRC-MW-dimensions-2D_resiz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404664"/>
            <a:ext cx="4968552" cy="3105345"/>
          </a:xfrm>
          <a:prstGeom prst="rect">
            <a:avLst/>
          </a:prstGeom>
        </p:spPr>
      </p:pic>
      <p:pic>
        <p:nvPicPr>
          <p:cNvPr id="5" name="Picture 2" descr="http://www.oskole.sk/userfiles/image/Zofia/J%C3%BAl%20-%202012/Ch%C3%A9mia/V%C3%A4zby%20v%20organick%C3%BDch%20zl%C3%BA%C4%8Denin%C3%A1ch,%202_%20ro%C4%8Dn%C3%ADk,%20S%C5%A0_html_d607f4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3789040"/>
            <a:ext cx="4133681" cy="2708920"/>
          </a:xfrm>
          <a:prstGeom prst="rect">
            <a:avLst/>
          </a:prstGeom>
          <a:noFill/>
        </p:spPr>
      </p:pic>
      <p:pic>
        <p:nvPicPr>
          <p:cNvPr id="6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620688"/>
            <a:ext cx="76517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323528" y="332656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chemeClr val="accent4">
                    <a:lumMod val="75000"/>
                  </a:schemeClr>
                </a:solidFill>
              </a:rPr>
              <a:t>FYZIKÁLNE A CHEMICKÉ VLASTNOSTI</a:t>
            </a:r>
            <a:endParaRPr lang="sk-SK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467544" y="980728"/>
            <a:ext cx="59046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sk-SK" sz="28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väzby ϭ atómu uhlíka s dvojitou väzbou zvierajú uhol 120 ° a susedné atómy ležia v jednej rovine</a:t>
            </a:r>
          </a:p>
          <a:p>
            <a:pPr>
              <a:buFontTx/>
              <a:buChar char="-"/>
            </a:pPr>
            <a:r>
              <a:rPr lang="sk-SK" sz="2800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8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dvojitá väzba je reakčným centrom </a:t>
            </a:r>
            <a:r>
              <a:rPr lang="sk-SK" sz="2800" dirty="0" err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alkénov</a:t>
            </a:r>
            <a:endParaRPr lang="sk-SK" sz="280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539552" y="3789040"/>
            <a:ext cx="4968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chemeClr val="accent4">
                    <a:lumMod val="75000"/>
                  </a:schemeClr>
                </a:solidFill>
              </a:rPr>
              <a:t>CHARAKTERISTICKÉ REAKCIE</a:t>
            </a:r>
          </a:p>
          <a:p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611560" y="4437112"/>
            <a:ext cx="8280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sk-SK" sz="2800" b="1" dirty="0" err="1" smtClean="0">
                <a:solidFill>
                  <a:schemeClr val="accent4">
                    <a:lumMod val="75000"/>
                  </a:schemeClr>
                </a:solidFill>
              </a:rPr>
              <a:t>elektrofilné</a:t>
            </a:r>
            <a:r>
              <a:rPr lang="sk-SK" sz="2800" b="1" dirty="0" smtClean="0">
                <a:solidFill>
                  <a:schemeClr val="accent4">
                    <a:lumMod val="75000"/>
                  </a:schemeClr>
                </a:solidFill>
              </a:rPr>
              <a:t> alebo radikálové substitúcie </a:t>
            </a:r>
            <a:r>
              <a:rPr lang="sk-SK" sz="2800" dirty="0" smtClean="0">
                <a:solidFill>
                  <a:schemeClr val="accent4">
                    <a:lumMod val="75000"/>
                  </a:schemeClr>
                </a:solidFill>
              </a:rPr>
              <a:t>– dochádza k </a:t>
            </a:r>
            <a:r>
              <a:rPr lang="sk-SK" sz="2800" b="1" dirty="0" smtClean="0">
                <a:solidFill>
                  <a:srgbClr val="FF0000"/>
                </a:solidFill>
              </a:rPr>
              <a:t>zániku </a:t>
            </a:r>
            <a:r>
              <a:rPr lang="sk-SK" sz="2800" b="1" dirty="0" smtClean="0">
                <a:solidFill>
                  <a:srgbClr val="FF0000"/>
                </a:solidFill>
                <a:latin typeface="Book Antiqua"/>
              </a:rPr>
              <a:t> väzby </a:t>
            </a:r>
          </a:p>
          <a:p>
            <a:pPr>
              <a:buFontTx/>
              <a:buChar char="-"/>
            </a:pPr>
            <a:r>
              <a:rPr lang="sk-SK" sz="2800" dirty="0" smtClean="0">
                <a:solidFill>
                  <a:schemeClr val="accent4">
                    <a:lumMod val="75000"/>
                  </a:schemeClr>
                </a:solidFill>
                <a:latin typeface="Book Antiqua"/>
              </a:rPr>
              <a:t> napríklad – </a:t>
            </a:r>
            <a:r>
              <a:rPr lang="sk-SK" sz="2800" dirty="0" err="1" smtClean="0">
                <a:solidFill>
                  <a:schemeClr val="accent4">
                    <a:lumMod val="75000"/>
                  </a:schemeClr>
                </a:solidFill>
                <a:latin typeface="Book Antiqua"/>
              </a:rPr>
              <a:t>elektrofilná</a:t>
            </a:r>
            <a:r>
              <a:rPr lang="sk-SK" sz="2800" dirty="0" smtClean="0">
                <a:solidFill>
                  <a:schemeClr val="accent4">
                    <a:lumMod val="75000"/>
                  </a:schemeClr>
                </a:solidFill>
                <a:latin typeface="Book Antiqua"/>
              </a:rPr>
              <a:t> adícia je reakcia </a:t>
            </a:r>
            <a:r>
              <a:rPr lang="sk-SK" sz="2800" dirty="0" err="1" smtClean="0">
                <a:solidFill>
                  <a:schemeClr val="accent4">
                    <a:lumMod val="75000"/>
                  </a:schemeClr>
                </a:solidFill>
                <a:latin typeface="Book Antiqua"/>
              </a:rPr>
              <a:t>alkénu</a:t>
            </a:r>
            <a:r>
              <a:rPr lang="sk-SK" sz="2800" dirty="0" smtClean="0">
                <a:solidFill>
                  <a:schemeClr val="accent4">
                    <a:lumMod val="75000"/>
                  </a:schemeClr>
                </a:solidFill>
                <a:latin typeface="Book Antiqua"/>
              </a:rPr>
              <a:t> s </a:t>
            </a:r>
            <a:r>
              <a:rPr lang="sk-SK" sz="2800" dirty="0" err="1" smtClean="0">
                <a:solidFill>
                  <a:schemeClr val="accent4">
                    <a:lumMod val="75000"/>
                  </a:schemeClr>
                </a:solidFill>
                <a:latin typeface="Book Antiqua"/>
              </a:rPr>
              <a:t>halogénovodíkom</a:t>
            </a:r>
            <a:r>
              <a:rPr lang="sk-SK" sz="2800" dirty="0" smtClean="0">
                <a:solidFill>
                  <a:schemeClr val="accent4">
                    <a:lumMod val="75000"/>
                  </a:schemeClr>
                </a:solidFill>
                <a:latin typeface="Book Antiqua"/>
              </a:rPr>
              <a:t> </a:t>
            </a:r>
            <a:endParaRPr lang="sk-SK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9" name="Picture 2" descr="http://upload.wikimedia.org/wikipedia/commons/e/ea/Propionic-acid-3D-bal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761766">
            <a:off x="6396788" y="1547966"/>
            <a:ext cx="2745452" cy="18397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chemia.krakow24h.com.pl/kompendium/kfoto/eten_hc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604449" cy="2811597"/>
          </a:xfrm>
          <a:prstGeom prst="rect">
            <a:avLst/>
          </a:prstGeom>
          <a:noFill/>
        </p:spPr>
      </p:pic>
      <p:sp>
        <p:nvSpPr>
          <p:cNvPr id="14" name="Ovál 13"/>
          <p:cNvSpPr/>
          <p:nvPr/>
        </p:nvSpPr>
        <p:spPr>
          <a:xfrm>
            <a:off x="3779912" y="1700808"/>
            <a:ext cx="36004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vál 14"/>
          <p:cNvSpPr/>
          <p:nvPr/>
        </p:nvSpPr>
        <p:spPr>
          <a:xfrm>
            <a:off x="7380312" y="2564904"/>
            <a:ext cx="504056" cy="5040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vál 15"/>
          <p:cNvSpPr/>
          <p:nvPr/>
        </p:nvSpPr>
        <p:spPr>
          <a:xfrm>
            <a:off x="4139952" y="1628800"/>
            <a:ext cx="432048" cy="57606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Ovál 16"/>
          <p:cNvSpPr/>
          <p:nvPr/>
        </p:nvSpPr>
        <p:spPr>
          <a:xfrm>
            <a:off x="6588224" y="2564904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BlokTextu 17"/>
          <p:cNvSpPr txBox="1"/>
          <p:nvPr/>
        </p:nvSpPr>
        <p:spPr>
          <a:xfrm>
            <a:off x="5868144" y="3933056"/>
            <a:ext cx="3024336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- v dôsledku polarity väzby </a:t>
            </a:r>
            <a:r>
              <a:rPr lang="sk-SK" b="1" dirty="0" err="1" smtClean="0">
                <a:solidFill>
                  <a:schemeClr val="accent4">
                    <a:lumMod val="75000"/>
                  </a:schemeClr>
                </a:solidFill>
              </a:rPr>
              <a:t>HCl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 je </a:t>
            </a:r>
            <a:r>
              <a:rPr lang="sk-SK" b="1" dirty="0" err="1" smtClean="0">
                <a:solidFill>
                  <a:schemeClr val="accent4">
                    <a:lumMod val="75000"/>
                  </a:schemeClr>
                </a:solidFill>
              </a:rPr>
              <a:t>elektrofilnou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b="1" dirty="0" err="1" smtClean="0">
                <a:solidFill>
                  <a:schemeClr val="accent4">
                    <a:lumMod val="75000"/>
                  </a:schemeClr>
                </a:solidFill>
              </a:rPr>
              <a:t>čaticou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 katión H – viaže sa na elektróny 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  <a:latin typeface="Book Antiqua"/>
              </a:rPr>
              <a:t> väzby a má voľný </a:t>
            </a:r>
            <a:r>
              <a:rPr lang="sk-SK" b="1" dirty="0" err="1" smtClean="0">
                <a:solidFill>
                  <a:schemeClr val="accent4">
                    <a:lumMod val="75000"/>
                  </a:schemeClr>
                </a:solidFill>
                <a:latin typeface="Book Antiqua"/>
              </a:rPr>
              <a:t>orbitál</a:t>
            </a:r>
            <a:endParaRPr lang="sk-SK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BlokTextu 19"/>
          <p:cNvSpPr txBox="1"/>
          <p:nvPr/>
        </p:nvSpPr>
        <p:spPr>
          <a:xfrm>
            <a:off x="323528" y="4005064"/>
            <a:ext cx="54726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dirty="0" smtClean="0">
                <a:solidFill>
                  <a:schemeClr val="accent4">
                    <a:lumMod val="75000"/>
                  </a:schemeClr>
                </a:solidFill>
              </a:rPr>
              <a:t>- podobne prebieha aj reakcia etylénu s vodou (s katalyzátorom H</a:t>
            </a:r>
            <a:r>
              <a:rPr lang="sk-SK" sz="2800" baseline="-25000" dirty="0" smtClean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sk-SK" sz="2800" dirty="0" smtClean="0">
                <a:solidFill>
                  <a:schemeClr val="accent4">
                    <a:lumMod val="75000"/>
                  </a:schemeClr>
                </a:solidFill>
              </a:rPr>
              <a:t>SO</a:t>
            </a:r>
            <a:r>
              <a:rPr lang="sk-SK" sz="2800" baseline="-25000" dirty="0" smtClean="0">
                <a:solidFill>
                  <a:schemeClr val="accent4">
                    <a:lumMod val="75000"/>
                  </a:schemeClr>
                </a:solidFill>
              </a:rPr>
              <a:t>4</a:t>
            </a:r>
            <a:r>
              <a:rPr lang="sk-SK" sz="2800" dirty="0" smtClean="0">
                <a:solidFill>
                  <a:schemeClr val="accent4">
                    <a:lumMod val="75000"/>
                  </a:schemeClr>
                </a:solidFill>
              </a:rPr>
              <a:t>) za vzniku alkoholu - etanolu</a:t>
            </a:r>
            <a:endParaRPr lang="sk-SK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1" name="Obdĺžnik 20"/>
          <p:cNvSpPr/>
          <p:nvPr/>
        </p:nvSpPr>
        <p:spPr>
          <a:xfrm>
            <a:off x="2195736" y="5805264"/>
            <a:ext cx="3573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b="1" dirty="0" smtClean="0"/>
              <a:t>CH</a:t>
            </a:r>
            <a:r>
              <a:rPr lang="sk-SK" b="1" baseline="-25000" dirty="0" smtClean="0"/>
              <a:t>2</a:t>
            </a:r>
            <a:r>
              <a:rPr lang="sk-SK" b="1" dirty="0" smtClean="0"/>
              <a:t> = CH</a:t>
            </a:r>
            <a:r>
              <a:rPr lang="sk-SK" b="1" baseline="-25000" dirty="0" smtClean="0"/>
              <a:t>2</a:t>
            </a:r>
            <a:r>
              <a:rPr lang="sk-SK" b="1" dirty="0" smtClean="0"/>
              <a:t> + H</a:t>
            </a:r>
            <a:r>
              <a:rPr lang="sk-SK" b="1" baseline="-25000" dirty="0" smtClean="0"/>
              <a:t>2</a:t>
            </a:r>
            <a:r>
              <a:rPr lang="sk-SK" b="1" dirty="0" smtClean="0"/>
              <a:t>O→ CH</a:t>
            </a:r>
            <a:r>
              <a:rPr lang="sk-SK" b="1" baseline="-25000" dirty="0" smtClean="0"/>
              <a:t>3</a:t>
            </a:r>
            <a:r>
              <a:rPr lang="sk-SK" b="1" dirty="0" smtClean="0"/>
              <a:t>CH</a:t>
            </a:r>
            <a:r>
              <a:rPr lang="sk-SK" b="1" baseline="-25000" dirty="0" smtClean="0"/>
              <a:t>2</a:t>
            </a:r>
            <a:r>
              <a:rPr lang="sk-SK" b="1" dirty="0" smtClean="0"/>
              <a:t>OH</a:t>
            </a:r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395536" y="40466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HYDROGENÁCIA</a:t>
            </a:r>
            <a:endParaRPr lang="sk-SK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251520" y="908720"/>
            <a:ext cx="77048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j</a:t>
            </a: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e radikálová </a:t>
            </a: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adičná reakcia  (reakcia s H pri teplote okolo 200°C za prítomnosti katalyzátora)</a:t>
            </a:r>
          </a:p>
          <a:p>
            <a:pPr>
              <a:buFontTx/>
              <a:buChar char="-"/>
            </a:pPr>
            <a:r>
              <a:rPr lang="sk-SK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vznikajú nasýtené uhľovodíky</a:t>
            </a:r>
          </a:p>
          <a:p>
            <a:pPr>
              <a:buFontTx/>
              <a:buChar char="-"/>
            </a:pPr>
            <a:r>
              <a:rPr lang="sk-SK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VÝZNAM – v potravinárstve pri stužovaní tukov </a:t>
            </a:r>
          </a:p>
          <a:p>
            <a:pPr>
              <a:buFontTx/>
              <a:buChar char="-"/>
            </a:pPr>
            <a:r>
              <a:rPr lang="sk-SK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je to premena rastlinných olejov na tuky</a:t>
            </a:r>
          </a:p>
          <a:p>
            <a:pPr>
              <a:buFontTx/>
              <a:buChar char="-"/>
            </a:pP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 rastlinné oleje obsahujú nenasýtené karboxylové kyseliny (esenciálne), ich nasýtením (rozrušenie dvojitých väzieb pomocou vodíka) vznikajú stužené tuky s jednoduchými väzbami   </a:t>
            </a:r>
          </a:p>
          <a:p>
            <a:pPr>
              <a:buFontTx/>
              <a:buChar char="-"/>
            </a:pPr>
            <a:r>
              <a:rPr lang="sk-SK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VYUŽITIE - ako nátierky alebo do pečenia</a:t>
            </a:r>
            <a:endParaRPr lang="sk-SK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414" name="Picture 6" descr="http://abysportnebolel.sk/wp-content/uploads/2012/11/tuk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573016"/>
            <a:ext cx="3888432" cy="2920460"/>
          </a:xfrm>
          <a:prstGeom prst="rect">
            <a:avLst/>
          </a:prstGeom>
          <a:noFill/>
        </p:spPr>
      </p:pic>
      <p:pic>
        <p:nvPicPr>
          <p:cNvPr id="9" name="Picture 2" descr="http://upload.wikimedia.org/wikipedia/commons/e/ea/Propionic-acid-3D-ball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761766">
            <a:off x="227741" y="4166173"/>
            <a:ext cx="3708380" cy="24849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467544" y="40466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POLYMERIZÁCIA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539552" y="908720"/>
            <a:ext cx="6048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je reakcia, pri ktorej z jednoduchých stavebných jednotiek </a:t>
            </a:r>
            <a:r>
              <a:rPr lang="sk-SK" dirty="0" err="1" smtClean="0">
                <a:solidFill>
                  <a:schemeClr val="accent4">
                    <a:lumMod val="75000"/>
                  </a:schemeClr>
                </a:solidFill>
              </a:rPr>
              <a:t>monomérov</a:t>
            </a: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 vznikajú POLYMĚRY</a:t>
            </a:r>
          </a:p>
          <a:p>
            <a:pPr>
              <a:buFontTx/>
              <a:buChar char="-"/>
            </a:pPr>
            <a:r>
              <a:rPr lang="sk-SK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vzniká makromolekula</a:t>
            </a:r>
          </a:p>
          <a:p>
            <a:pPr>
              <a:buFontTx/>
              <a:buChar char="-"/>
            </a:pPr>
            <a:r>
              <a:rPr lang="sk-SK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radikálový alebo iónový mechanizmus</a:t>
            </a:r>
          </a:p>
          <a:p>
            <a:pPr>
              <a:buFontTx/>
              <a:buChar char="-"/>
            </a:pPr>
            <a:r>
              <a:rPr lang="sk-SK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počet </a:t>
            </a:r>
            <a:r>
              <a:rPr lang="sk-SK" dirty="0" err="1" smtClean="0">
                <a:solidFill>
                  <a:schemeClr val="accent4">
                    <a:lumMod val="75000"/>
                  </a:schemeClr>
                </a:solidFill>
              </a:rPr>
              <a:t>monomérov</a:t>
            </a: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 udáva polymerizačný stupeň 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n </a:t>
            </a:r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a má hodnotu od 10 po 10 na 6</a:t>
            </a:r>
            <a:endParaRPr lang="sk-SK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467544" y="2708920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accent4">
                    <a:lumMod val="75000"/>
                  </a:schemeClr>
                </a:solidFill>
              </a:rPr>
              <a:t>- VYUŽITIE – výroba polymérov (plastických látok dennej potreby – fľaše, nádoby, obaly)</a:t>
            </a:r>
            <a:endParaRPr lang="sk-SK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8434" name="Picture 2" descr="http://upload.wikimedia.org/wikipedia/commons/4/43/Polyetylen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3861048"/>
            <a:ext cx="2237161" cy="2202954"/>
          </a:xfrm>
          <a:prstGeom prst="rect">
            <a:avLst/>
          </a:prstGeom>
          <a:noFill/>
        </p:spPr>
      </p:pic>
      <p:pic>
        <p:nvPicPr>
          <p:cNvPr id="18436" name="Picture 4" descr="http://www.oskole.sk/images/alk%C3%A9n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861048"/>
            <a:ext cx="2676402" cy="2016224"/>
          </a:xfrm>
          <a:prstGeom prst="rect">
            <a:avLst/>
          </a:prstGeom>
          <a:noFill/>
        </p:spPr>
      </p:pic>
      <p:pic>
        <p:nvPicPr>
          <p:cNvPr id="10" name="Picture 2" descr="http://upload.wikimedia.org/wikipedia/commons/4/43/Polyetylen2.png"/>
          <p:cNvPicPr>
            <a:picLocks noChangeAspect="1" noChangeArrowheads="1"/>
          </p:cNvPicPr>
          <p:nvPr/>
        </p:nvPicPr>
        <p:blipFill>
          <a:blip r:embed="rId2" cstate="print"/>
          <a:srcRect l="87852" t="82173"/>
          <a:stretch>
            <a:fillRect/>
          </a:stretch>
        </p:blipFill>
        <p:spPr bwMode="auto">
          <a:xfrm>
            <a:off x="971600" y="5229200"/>
            <a:ext cx="378371" cy="648072"/>
          </a:xfrm>
          <a:prstGeom prst="rect">
            <a:avLst/>
          </a:prstGeom>
          <a:noFill/>
        </p:spPr>
      </p:pic>
      <p:pic>
        <p:nvPicPr>
          <p:cNvPr id="18438" name="Picture 6" descr="http://www.oskole.sk/userfiles/image/ch%C3%A9mia/alkoholyMO/alkoholy5.gif"/>
          <p:cNvPicPr>
            <a:picLocks noChangeAspect="1" noChangeArrowheads="1"/>
          </p:cNvPicPr>
          <p:nvPr/>
        </p:nvPicPr>
        <p:blipFill>
          <a:blip r:embed="rId4" cstate="print"/>
          <a:srcRect l="39599" t="24786" r="38801" b="42165"/>
          <a:stretch>
            <a:fillRect/>
          </a:stretch>
        </p:blipFill>
        <p:spPr bwMode="auto">
          <a:xfrm>
            <a:off x="3995936" y="4653136"/>
            <a:ext cx="864096" cy="576064"/>
          </a:xfrm>
          <a:prstGeom prst="rect">
            <a:avLst/>
          </a:prstGeom>
          <a:noFill/>
        </p:spPr>
      </p:pic>
      <p:sp>
        <p:nvSpPr>
          <p:cNvPr id="12" name="BlokTextu 11"/>
          <p:cNvSpPr txBox="1"/>
          <p:nvPr/>
        </p:nvSpPr>
        <p:spPr>
          <a:xfrm>
            <a:off x="2195736" y="6021288"/>
            <a:ext cx="864096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ETÉN</a:t>
            </a:r>
            <a:endParaRPr lang="sk-SK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4860032" y="6237312"/>
            <a:ext cx="237626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POLYETYLÉN (PE)</a:t>
            </a:r>
            <a:endParaRPr lang="sk-SK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6300192" y="620688"/>
            <a:ext cx="2555776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Je to niekoľkokrát opakovaná adícia, pri ktorej </a:t>
            </a:r>
            <a:r>
              <a:rPr lang="sk-SK" b="1" u="sng" dirty="0" smtClean="0">
                <a:solidFill>
                  <a:srgbClr val="FF0000"/>
                </a:solidFill>
              </a:rPr>
              <a:t>zanikajú dvojité väzby</a:t>
            </a:r>
            <a:r>
              <a:rPr lang="sk-SK" b="1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  <a:endParaRPr lang="sk-SK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5" name="Picture 2" descr="http://upload.wikimedia.org/wikipedia/commons/e/ea/Propionic-acid-3D-ball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761766">
            <a:off x="6229943" y="2052022"/>
            <a:ext cx="2745452" cy="18397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Špička">
  <a:themeElements>
    <a:clrScheme name="Vlastná 11">
      <a:dk1>
        <a:srgbClr val="B2E389"/>
      </a:dk1>
      <a:lt1>
        <a:srgbClr val="FFFFFF"/>
      </a:lt1>
      <a:dk2>
        <a:srgbClr val="B2E389"/>
      </a:dk2>
      <a:lt2>
        <a:srgbClr val="000000"/>
      </a:lt2>
      <a:accent1>
        <a:srgbClr val="000000"/>
      </a:accent1>
      <a:accent2>
        <a:srgbClr val="FFFFFF"/>
      </a:accent2>
      <a:accent3>
        <a:srgbClr val="92D050"/>
      </a:accent3>
      <a:accent4>
        <a:srgbClr val="3F3F3F"/>
      </a:accent4>
      <a:accent5>
        <a:srgbClr val="3F6C19"/>
      </a:accent5>
      <a:accent6>
        <a:srgbClr val="FFFFFF"/>
      </a:accent6>
      <a:hlink>
        <a:srgbClr val="00B050"/>
      </a:hlink>
      <a:folHlink>
        <a:srgbClr val="FFFFFF"/>
      </a:folHlink>
    </a:clrScheme>
    <a:fontScheme name="Špička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Špička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238</TotalTime>
  <Words>775</Words>
  <Application>Microsoft Office PowerPoint</Application>
  <PresentationFormat>Prezentácia na obrazovke (4:3)</PresentationFormat>
  <Paragraphs>129</Paragraphs>
  <Slides>22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23" baseType="lpstr">
      <vt:lpstr>Špička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Úloha: Ktorá konformácia je energeticky výhodnejšia? Zdôvodnite.</vt:lpstr>
      <vt:lpstr>Priestorová = geometrická = stereoizoméria alkénov</vt:lpstr>
      <vt:lpstr>Snímka 15</vt:lpstr>
      <vt:lpstr>Snímka 16</vt:lpstr>
      <vt:lpstr>Úloha: Existuje metén? Aký má chemický vzorec? </vt:lpstr>
      <vt:lpstr>Snímka 18</vt:lpstr>
      <vt:lpstr>Alkadiény </vt:lpstr>
      <vt:lpstr>Podľa umiestnenia dvojitých väzieb:</vt:lpstr>
      <vt:lpstr>Reakcie alkadiénov </vt:lpstr>
      <vt:lpstr>Snímka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lensk</dc:creator>
  <cp:lastModifiedBy>Gymgl</cp:lastModifiedBy>
  <cp:revision>33</cp:revision>
  <dcterms:created xsi:type="dcterms:W3CDTF">2014-12-29T14:06:05Z</dcterms:created>
  <dcterms:modified xsi:type="dcterms:W3CDTF">2015-01-02T17:39:16Z</dcterms:modified>
</cp:coreProperties>
</file>