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8" r:id="rId4"/>
    <p:sldId id="267" r:id="rId5"/>
    <p:sldId id="268" r:id="rId6"/>
    <p:sldId id="257" r:id="rId7"/>
    <p:sldId id="260" r:id="rId8"/>
    <p:sldId id="269" r:id="rId9"/>
    <p:sldId id="270" r:id="rId10"/>
    <p:sldId id="272" r:id="rId11"/>
    <p:sldId id="273" r:id="rId12"/>
    <p:sldId id="274" r:id="rId13"/>
    <p:sldId id="275" r:id="rId14"/>
    <p:sldId id="271" r:id="rId15"/>
    <p:sldId id="276" r:id="rId16"/>
    <p:sldId id="277" r:id="rId17"/>
    <p:sldId id="263" r:id="rId18"/>
    <p:sldId id="278" r:id="rId19"/>
    <p:sldId id="279" r:id="rId20"/>
    <p:sldId id="26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aUFVcBED4" TargetMode="External"/><Relationship Id="rId2" Type="http://schemas.openxmlformats.org/officeDocument/2006/relationships/hyperlink" Target="https://www.youtube.com/watch?v=iIB_98W2kF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t.ilyam.org/" TargetMode="External"/><Relationship Id="rId4" Type="http://schemas.openxmlformats.org/officeDocument/2006/relationships/hyperlink" Target="http://www.taiwantrade.com.tw/EP/sunzing/products-detail/en_US/433296/LOTTERY_BLOWER_MACHINE_BINGO_MACHI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 </a:t>
            </a:r>
            <a:r>
              <a:rPr lang="sk-SK" sz="4900" b="1" dirty="0" smtClean="0"/>
              <a:t>1. </a:t>
            </a:r>
            <a:r>
              <a:rPr lang="sk-SK" sz="4800" b="1" dirty="0"/>
              <a:t>Vynájdite sa</a:t>
            </a:r>
            <a:endParaRPr lang="sk-SK" sz="49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632848" cy="3505944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sz="2800" dirty="0">
                <a:solidFill>
                  <a:schemeClr val="tx1"/>
                </a:solidFill>
              </a:rPr>
              <a:t>Skutočne náhodné čísla sú veľmi hodnotné a vzácne. Vymyslite, vyrobte a otestujte mechanické zariadenie na výrobu náhodných čísiel. Zistite, do akej miery je produkovaná náhodnosť zabezpečená voči manipulácii.</a:t>
            </a:r>
          </a:p>
        </p:txBody>
      </p:sp>
    </p:spTree>
    <p:extLst>
      <p:ext uri="{BB962C8B-B14F-4D97-AF65-F5344CB8AC3E}">
        <p14:creationId xmlns:p14="http://schemas.microsoft.com/office/powerpoint/2010/main" val="28587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úloha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3168352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Klasické náhodné čísla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Založené len na mechanickom šume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Ako dosiahnuť čo najlepšiu náhodnosť?</a:t>
            </a:r>
          </a:p>
        </p:txBody>
      </p:sp>
      <p:pic>
        <p:nvPicPr>
          <p:cNvPr id="2050" name="Picture 2" descr="http://www.taiwantrade.com.tw/EP/resources/member/9480/productcatalog/f1ca05d6-6a26-4cc8-be2a-ef776ab1c0e9_0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4638"/>
            <a:ext cx="42481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Náhodné klasické systémy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dirty="0" smtClean="0"/>
              <a:t>Každý klasický systém je deterministický</a:t>
            </a: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Poznám stav, v ktorom začína, viem presne spočítať, kam smeruje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Niektoré klasické systémy sú ale stabilnejšie ako iné </a:t>
            </a: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Ceruzka ležiaca a stojaca na hrote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Naozaj nestabilné klasické systémy sú </a:t>
            </a:r>
            <a:r>
              <a:rPr lang="sk-SK" sz="2600" b="1" dirty="0" smtClean="0">
                <a:sym typeface="Wingdings" panose="05000000000000000000" pitchFamily="2" charset="2"/>
              </a:rPr>
              <a:t>chaotické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sk-SK" sz="2600" b="1" dirty="0">
              <a:sym typeface="Wingdings" panose="05000000000000000000" pitchFamily="2" charset="2"/>
            </a:endParaRPr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sk-SK" sz="2600" b="1" dirty="0" smtClean="0">
                <a:sym typeface="Wingdings" panose="05000000000000000000" pitchFamily="2" charset="2"/>
              </a:rPr>
              <a:t>Malá zmena počiatočných podmienok spôsobí veľkú zmenu konečného stavu</a:t>
            </a:r>
          </a:p>
          <a:p>
            <a:pPr marL="114300" lvl="1" indent="0" algn="ctr">
              <a:buClr>
                <a:schemeClr val="accent1"/>
              </a:buClr>
              <a:buNone/>
            </a:pPr>
            <a:endParaRPr lang="sk-SK" sz="2600" b="1" dirty="0" smtClean="0">
              <a:sym typeface="Wingdings" panose="05000000000000000000" pitchFamily="2" charset="2"/>
            </a:endParaRPr>
          </a:p>
          <a:p>
            <a:pPr marL="571500" lvl="1" indent="-457200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Nedostatočná presnosť určenia počiatočného </a:t>
            </a:r>
            <a:r>
              <a:rPr lang="sk-SK" sz="2600" dirty="0" smtClean="0">
                <a:sym typeface="Wingdings" panose="05000000000000000000" pitchFamily="2" charset="2"/>
              </a:rPr>
              <a:t>stavu</a:t>
            </a:r>
          </a:p>
          <a:p>
            <a:pPr marL="937260" lvl="2" indent="-457200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Predpovede počasia...</a:t>
            </a:r>
            <a:endParaRPr lang="sk-SK" sz="2400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25658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Lyapunovov</a:t>
            </a:r>
            <a:r>
              <a:rPr lang="sk-SK" dirty="0" smtClean="0"/>
              <a:t> exponent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Popíšeme systém vektorom súradníc v čase </a:t>
            </a:r>
            <a:r>
              <a:rPr lang="sk-SK" sz="2600" b="1" dirty="0" smtClean="0">
                <a:sym typeface="Wingdings" panose="05000000000000000000" pitchFamily="2" charset="2"/>
              </a:rPr>
              <a:t>z(t)</a:t>
            </a:r>
            <a:endParaRPr lang="sk-SK" sz="2600" dirty="0">
              <a:sym typeface="Wingdings" panose="05000000000000000000" pitchFamily="2" charset="2"/>
            </a:endParaRPr>
          </a:p>
          <a:p>
            <a:r>
              <a:rPr lang="sk-SK" sz="2800" dirty="0" smtClean="0"/>
              <a:t>Popíšeme odchýlku systému</a:t>
            </a:r>
          </a:p>
          <a:p>
            <a:r>
              <a:rPr lang="sk-SK" sz="2800" dirty="0" smtClean="0"/>
              <a:t>Veľkosť odchýlky budeme označovať </a:t>
            </a:r>
            <a:r>
              <a:rPr lang="en-US" sz="2800" dirty="0" smtClean="0"/>
              <a:t>||.||</a:t>
            </a:r>
          </a:p>
          <a:p>
            <a:r>
              <a:rPr lang="en-US" sz="2800" dirty="0" err="1" smtClean="0"/>
              <a:t>Syst</a:t>
            </a:r>
            <a:r>
              <a:rPr lang="sk-SK" sz="2800" dirty="0" smtClean="0"/>
              <a:t>é</a:t>
            </a:r>
            <a:r>
              <a:rPr lang="en-US" sz="2800" dirty="0" smtClean="0"/>
              <a:t>m je </a:t>
            </a:r>
            <a:r>
              <a:rPr lang="en-US" sz="2800" dirty="0" err="1" smtClean="0"/>
              <a:t>chaotick</a:t>
            </a:r>
            <a:r>
              <a:rPr lang="sk-SK" sz="2800" dirty="0" smtClean="0"/>
              <a:t>ý, ak  </a:t>
            </a:r>
            <a:endParaRPr lang="sk-SK" sz="2800" dirty="0"/>
          </a:p>
          <a:p>
            <a:endParaRPr lang="sk-SK" sz="2800" dirty="0" smtClean="0"/>
          </a:p>
          <a:p>
            <a:pPr marL="114300" indent="0">
              <a:buNone/>
            </a:pPr>
            <a:r>
              <a:rPr lang="sk-SK" sz="2800" dirty="0" smtClean="0"/>
              <a:t>Teda ak odchýlka rastie exponenciálne</a:t>
            </a:r>
          </a:p>
          <a:p>
            <a:r>
              <a:rPr lang="sk-SK" sz="2800" dirty="0" smtClean="0"/>
              <a:t>Definujeme mieru chaotickosti systému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24249"/>
              </p:ext>
            </p:extLst>
          </p:nvPr>
        </p:nvGraphicFramePr>
        <p:xfrm>
          <a:off x="5076056" y="1988840"/>
          <a:ext cx="104411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1988840"/>
                        <a:ext cx="1044116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27123"/>
              </p:ext>
            </p:extLst>
          </p:nvPr>
        </p:nvGraphicFramePr>
        <p:xfrm>
          <a:off x="2835300" y="3501008"/>
          <a:ext cx="34940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231560" imgH="253800" progId="Equation.DSMT4">
                  <p:embed/>
                </p:oleObj>
              </mc:Choice>
              <mc:Fallback>
                <p:oleObj name="Equation" r:id="rId5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300" y="3501008"/>
                        <a:ext cx="3494088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81270"/>
              </p:ext>
            </p:extLst>
          </p:nvPr>
        </p:nvGraphicFramePr>
        <p:xfrm>
          <a:off x="2299060" y="5229398"/>
          <a:ext cx="38211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1346040" imgH="507960" progId="Equation.DSMT4">
                  <p:embed/>
                </p:oleObj>
              </mc:Choice>
              <mc:Fallback>
                <p:oleObj name="Equation" r:id="rId7" imgW="1346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9060" y="5229398"/>
                        <a:ext cx="38211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0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zistiť mieru chaosu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b="1" dirty="0" smtClean="0">
                <a:sym typeface="Wingdings" panose="05000000000000000000" pitchFamily="2" charset="2"/>
              </a:rPr>
              <a:t>Vypočítať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Presne popísať mechanický systém a vyriešiť rovnice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Napríklad dvojité kyvadlo</a:t>
            </a:r>
          </a:p>
          <a:p>
            <a:pPr marL="342900" lvl="1">
              <a:buClr>
                <a:schemeClr val="accent1"/>
              </a:buClr>
            </a:pPr>
            <a:endParaRPr lang="sk-SK" sz="26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b="1" dirty="0" smtClean="0">
                <a:sym typeface="Wingdings" panose="05000000000000000000" pitchFamily="2" charset="2"/>
              </a:rPr>
              <a:t>Namerať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Opakovane spustiť systém z rovnakej pozície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Namerať závislosť výstupných hodnôt od času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err="1" smtClean="0">
                <a:sym typeface="Wingdings" panose="05000000000000000000" pitchFamily="2" charset="2"/>
              </a:rPr>
              <a:t>Fitovať</a:t>
            </a:r>
            <a:r>
              <a:rPr lang="sk-SK" sz="2600" dirty="0" smtClean="0">
                <a:sym typeface="Wingdings" panose="05000000000000000000" pitchFamily="2" charset="2"/>
              </a:rPr>
              <a:t> </a:t>
            </a:r>
            <a:r>
              <a:rPr lang="sk-SK" sz="2600" dirty="0" err="1" smtClean="0">
                <a:sym typeface="Wingdings" panose="05000000000000000000" pitchFamily="2" charset="2"/>
              </a:rPr>
              <a:t>exponenciálou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Ak fit sadne, dostaneme exponent</a:t>
            </a: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Ak nie, nejedná sa o chaotický systém</a:t>
            </a:r>
            <a:endParaRPr lang="sk-SK" sz="2400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1778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Čisto mechanické riešenie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Založené len na mechanickom šume</a:t>
            </a:r>
          </a:p>
          <a:p>
            <a:pPr marL="342900" lvl="1">
              <a:buClr>
                <a:schemeClr val="accent1"/>
              </a:buClr>
            </a:pPr>
            <a:endParaRPr lang="sk-SK" sz="26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err="1" smtClean="0">
                <a:sym typeface="Wingdings" panose="05000000000000000000" pitchFamily="2" charset="2"/>
              </a:rPr>
              <a:t>Suboptimálne</a:t>
            </a:r>
            <a:r>
              <a:rPr lang="sk-SK" sz="2600" dirty="0" smtClean="0">
                <a:sym typeface="Wingdings" panose="05000000000000000000" pitchFamily="2" charset="2"/>
              </a:rPr>
              <a:t>, málo-parametrický systém </a:t>
            </a:r>
          </a:p>
        </p:txBody>
      </p:sp>
      <p:pic>
        <p:nvPicPr>
          <p:cNvPr id="1026" name="Picture 2" descr="Lottery machine: Wikis (The Full Wik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04864"/>
            <a:ext cx="3586936" cy="358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Aerodynamika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396044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Založené na prúdení vzduchu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Neriešiteľné analyticky a efektívne ani numericky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Pozor na kritické parametre</a:t>
            </a: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Hmotnosť guličiek</a:t>
            </a:r>
          </a:p>
          <a:p>
            <a:pPr marL="708660" lvl="2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Veľkosť guličiek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Komerčne bežne využívané = asi nie úplne zlé</a:t>
            </a:r>
          </a:p>
        </p:txBody>
      </p:sp>
      <p:pic>
        <p:nvPicPr>
          <p:cNvPr id="5" name="Picture 2" descr="http://www.taiwantrade.com.tw/EP/resources/member/9480/productcatalog/f1ca05d6-6a26-4cc8-be2a-ef776ab1c0e9_0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42" y="1124744"/>
            <a:ext cx="3665743" cy="5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Exktraktory</a:t>
            </a:r>
            <a:r>
              <a:rPr lang="sk-SK" dirty="0" smtClean="0"/>
              <a:t> náhodnosti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600" b="1" dirty="0" smtClean="0">
                <a:sym typeface="Wingdings" panose="05000000000000000000" pitchFamily="2" charset="2"/>
              </a:rPr>
              <a:t>Dva (hoc aj mizerné) zdroje náhodnosti sa dajú skombinovať na jeden vynikajúci</a:t>
            </a:r>
          </a:p>
          <a:p>
            <a:pPr marL="342900" lvl="1">
              <a:buClr>
                <a:schemeClr val="accent1"/>
              </a:buClr>
            </a:pPr>
            <a:endParaRPr lang="sk-SK" sz="2600" b="1" dirty="0" smtClean="0">
              <a:sym typeface="Wingdings" panose="05000000000000000000" pitchFamily="2" charset="2"/>
            </a:endParaRPr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sk-SK" sz="3200" b="1" dirty="0" smtClean="0">
                <a:sym typeface="Wingdings" panose="05000000000000000000" pitchFamily="2" charset="2"/>
              </a:rPr>
              <a:t>Ak sú nezávislé</a:t>
            </a:r>
          </a:p>
          <a:p>
            <a:pPr marL="114300" lvl="1" indent="0" algn="ctr">
              <a:buClr>
                <a:schemeClr val="accent1"/>
              </a:buClr>
              <a:buNone/>
            </a:pPr>
            <a:endParaRPr lang="sk-SK" sz="3600" b="1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Bežne používaná vec v kryptografických aplikáciách</a:t>
            </a:r>
            <a:endParaRPr lang="sk-SK" sz="24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400" b="1" dirty="0" err="1" smtClean="0">
                <a:sym typeface="Wingdings" panose="05000000000000000000" pitchFamily="2" charset="2"/>
              </a:rPr>
              <a:t>Hadamardov</a:t>
            </a:r>
            <a:r>
              <a:rPr lang="sk-SK" sz="2400" b="1" dirty="0" smtClean="0">
                <a:sym typeface="Wingdings" panose="05000000000000000000" pitchFamily="2" charset="2"/>
              </a:rPr>
              <a:t> </a:t>
            </a:r>
            <a:r>
              <a:rPr lang="sk-SK" sz="2400" b="1" dirty="0" err="1" smtClean="0">
                <a:sym typeface="Wingdings" panose="05000000000000000000" pitchFamily="2" charset="2"/>
              </a:rPr>
              <a:t>extraktor</a:t>
            </a:r>
            <a:r>
              <a:rPr lang="sk-SK" sz="2400" b="1" dirty="0" smtClean="0">
                <a:sym typeface="Wingdings" panose="05000000000000000000" pitchFamily="2" charset="2"/>
              </a:rPr>
              <a:t>: Skalárny súčin dvoch reťazcov bitov </a:t>
            </a:r>
            <a:endParaRPr lang="sk-SK" sz="2400" dirty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400" dirty="0" smtClean="0">
                <a:sym typeface="Wingdings" panose="05000000000000000000" pitchFamily="2" charset="2"/>
              </a:rPr>
              <a:t>Vynikajúca kvalita náhodnosti aj z málo náhodných vstupov</a:t>
            </a:r>
            <a:endParaRPr lang="sk-SK" sz="2400" dirty="0">
              <a:sym typeface="Wingdings" panose="05000000000000000000" pitchFamily="2" charset="2"/>
            </a:endParaRPr>
          </a:p>
          <a:p>
            <a:endParaRPr lang="sk-SK" sz="2800" dirty="0" smtClean="0"/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3325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- Minimum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Postaviť zlosovacie zariadenie (iniciatíve sa medze nekladú)</a:t>
            </a:r>
          </a:p>
          <a:p>
            <a:r>
              <a:rPr lang="sk-SK" sz="2800" dirty="0" smtClean="0"/>
              <a:t>Vydolovať z neho dostatok dát</a:t>
            </a:r>
          </a:p>
          <a:p>
            <a:r>
              <a:rPr lang="sk-SK" sz="2800" dirty="0" smtClean="0"/>
              <a:t>Skontrolovať a vyhodnotiť entropiu získaných dát</a:t>
            </a:r>
          </a:p>
          <a:p>
            <a:pPr lvl="1"/>
            <a:r>
              <a:rPr lang="sk-SK" sz="2600" dirty="0" smtClean="0"/>
              <a:t>Ako? </a:t>
            </a:r>
            <a:r>
              <a:rPr lang="sk-SK" sz="2600" dirty="0" err="1" smtClean="0"/>
              <a:t>Winzip</a:t>
            </a:r>
            <a:r>
              <a:rPr lang="sk-SK" sz="2600" dirty="0" smtClean="0"/>
              <a:t>. </a:t>
            </a:r>
          </a:p>
          <a:p>
            <a:pPr lvl="1"/>
            <a:r>
              <a:rPr lang="sk-SK" sz="2600" dirty="0" smtClean="0"/>
              <a:t>Čo nevie skomprimovať komerčný software sa skomprimovať nedá. </a:t>
            </a:r>
          </a:p>
        </p:txBody>
      </p:sp>
    </p:spTree>
    <p:extLst>
      <p:ext uri="{BB962C8B-B14F-4D97-AF65-F5344CB8AC3E}">
        <p14:creationId xmlns:p14="http://schemas.microsoft.com/office/powerpoint/2010/main" val="35642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– vyšší level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Postaviť zlosovacie zariadenie (iniciatíve sa medze nekladú)</a:t>
            </a:r>
          </a:p>
          <a:p>
            <a:r>
              <a:rPr lang="sk-SK" sz="2800" dirty="0" smtClean="0"/>
              <a:t>Popísať ho teoreticky, urobiť základnú predikciu chaotického správania</a:t>
            </a:r>
          </a:p>
          <a:p>
            <a:r>
              <a:rPr lang="sk-SK" sz="2800" dirty="0" smtClean="0"/>
              <a:t>Pokúsiť sa experimentálne namerať </a:t>
            </a:r>
            <a:r>
              <a:rPr lang="sk-SK" sz="2800" dirty="0" err="1"/>
              <a:t>L</a:t>
            </a:r>
            <a:r>
              <a:rPr lang="sk-SK" sz="2800" dirty="0" err="1" smtClean="0"/>
              <a:t>yapunovov</a:t>
            </a:r>
            <a:r>
              <a:rPr lang="sk-SK" sz="2800" dirty="0" smtClean="0"/>
              <a:t> exponent</a:t>
            </a:r>
          </a:p>
          <a:p>
            <a:r>
              <a:rPr lang="sk-SK" sz="2800" dirty="0" smtClean="0"/>
              <a:t>Vyprodukovať dáta a overiť ich náhodnosť. </a:t>
            </a:r>
          </a:p>
        </p:txBody>
      </p:sp>
    </p:spTree>
    <p:extLst>
      <p:ext uri="{BB962C8B-B14F-4D97-AF65-F5344CB8AC3E}">
        <p14:creationId xmlns:p14="http://schemas.microsoft.com/office/powerpoint/2010/main" val="26459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– </a:t>
            </a:r>
            <a:r>
              <a:rPr lang="sk-SK" dirty="0" err="1" smtClean="0"/>
              <a:t>vychytávky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Postaviť dve zlosovacie zariadenia (optimálne rôzne)</a:t>
            </a:r>
          </a:p>
          <a:p>
            <a:pPr lvl="1"/>
            <a:r>
              <a:rPr lang="sk-SK" sz="2600" dirty="0" smtClean="0"/>
              <a:t>Použiť </a:t>
            </a:r>
            <a:r>
              <a:rPr lang="sk-SK" sz="2600" dirty="0" err="1" smtClean="0"/>
              <a:t>extraktor</a:t>
            </a:r>
            <a:endParaRPr lang="sk-SK" sz="2600" dirty="0" smtClean="0"/>
          </a:p>
          <a:p>
            <a:pPr lvl="1"/>
            <a:r>
              <a:rPr lang="sk-SK" sz="2600" dirty="0" smtClean="0"/>
              <a:t>Pri rovnakých zariadeniach pozor na opakujúce sa nedostatky, tie </a:t>
            </a:r>
            <a:r>
              <a:rPr lang="sk-SK" sz="2600" dirty="0" err="1" smtClean="0"/>
              <a:t>extraktor</a:t>
            </a:r>
            <a:r>
              <a:rPr lang="sk-SK" sz="2600" dirty="0" smtClean="0"/>
              <a:t> neodstráni</a:t>
            </a:r>
            <a:endParaRPr lang="sk-SK" sz="2400" dirty="0" smtClean="0"/>
          </a:p>
          <a:p>
            <a:r>
              <a:rPr lang="sk-SK" sz="2800" dirty="0" smtClean="0"/>
              <a:t>Popísať ich teoreticky, urobiť predikciu chaotického správania, potvrdiť experimentom</a:t>
            </a:r>
          </a:p>
          <a:p>
            <a:r>
              <a:rPr lang="sk-SK" sz="2800" dirty="0" smtClean="0"/>
              <a:t>Vyprodukované dáta testovať sofistikovanými metódami (napr. </a:t>
            </a:r>
            <a:r>
              <a:rPr lang="sk-SK" sz="2800" dirty="0" err="1" smtClean="0"/>
              <a:t>Diehard</a:t>
            </a:r>
            <a:r>
              <a:rPr lang="sk-SK" sz="2800" dirty="0" smtClean="0"/>
              <a:t> či </a:t>
            </a:r>
            <a:r>
              <a:rPr lang="sk-SK" sz="2800" dirty="0" err="1" smtClean="0"/>
              <a:t>Dieharder</a:t>
            </a:r>
            <a:r>
              <a:rPr lang="sk-SK" sz="2800" dirty="0" smtClean="0"/>
              <a:t> – pozri </a:t>
            </a:r>
            <a:r>
              <a:rPr lang="sk-SK" sz="2800" dirty="0" err="1" smtClean="0"/>
              <a:t>wikipédiu</a:t>
            </a:r>
            <a:r>
              <a:rPr lang="sk-SK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1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Načo je dobrá náhodnosť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800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Numerické simulovanie</a:t>
            </a:r>
          </a:p>
          <a:p>
            <a:pPr lvl="1"/>
            <a:r>
              <a:rPr lang="sk-SK" sz="2600" dirty="0" smtClean="0"/>
              <a:t>Monte Carlo metódy</a:t>
            </a:r>
          </a:p>
          <a:p>
            <a:pPr lvl="1"/>
            <a:r>
              <a:rPr lang="sk-SK" sz="2600" dirty="0" smtClean="0"/>
              <a:t>Riešenie klasicky </a:t>
            </a:r>
            <a:r>
              <a:rPr lang="sk-SK" sz="2600" dirty="0" smtClean="0"/>
              <a:t>nezvládnuteľných</a:t>
            </a:r>
            <a:r>
              <a:rPr lang="sk-SK" sz="2600" dirty="0" smtClean="0"/>
              <a:t> </a:t>
            </a:r>
            <a:r>
              <a:rPr lang="sk-SK" sz="2600" dirty="0" smtClean="0"/>
              <a:t>problémov</a:t>
            </a:r>
          </a:p>
          <a:p>
            <a:r>
              <a:rPr lang="sk-SK" sz="2800" dirty="0" smtClean="0"/>
              <a:t>Náhodné </a:t>
            </a:r>
            <a:r>
              <a:rPr lang="sk-SK" sz="2800" dirty="0" err="1" smtClean="0"/>
              <a:t>samplovanie</a:t>
            </a:r>
            <a:endParaRPr lang="sk-SK" sz="2800" dirty="0" smtClean="0"/>
          </a:p>
          <a:p>
            <a:pPr lvl="1"/>
            <a:r>
              <a:rPr lang="sk-SK" sz="2600" dirty="0" smtClean="0"/>
              <a:t>Výstupná kontrola výrobkov</a:t>
            </a:r>
          </a:p>
          <a:p>
            <a:pPr lvl="1"/>
            <a:r>
              <a:rPr lang="sk-SK" sz="2600" dirty="0" smtClean="0"/>
              <a:t>Sociologické prieskumy (volebné preferencie)</a:t>
            </a:r>
          </a:p>
          <a:p>
            <a:r>
              <a:rPr lang="sk-SK" sz="2800" dirty="0" err="1" smtClean="0"/>
              <a:t>Krytpografia</a:t>
            </a:r>
            <a:r>
              <a:rPr lang="sk-SK" sz="2800" dirty="0" smtClean="0"/>
              <a:t> a </a:t>
            </a:r>
            <a:r>
              <a:rPr lang="sk-SK" sz="2800" dirty="0" err="1" smtClean="0"/>
              <a:t>gambling</a:t>
            </a:r>
            <a:endParaRPr lang="sk-SK" sz="2800" dirty="0" smtClean="0"/>
          </a:p>
          <a:p>
            <a:pPr lvl="1"/>
            <a:r>
              <a:rPr lang="sk-SK" sz="2600" dirty="0" smtClean="0"/>
              <a:t>Len náhodné je naozaj tajné</a:t>
            </a:r>
          </a:p>
        </p:txBody>
      </p:sp>
    </p:spTree>
    <p:extLst>
      <p:ext uri="{BB962C8B-B14F-4D97-AF65-F5344CB8AC3E}">
        <p14:creationId xmlns:p14="http://schemas.microsoft.com/office/powerpoint/2010/main" val="1363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5496" y="1700808"/>
            <a:ext cx="8769152" cy="4608512"/>
          </a:xfrm>
        </p:spPr>
        <p:txBody>
          <a:bodyPr>
            <a:normAutofit/>
          </a:bodyPr>
          <a:lstStyle/>
          <a:p>
            <a:r>
              <a:rPr lang="sk-SK" sz="2600" dirty="0" err="1" smtClean="0"/>
              <a:t>How</a:t>
            </a:r>
            <a:r>
              <a:rPr lang="sk-SK" sz="2600" dirty="0" smtClean="0"/>
              <a:t> to </a:t>
            </a:r>
            <a:r>
              <a:rPr lang="sk-SK" sz="2600" dirty="0" err="1" smtClean="0"/>
              <a:t>make</a:t>
            </a:r>
            <a:r>
              <a:rPr lang="sk-SK" sz="2600" dirty="0" smtClean="0"/>
              <a:t> a </a:t>
            </a:r>
            <a:r>
              <a:rPr lang="sk-SK" sz="2600" dirty="0" err="1" smtClean="0"/>
              <a:t>lottery</a:t>
            </a:r>
            <a:r>
              <a:rPr lang="sk-SK" sz="2600" dirty="0" smtClean="0"/>
              <a:t> </a:t>
            </a:r>
            <a:r>
              <a:rPr lang="sk-SK" sz="2600" dirty="0" err="1" smtClean="0"/>
              <a:t>machine</a:t>
            </a:r>
            <a:r>
              <a:rPr lang="sk-SK" sz="2600" dirty="0"/>
              <a:t> </a:t>
            </a:r>
            <a:r>
              <a:rPr lang="sk-SK" sz="2600" dirty="0">
                <a:hlinkClick r:id="rId2"/>
              </a:rPr>
              <a:t>https://</a:t>
            </a:r>
            <a:r>
              <a:rPr lang="sk-SK" sz="2600" dirty="0" smtClean="0">
                <a:hlinkClick r:id="rId2"/>
              </a:rPr>
              <a:t>www.youtube.com/watch?v=iIB_98W2kFg</a:t>
            </a: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>
                <a:hlinkClick r:id="rId3"/>
              </a:rPr>
              <a:t>https://</a:t>
            </a:r>
            <a:r>
              <a:rPr lang="sk-SK" sz="2600" dirty="0" smtClean="0">
                <a:hlinkClick r:id="rId3"/>
              </a:rPr>
              <a:t>www.youtube.com/watch?v=WQaUFVcBED4</a:t>
            </a:r>
            <a:endParaRPr lang="sk-SK" sz="2600" dirty="0" smtClean="0"/>
          </a:p>
          <a:p>
            <a:r>
              <a:rPr lang="sk-SK" sz="2600" dirty="0" smtClean="0"/>
              <a:t>Môžete si ju aj kúpiť </a:t>
            </a:r>
            <a:r>
              <a:rPr lang="sk-SK" sz="2600" dirty="0" smtClean="0">
                <a:sym typeface="Wingdings" panose="05000000000000000000" pitchFamily="2" charset="2"/>
              </a:rPr>
              <a:t> </a:t>
            </a:r>
            <a:r>
              <a:rPr lang="sk-SK" sz="2600" dirty="0" smtClean="0">
                <a:hlinkClick r:id="rId4"/>
              </a:rPr>
              <a:t>http</a:t>
            </a:r>
            <a:r>
              <a:rPr lang="sk-SK" sz="2600" dirty="0">
                <a:hlinkClick r:id="rId4"/>
              </a:rPr>
              <a:t>://www.taiwantrade.com.tw/EP/sunzing/products-detail/en_US/433296/LOTTERY_BLOWER_MACHINE_BINGO_MACHINE</a:t>
            </a:r>
            <a:r>
              <a:rPr lang="sk-SK" sz="2600" dirty="0" smtClean="0">
                <a:hlinkClick r:id="rId4"/>
              </a:rPr>
              <a:t>/</a:t>
            </a:r>
            <a:endParaRPr lang="sk-SK" sz="2600" dirty="0" smtClean="0"/>
          </a:p>
          <a:p>
            <a:endParaRPr lang="sk-SK" sz="2600" dirty="0" smtClean="0"/>
          </a:p>
          <a:p>
            <a:pPr marL="114300" indent="0">
              <a:buNone/>
            </a:pPr>
            <a:r>
              <a:rPr lang="sk-SK" dirty="0" smtClean="0"/>
              <a:t>Plus IM </a:t>
            </a:r>
            <a:r>
              <a:rPr lang="sk-SK" dirty="0" err="1" smtClean="0"/>
              <a:t>tool</a:t>
            </a:r>
            <a:r>
              <a:rPr lang="sk-SK" dirty="0" smtClean="0"/>
              <a:t> </a:t>
            </a:r>
            <a:r>
              <a:rPr lang="sk-SK" dirty="0" err="1" smtClean="0"/>
              <a:t>kit</a:t>
            </a:r>
            <a:r>
              <a:rPr lang="sk-SK" dirty="0"/>
              <a:t> </a:t>
            </a:r>
            <a:r>
              <a:rPr lang="sk-SK" dirty="0">
                <a:hlinkClick r:id="rId5"/>
              </a:rPr>
              <a:t>http://kit.ilyam.org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, nie veľmi použiteľné</a:t>
            </a:r>
            <a:endParaRPr lang="sk-SK" dirty="0"/>
          </a:p>
          <a:p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1407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260648"/>
            <a:ext cx="8460432" cy="1152128"/>
          </a:xfrm>
        </p:spPr>
        <p:txBody>
          <a:bodyPr/>
          <a:lstStyle/>
          <a:p>
            <a:pPr algn="ctr"/>
            <a:r>
              <a:rPr lang="sk-SK" dirty="0" smtClean="0"/>
              <a:t>Čo je naozaj náhodné?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4" y="1916832"/>
            <a:ext cx="8016663" cy="30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 „náhodnosti“ čísla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800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Ktoré z čísiel ja najviac náhodné?</a:t>
            </a:r>
          </a:p>
          <a:p>
            <a:pPr lvl="1"/>
            <a:r>
              <a:rPr lang="en-US" sz="2400" dirty="0" smtClean="0"/>
              <a:t>3569251413</a:t>
            </a:r>
          </a:p>
          <a:p>
            <a:pPr lvl="1"/>
            <a:r>
              <a:rPr lang="en-US" sz="2400" dirty="0" smtClean="0"/>
              <a:t>780705614</a:t>
            </a:r>
            <a:r>
              <a:rPr lang="sk-SK" sz="2400" dirty="0"/>
              <a:t>7</a:t>
            </a:r>
            <a:endParaRPr lang="en-US" sz="2400" dirty="0" smtClean="0"/>
          </a:p>
          <a:p>
            <a:pPr lvl="1"/>
            <a:r>
              <a:rPr lang="en-US" sz="2400" dirty="0" smtClean="0"/>
              <a:t>1111111111</a:t>
            </a:r>
          </a:p>
          <a:p>
            <a:pPr lvl="1"/>
            <a:endParaRPr lang="en-US" sz="2400" dirty="0"/>
          </a:p>
          <a:p>
            <a:r>
              <a:rPr lang="sk-SK" sz="2600" dirty="0" smtClean="0"/>
              <a:t>Nie je to jednoznačné – ktorý popis je kratší?</a:t>
            </a:r>
          </a:p>
          <a:p>
            <a:pPr lvl="1"/>
            <a:r>
              <a:rPr lang="sk-SK" sz="2400" dirty="0" smtClean="0"/>
              <a:t>Pi odzadu</a:t>
            </a:r>
          </a:p>
          <a:p>
            <a:pPr lvl="1"/>
            <a:r>
              <a:rPr lang="sk-SK" sz="2400" dirty="0" smtClean="0"/>
              <a:t>Jožovo rodné číslo</a:t>
            </a:r>
          </a:p>
          <a:p>
            <a:pPr lvl="1"/>
            <a:r>
              <a:rPr lang="sk-SK" sz="2400" dirty="0" smtClean="0"/>
              <a:t>Samé jednotky</a:t>
            </a:r>
          </a:p>
        </p:txBody>
      </p:sp>
    </p:spTree>
    <p:extLst>
      <p:ext uri="{BB962C8B-B14F-4D97-AF65-F5344CB8AC3E}">
        <p14:creationId xmlns:p14="http://schemas.microsoft.com/office/powerpoint/2010/main" val="30352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Entropia čísla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800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Aké zložité je zapísať číslo obsahujúce </a:t>
            </a:r>
            <a:r>
              <a:rPr lang="sk-SK" sz="2800" b="1" dirty="0" smtClean="0"/>
              <a:t>n</a:t>
            </a:r>
            <a:r>
              <a:rPr lang="sk-SK" sz="2800" dirty="0" smtClean="0"/>
              <a:t> bitov?</a:t>
            </a:r>
          </a:p>
          <a:p>
            <a:pPr lvl="1"/>
            <a:r>
              <a:rPr lang="sk-SK" sz="2600" dirty="0" smtClean="0"/>
              <a:t>Prinajhoršom ich vymenujem – </a:t>
            </a:r>
            <a:r>
              <a:rPr lang="sk-SK" sz="2600" b="1" dirty="0" smtClean="0"/>
              <a:t>n</a:t>
            </a:r>
            <a:r>
              <a:rPr lang="sk-SK" sz="2600" dirty="0" smtClean="0"/>
              <a:t> bitov</a:t>
            </a:r>
          </a:p>
          <a:p>
            <a:pPr lvl="1"/>
            <a:r>
              <a:rPr lang="sk-SK" sz="2600" dirty="0" smtClean="0"/>
              <a:t>Prinajlepšom poviem, koľko bitov zo známeho čísla treba použiť – </a:t>
            </a:r>
            <a:r>
              <a:rPr lang="sk-SK" sz="2600" b="1" dirty="0" smtClean="0"/>
              <a:t>log</a:t>
            </a:r>
            <a:r>
              <a:rPr lang="sk-SK" sz="2600" b="1" baseline="-25000" dirty="0" smtClean="0"/>
              <a:t>2</a:t>
            </a:r>
            <a:r>
              <a:rPr lang="sk-SK" sz="2600" b="1" dirty="0" smtClean="0"/>
              <a:t>(n)</a:t>
            </a:r>
            <a:r>
              <a:rPr lang="sk-SK" sz="2600" dirty="0" smtClean="0"/>
              <a:t> bitov </a:t>
            </a:r>
          </a:p>
          <a:p>
            <a:r>
              <a:rPr lang="sk-SK" sz="2400" b="1" dirty="0" smtClean="0"/>
              <a:t>Entropia</a:t>
            </a:r>
            <a:r>
              <a:rPr lang="sk-SK" sz="2400" dirty="0" smtClean="0"/>
              <a:t> čísla je minimálny počet bitov, ktorým ho vieme popísať. </a:t>
            </a:r>
          </a:p>
          <a:p>
            <a:r>
              <a:rPr lang="sk-SK" sz="2400" b="1" dirty="0" smtClean="0"/>
              <a:t>Závisí od toho, čo vieme (je Pi známe číslo?)</a:t>
            </a:r>
          </a:p>
          <a:p>
            <a:endParaRPr lang="sk-SK" sz="2400" b="1" dirty="0"/>
          </a:p>
          <a:p>
            <a:r>
              <a:rPr lang="sk-SK" sz="3200" b="1" dirty="0" smtClean="0"/>
              <a:t>Náhodnosť čísla sa nedá garantovať</a:t>
            </a:r>
          </a:p>
        </p:txBody>
      </p:sp>
    </p:spTree>
    <p:extLst>
      <p:ext uri="{BB962C8B-B14F-4D97-AF65-F5344CB8AC3E}">
        <p14:creationId xmlns:p14="http://schemas.microsoft.com/office/powerpoint/2010/main" val="10522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náhodných čísiel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800600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Vieme garantovať aspoň náhodnosť zdroja?</a:t>
            </a:r>
          </a:p>
          <a:p>
            <a:endParaRPr lang="sk-SK" sz="2800" dirty="0" smtClean="0"/>
          </a:p>
          <a:p>
            <a:r>
              <a:rPr lang="sk-SK" sz="2800" b="1" dirty="0" smtClean="0"/>
              <a:t>Pseudonáhodné</a:t>
            </a:r>
            <a:r>
              <a:rPr lang="sk-SK" sz="2800" dirty="0" smtClean="0"/>
              <a:t> </a:t>
            </a:r>
            <a:r>
              <a:rPr lang="sk-SK" sz="2800" b="1" dirty="0" smtClean="0"/>
              <a:t>čísla</a:t>
            </a:r>
          </a:p>
          <a:p>
            <a:pPr lvl="1"/>
            <a:r>
              <a:rPr lang="sk-SK" sz="2600" dirty="0" smtClean="0"/>
              <a:t>Založené na „tajnosti“ spôsobu prípravy </a:t>
            </a:r>
          </a:p>
          <a:p>
            <a:r>
              <a:rPr lang="sk-SK" sz="3000" b="1" dirty="0" smtClean="0">
                <a:sym typeface="Wingdings" panose="05000000000000000000" pitchFamily="2" charset="2"/>
              </a:rPr>
              <a:t>Klasická náhodnosť</a:t>
            </a:r>
          </a:p>
          <a:p>
            <a:pPr lvl="1"/>
            <a:r>
              <a:rPr lang="sk-SK" sz="2600" dirty="0" smtClean="0">
                <a:sym typeface="Wingdings" panose="05000000000000000000" pitchFamily="2" charset="2"/>
              </a:rPr>
              <a:t>Založená na neznalosti šumu</a:t>
            </a:r>
          </a:p>
          <a:p>
            <a:r>
              <a:rPr lang="sk-SK" sz="2800" b="1" dirty="0" smtClean="0">
                <a:sym typeface="Wingdings" panose="05000000000000000000" pitchFamily="2" charset="2"/>
              </a:rPr>
              <a:t>Kvantová náhodnosť</a:t>
            </a:r>
          </a:p>
          <a:p>
            <a:pPr lvl="1"/>
            <a:r>
              <a:rPr lang="sk-SK" sz="2600" dirty="0" smtClean="0">
                <a:sym typeface="Wingdings" panose="05000000000000000000" pitchFamily="2" charset="2"/>
              </a:rPr>
              <a:t>Založená na princípoch QM</a:t>
            </a:r>
            <a:r>
              <a:rPr lang="sk-SK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Pseudonáhodné čísla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Napríklad </a:t>
            </a:r>
            <a:r>
              <a:rPr lang="sk-SK" sz="2600" dirty="0" smtClean="0"/>
              <a:t>cifry </a:t>
            </a:r>
            <a:r>
              <a:rPr lang="sk-SK" sz="2600" dirty="0"/>
              <a:t>čísla Pi na </a:t>
            </a:r>
            <a:r>
              <a:rPr lang="sk-SK" sz="2600" dirty="0" smtClean="0"/>
              <a:t>pozíciách </a:t>
            </a:r>
            <a:r>
              <a:rPr lang="sk-SK" sz="2600" dirty="0"/>
              <a:t>každého tretieho prvočísla </a:t>
            </a:r>
            <a:r>
              <a:rPr lang="sk-SK" sz="2600" dirty="0" smtClean="0">
                <a:sym typeface="Wingdings" panose="05000000000000000000" pitchFamily="2" charset="2"/>
              </a:rPr>
              <a:t>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„Náhodnosť“ založená na predpoklade, že jej užívateľ nepozná spôsob prípravy</a:t>
            </a: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sk-SK" sz="2600" b="1" dirty="0" smtClean="0">
                <a:sym typeface="Wingdings" panose="05000000000000000000" pitchFamily="2" charset="2"/>
              </a:rPr>
              <a:t>Náhodnosť pre koho? – pre neinformovaného</a:t>
            </a:r>
          </a:p>
          <a:p>
            <a:pPr marL="114300" lvl="1" indent="0" algn="ctr">
              <a:buClr>
                <a:schemeClr val="accent1"/>
              </a:buClr>
              <a:buNone/>
            </a:pPr>
            <a:endParaRPr lang="sk-SK" sz="2800" b="1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Použiteľné pre numerické simulácie</a:t>
            </a: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Sčasti použiteľné pre náhodné </a:t>
            </a:r>
            <a:r>
              <a:rPr lang="sk-SK" sz="2600" dirty="0" err="1" smtClean="0">
                <a:sym typeface="Wingdings" panose="05000000000000000000" pitchFamily="2" charset="2"/>
              </a:rPr>
              <a:t>samplovanie</a:t>
            </a:r>
            <a:endParaRPr lang="sk-SK" sz="2600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2101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Klasické náhodné čísla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Napríklad generátor využívajúci tepelný šum na polovodičovom prechode (využívané v praxi)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Náhodnosť založená na predpoklade, že užívateľ nemá možnosť získať potrebné dáta</a:t>
            </a: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sk-SK" sz="2600" b="1" dirty="0" smtClean="0">
                <a:sym typeface="Wingdings" panose="05000000000000000000" pitchFamily="2" charset="2"/>
              </a:rPr>
              <a:t>Náhodnosť pre koho? – pre neschopného</a:t>
            </a:r>
          </a:p>
          <a:p>
            <a:pPr marL="114300" lvl="1" indent="0" algn="ctr">
              <a:buClr>
                <a:schemeClr val="accent1"/>
              </a:buClr>
              <a:buNone/>
            </a:pPr>
            <a:endParaRPr lang="sk-SK" sz="2800" b="1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Použiteľné pre náhodné </a:t>
            </a:r>
            <a:r>
              <a:rPr lang="sk-SK" sz="2600" dirty="0" err="1" smtClean="0">
                <a:sym typeface="Wingdings" panose="05000000000000000000" pitchFamily="2" charset="2"/>
              </a:rPr>
              <a:t>samplovanie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Sčasti použiteľné pre kryptografiu a </a:t>
            </a:r>
            <a:r>
              <a:rPr lang="sk-SK" sz="2600" dirty="0" err="1" smtClean="0">
                <a:sym typeface="Wingdings" panose="05000000000000000000" pitchFamily="2" charset="2"/>
              </a:rPr>
              <a:t>gambling</a:t>
            </a:r>
            <a:endParaRPr lang="sk-SK" sz="2600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1638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Kvantové náhodné čísla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Napríklad generátor využívajúci meranie polarizácie jediného fotónu v špeciálnej báze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Náhodnosť založená na predpoklade, že výsledky merania v kvantovej mechanike sú za istých okolností náhodné</a:t>
            </a:r>
          </a:p>
          <a:p>
            <a:pPr marL="342900" lvl="1">
              <a:buClr>
                <a:schemeClr val="accent1"/>
              </a:buClr>
            </a:pPr>
            <a:endParaRPr lang="sk-SK" sz="2600" dirty="0" smtClean="0">
              <a:sym typeface="Wingdings" panose="05000000000000000000" pitchFamily="2" charset="2"/>
            </a:endParaRPr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sk-SK" sz="2600" b="1" dirty="0" smtClean="0">
                <a:sym typeface="Wingdings" panose="05000000000000000000" pitchFamily="2" charset="2"/>
              </a:rPr>
              <a:t>Náhodnosť pre koho? – pre veriaceho v QM</a:t>
            </a:r>
          </a:p>
          <a:p>
            <a:pPr marL="114300" lvl="1" indent="0" algn="ctr">
              <a:buClr>
                <a:schemeClr val="accent1"/>
              </a:buClr>
              <a:buNone/>
            </a:pPr>
            <a:endParaRPr lang="sk-SK" sz="2800" b="1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sz="2600" dirty="0" smtClean="0">
                <a:sym typeface="Wingdings" panose="05000000000000000000" pitchFamily="2" charset="2"/>
              </a:rPr>
              <a:t>Ideálne pre kryptografiu a </a:t>
            </a:r>
            <a:r>
              <a:rPr lang="sk-SK" sz="2600" dirty="0" err="1" smtClean="0">
                <a:sym typeface="Wingdings" panose="05000000000000000000" pitchFamily="2" charset="2"/>
              </a:rPr>
              <a:t>gambling</a:t>
            </a:r>
            <a:endParaRPr lang="sk-SK" sz="2600" dirty="0" smtClean="0">
              <a:sym typeface="Wingdings" panose="05000000000000000000" pitchFamily="2" charset="2"/>
            </a:endParaRPr>
          </a:p>
          <a:p>
            <a:pPr marL="342900" lvl="1">
              <a:buClr>
                <a:schemeClr val="accent1"/>
              </a:buClr>
            </a:pPr>
            <a:r>
              <a:rPr lang="sk-SK" dirty="0" smtClean="0">
                <a:sym typeface="Wingdings" panose="05000000000000000000" pitchFamily="2" charset="2"/>
              </a:rPr>
              <a:t>Existujú aj generátory založené len na predpoklade platnosti teórie relativity, komerčne sú ale </a:t>
            </a:r>
            <a:r>
              <a:rPr lang="sk-SK" dirty="0" smtClean="0">
                <a:sym typeface="Wingdings" panose="05000000000000000000" pitchFamily="2" charset="2"/>
              </a:rPr>
              <a:t>zatiaľ nerealizovateľné</a:t>
            </a:r>
            <a:endParaRPr lang="sk-SK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23100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sedia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sediac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684</TotalTime>
  <Words>712</Words>
  <Application>Microsoft Office PowerPoint</Application>
  <PresentationFormat>Prezentácia na obrazovke (4:3)</PresentationFormat>
  <Paragraphs>146</Paragraphs>
  <Slides>20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Wingdings</vt:lpstr>
      <vt:lpstr>Susediace</vt:lpstr>
      <vt:lpstr>Equation</vt:lpstr>
      <vt:lpstr>  1. Vynájdite sa</vt:lpstr>
      <vt:lpstr>Načo je dobrá náhodnosť</vt:lpstr>
      <vt:lpstr>Čo je naozaj náhodné?</vt:lpstr>
      <vt:lpstr>Testovanie „náhodnosti“ čísla</vt:lpstr>
      <vt:lpstr>Entropia čísla</vt:lpstr>
      <vt:lpstr>Zdroje náhodných čísiel</vt:lpstr>
      <vt:lpstr>Pseudonáhodné čísla</vt:lpstr>
      <vt:lpstr>Klasické náhodné čísla</vt:lpstr>
      <vt:lpstr>Kvantové náhodné čísla</vt:lpstr>
      <vt:lpstr>Naša úloha</vt:lpstr>
      <vt:lpstr>Náhodné klasické systémy</vt:lpstr>
      <vt:lpstr>Lyapunovov exponent</vt:lpstr>
      <vt:lpstr>Ako zistiť mieru chaosu</vt:lpstr>
      <vt:lpstr>Čisto mechanické riešenie</vt:lpstr>
      <vt:lpstr>Aerodynamika</vt:lpstr>
      <vt:lpstr>Exktraktory náhodnosti</vt:lpstr>
      <vt:lpstr>Čo s úlohou? - Minimum</vt:lpstr>
      <vt:lpstr>Čo s úlohou? – vyšší level</vt:lpstr>
      <vt:lpstr>Čo s úlohou? – vychytávky</vt:lpstr>
      <vt:lpstr>Literatúra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Vodné bomby</dc:title>
  <dc:creator>kundracik</dc:creator>
  <cp:lastModifiedBy>Martin Plesch</cp:lastModifiedBy>
  <cp:revision>30</cp:revision>
  <dcterms:created xsi:type="dcterms:W3CDTF">2013-11-03T18:30:09Z</dcterms:created>
  <dcterms:modified xsi:type="dcterms:W3CDTF">2015-09-23T13:39:45Z</dcterms:modified>
</cp:coreProperties>
</file>