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0" r:id="rId6"/>
    <p:sldId id="258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11-03T20:10:57.4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0,'0'0,"25"0,0 25,-25-25,25 0,-25 25,49-1,1-24,-25 0,0 25,-1-25,1 0,25 25,-25-25,0 0,-25 0,24 0,26 25,-25-25,0 0,-1 0,26 25,-25-25,24 25,-49-25,25 24,-25-24,0 0,25 0,49 50,-24-50,24 50,1-26,-26-24,125 50,-124-25,-26-25,26 25,-25-25,74 24,-49-24,-25 25,-1-25,1 25,0-25,25 25,-26-25,-24 0,0 0,25 25,0-25,-25 0,25 0,-25 24,25-24,-25 0,24 0,1 25,0-25,-25 25,25-25,0 0,49 50,-49-26,0-24,-1 0,1 0,0 0,25 0,-26 0,26 25,0 0,24-25,100 74,-100-49,-24-25,-1 25,1-25,24 25,50 24,-74-24,0-25,-26 25,26-25,0 50,-26-26,1 1,0 0,25 0,-26 0,26 24,-25-24,-25-25,49 25,-24-25,-25 25,50 0,-25-25,-25 0,25 0,-1 0,51 0,-26 24,1-24,24 25,-24-25,0 25,74 0,-75 0,-24-25,25 24,-50-24,24 25,1-25,-25 25,25-25,0 0,-25 25,25-25,-1 25,-24-25,25 24,0-24,-25 0,0 0,25 25,-25-25,0 0,0 0,-50-25,25 1,1 24,-76-50,76 25,-26 25,50-25,-50 1,26 24,-1 0,25 0,-25 0,0-25,0 25,1 0,24-25,-25 25,25 0,-25 0,0 0,25 0,-25 0,25 0,0 0,-24 0,-1 0,25 0,-25 0,25 0,-25 0,25 0,-25 0,25 0,-24 0,-1 0,-25 0,50-25,-25 25,1 0,24 0,-25-25,0 25,0 0,0 0,25 0,-25 0,25 0,-24 0,-1 0,25 0,0 0,-25 0,25 0,0 0,-25 0,-24-24,24-1,0 0,-25 25,50-25,-99 0,99 25,-25-24,1 24,-1-25,25 25,-25 0,0 0,25-25,-25 25,25 0,0-25,-49 25,49 0,0 0,-25-25,25 25,-25 0,0 0,25-25,-24 25,24 0,-25-24,25 24,0-25,-25 25,0 0,25 0,-25-25,25 25,-24 0,24 0,-25 0,0 0,-49 0,24-25,25 25,0 0,-24-25,-75 25,74-24,25 24,-24 0,24-25,-25 0,25 25,1 0,-1 0,25 0,-25-25,0 25,0 0,25 0,-24-25,24 25,-25 0,-25 0,50-24,-25 24,25 0,-24 0,24 0,0-25,-25 25,0 0,0-25,0 25,1-25,-26 0,-24 1,49-1,0 0,0 25,0-25,-24 0,24 25,0 0,0-24,0 24,25-25,-49 0,49 25,-25 0,25 0,-25-25,0 25,25 0,-24 0,24 0,-25 0,25 0,0 0,-25 0,0 0,25-25,-25 25,25 0,0 0,-24-24,-1 24,25 0,-25 0,25 0,-25 0,0 0,1 0,24-25,0 25,-25 0,25 0,-25 0,-25-25,1 25,-26-50,51 26,-26 24,50-25,-25 25,0-25,-49 0,74 25,-25 0,0-25,1 25,24-24,-25 24,25 0,0 0,-25-25,0 25,25 0,-25-25,25 25,-25 0,25 0,0 25,0-25,0 25,0-1,0-24,0 0,0 25,0-25,0 0,0 25,0-25,0 25,0-25,0 25,0-25,0 0,0 24,0-24,0 0,0 0,0 0,25 0,0 0,0 0,0 0,0 0,-1 0,26 0,-25 25,0-25,-1 25,1-25,0 25,49 0,-49-25,-25 0,25 0,0 0,0 0,49 24,-49-24,0 0,-1 0,1 0,0 25,25-25,-26 0,-24 0,25 0,-25 0,25 0,0 0,74 25,-49 0,24-25,25 49,-24-49,49 25,74 25,-123-25,-26-25,1 24,24-24,-24 0,24 25,-24-25,-25 0,-25 0,24 25,1-25,-25 0,99 99,-49-74,0 25,24-26,-24 1,-1 25,100-1,-99-24,-1 0,1-25,-25 25,0 0,49-25,-49 25,0-1,-1-24,1 0,0 0,0 25,-25 0,25 0,-1-25,1 0,25 49,-25-49,-1 25,-24-25,25 25,0-25,-25 0,0 25,25-25,-25 25,50 49,-26-49,26 0,-50-25,50 0,-26 24,51 1,-50-25,-1 25,1-25,-25 25,25-25,0 0,-25 0,25 25,-25-25,24 0,-24 0,0 0,25 0,-25 0,25 0,-25 0,25 0,0 0,-1 0,1 0,-25 0,25 0,0 0,0 0,-25 0,24 0,-24 0,25 24,0 1,0-25,0 0,-1 0,-24 0,25 25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/>
          <a:lstStyle/>
          <a:p>
            <a:r>
              <a:rPr lang="sk-SK" sz="6600" b="1" dirty="0">
                <a:highlight>
                  <a:srgbClr val="FFFF00"/>
                </a:highlight>
              </a:rPr>
              <a:t>Ústupčivý panovník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85852" y="3429000"/>
            <a:ext cx="6400800" cy="1752600"/>
          </a:xfrm>
        </p:spPr>
        <p:txBody>
          <a:bodyPr/>
          <a:lstStyle/>
          <a:p>
            <a:r>
              <a:rPr lang="sk-SK" dirty="0"/>
              <a:t>Ondrej II. Arpád (1205 -1235)</a:t>
            </a:r>
          </a:p>
        </p:txBody>
      </p:sp>
      <p:pic>
        <p:nvPicPr>
          <p:cNvPr id="4" name="Obrázok 3" descr="ondrej-ii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4071942"/>
            <a:ext cx="4643470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Uhorsko v 13. storočí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7758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Uhorsko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 13. stor.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sa dostalo do 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krízy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dirty="0">
                <a:solidFill>
                  <a:srgbClr val="C00000"/>
                </a:solidFill>
              </a:rPr>
              <a:t>&lt;=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vláda slabých  panovníkov</a:t>
            </a:r>
            <a:r>
              <a:rPr lang="sk-SK" sz="2400" dirty="0">
                <a:solidFill>
                  <a:srgbClr val="C00000"/>
                </a:solidFill>
              </a:rPr>
              <a:t> mala za následok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vnútornú nestabilitu krajiny</a:t>
            </a:r>
          </a:p>
          <a:p>
            <a:pPr>
              <a:buFontTx/>
              <a:buChar char="-"/>
            </a:pPr>
            <a:r>
              <a:rPr lang="sk-SK" sz="2400" b="1" dirty="0">
                <a:solidFill>
                  <a:srgbClr val="002060"/>
                </a:solidFill>
                <a:highlight>
                  <a:srgbClr val="00FF00"/>
                </a:highlight>
              </a:rPr>
              <a:t>Ondrej II.  Arpád (1205 -1235)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 pomerne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slabý panovník</a:t>
            </a:r>
          </a:p>
          <a:p>
            <a:pPr>
              <a:buFont typeface="Wingdings" pitchFamily="2" charset="2"/>
              <a:buChar char="Ø"/>
            </a:pP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početné vojenské výpravy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(V. križiacka výprava) ho stáli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veľa peňazí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=&gt;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nedostatok financií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...aby ich získal,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začal rozdávať kráľovské majetky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veľmožom  (vysoká šľachta)a cudzincom =&gt; 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sym typeface="Wingdings" pitchFamily="2" charset="2"/>
              </a:rPr>
              <a:t>vzrastá moc šľachty 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 </a:t>
            </a:r>
            <a:r>
              <a:rPr lang="sk-SK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sym typeface="Wingdings" pitchFamily="2" charset="2"/>
              </a:rPr>
              <a:t>moc kráľa slabne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Bezmocnosť kráľa vyvrcholila vtedy, keď mu </a:t>
            </a:r>
          </a:p>
          <a:p>
            <a:pPr>
              <a:buNone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	veľmoži zavraždili manželku...až potom sa  </a:t>
            </a:r>
          </a:p>
          <a:p>
            <a:pPr>
              <a:buNone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	rozhodol  konať a v roku </a:t>
            </a:r>
            <a:r>
              <a:rPr lang="sk-SK" sz="2400" b="1" dirty="0">
                <a:solidFill>
                  <a:srgbClr val="C00000"/>
                </a:solidFill>
                <a:highlight>
                  <a:srgbClr val="00FFFF"/>
                </a:highlight>
                <a:sym typeface="Wingdings" pitchFamily="2" charset="2"/>
              </a:rPr>
              <a:t>1222 </a:t>
            </a:r>
            <a:r>
              <a:rPr lang="sk-SK" sz="2400" dirty="0">
                <a:solidFill>
                  <a:srgbClr val="C00000"/>
                </a:solidFill>
                <a:highlight>
                  <a:srgbClr val="00FFFF"/>
                </a:highlight>
                <a:sym typeface="Wingdings" pitchFamily="2" charset="2"/>
              </a:rPr>
              <a:t>vydal </a:t>
            </a:r>
            <a:r>
              <a:rPr lang="sk-SK" sz="2400" b="1" dirty="0">
                <a:solidFill>
                  <a:srgbClr val="C00000"/>
                </a:solidFill>
                <a:highlight>
                  <a:srgbClr val="00FFFF"/>
                </a:highlight>
                <a:sym typeface="Wingdings" pitchFamily="2" charset="2"/>
              </a:rPr>
              <a:t>Zlatú bulu</a:t>
            </a:r>
          </a:p>
          <a:p>
            <a:pPr>
              <a:buNone/>
            </a:pPr>
            <a:r>
              <a:rPr lang="sk-SK" sz="2400" b="1" dirty="0">
                <a:solidFill>
                  <a:srgbClr val="C00000"/>
                </a:solidFill>
                <a:sym typeface="Wingdings" pitchFamily="2" charset="2"/>
              </a:rPr>
              <a:t>	=&gt; </a:t>
            </a:r>
            <a:r>
              <a:rPr lang="sk-SK" sz="2400" b="1" dirty="0">
                <a:solidFill>
                  <a:srgbClr val="C00000"/>
                </a:solidFill>
                <a:highlight>
                  <a:srgbClr val="00FFFF"/>
                </a:highlight>
                <a:sym typeface="Wingdings" pitchFamily="2" charset="2"/>
              </a:rPr>
              <a:t>zákon namierený proti veľmožom  </a:t>
            </a:r>
            <a:r>
              <a:rPr lang="sk-SK" sz="2400" b="1" dirty="0">
                <a:solidFill>
                  <a:srgbClr val="C00000"/>
                </a:solidFill>
                <a:sym typeface="Wingdings" pitchFamily="2" charset="2"/>
              </a:rPr>
              <a:t>a  </a:t>
            </a:r>
            <a:r>
              <a:rPr lang="sk-SK" sz="2400" b="1" dirty="0">
                <a:solidFill>
                  <a:srgbClr val="C00000"/>
                </a:solidFill>
                <a:highlight>
                  <a:srgbClr val="00FFFF"/>
                </a:highlight>
                <a:sym typeface="Wingdings" pitchFamily="2" charset="2"/>
              </a:rPr>
              <a:t>cudzincom</a:t>
            </a:r>
          </a:p>
        </p:txBody>
      </p:sp>
      <p:pic>
        <p:nvPicPr>
          <p:cNvPr id="4" name="Obrázok 3" descr="zlata bul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4000504"/>
            <a:ext cx="2143124" cy="18288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380312" y="6211669"/>
            <a:ext cx="128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Zlatá bula </a:t>
            </a:r>
          </a:p>
          <a:p>
            <a:r>
              <a:rPr lang="sk-SK" b="1" dirty="0"/>
              <a:t>Ondreja II.</a:t>
            </a:r>
          </a:p>
        </p:txBody>
      </p:sp>
      <p:pic>
        <p:nvPicPr>
          <p:cNvPr id="7" name="Obrázok 6" descr="uhorsk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71670" cy="1571612"/>
          </a:xfrm>
          <a:prstGeom prst="rect">
            <a:avLst/>
          </a:prstGeom>
        </p:spPr>
      </p:pic>
      <p:pic>
        <p:nvPicPr>
          <p:cNvPr id="8" name="Obrázok 7" descr="uhorsk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768" y="0"/>
            <a:ext cx="2000233" cy="15716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Ondrej II. Arpád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/>
              <a:t>Uskutočnil až </a:t>
            </a:r>
            <a:r>
              <a:rPr lang="sk-SK" sz="2600" b="1" dirty="0">
                <a:highlight>
                  <a:srgbClr val="FFFF00"/>
                </a:highlight>
              </a:rPr>
              <a:t>17 vojenských výprav do </a:t>
            </a:r>
            <a:r>
              <a:rPr lang="sk-SK" sz="2600" b="1" dirty="0">
                <a:highlight>
                  <a:srgbClr val="FFFF00"/>
                </a:highlight>
                <a:hlinkClick r:id="rId2" action="ppaction://hlinksldjump"/>
              </a:rPr>
              <a:t>Haliče</a:t>
            </a:r>
            <a:r>
              <a:rPr lang="sk-SK" sz="2600" b="1" dirty="0">
                <a:highlight>
                  <a:srgbClr val="FFFF00"/>
                </a:highlight>
              </a:rPr>
              <a:t> </a:t>
            </a:r>
            <a:r>
              <a:rPr lang="sk-SK" sz="2600" b="1" dirty="0"/>
              <a:t>(historická oblasť v Poľsku a na Ukrajine)</a:t>
            </a:r>
            <a:r>
              <a:rPr lang="sk-SK" sz="2600" dirty="0"/>
              <a:t>, ale trvalý úspech mu nepriniesli ...</a:t>
            </a:r>
          </a:p>
          <a:p>
            <a:r>
              <a:rPr lang="sk-SK" sz="2600" dirty="0"/>
              <a:t>Počas jednej z jeho výprav do Haliče bola zavraždená </a:t>
            </a:r>
            <a:r>
              <a:rPr lang="sk-SK" sz="2600" b="1" dirty="0"/>
              <a:t>uhorskými magnátmi </a:t>
            </a:r>
            <a:r>
              <a:rPr lang="sk-SK" sz="2600" dirty="0"/>
              <a:t>jeho manželka </a:t>
            </a:r>
            <a:r>
              <a:rPr lang="sk-SK" sz="2600" b="1" dirty="0"/>
              <a:t>Gertrúda</a:t>
            </a:r>
            <a:r>
              <a:rPr lang="sk-SK" sz="2600" dirty="0"/>
              <a:t>, lebo na kráľovskom dvore preferovala svoju rodinu a cudzincov...</a:t>
            </a:r>
          </a:p>
          <a:p>
            <a:endParaRPr lang="sk-SK" sz="2600" dirty="0"/>
          </a:p>
          <a:p>
            <a:endParaRPr lang="sk-SK" sz="2600" dirty="0"/>
          </a:p>
        </p:txBody>
      </p:sp>
      <p:pic>
        <p:nvPicPr>
          <p:cNvPr id="5" name="Obrázok 4" descr="onderj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0" y="4933950"/>
            <a:ext cx="2381250" cy="192405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076056" y="6488668"/>
            <a:ext cx="17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Ondrej II. Arpád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403648" y="4293096"/>
            <a:ext cx="473020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Počas kráľovej neprítomnosti vládol jeho zástupca</a:t>
            </a:r>
            <a:r>
              <a:rPr lang="sk-SK" dirty="0"/>
              <a:t>,</a:t>
            </a:r>
          </a:p>
          <a:p>
            <a:r>
              <a:rPr lang="sk-SK" dirty="0"/>
              <a:t>ktorý sa tituloval ako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PALATÍN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9" name="Rovná spojovacia šípka 8"/>
          <p:cNvCxnSpPr>
            <a:stCxn id="7" idx="2"/>
          </p:cNvCxnSpPr>
          <p:nvPr/>
        </p:nvCxnSpPr>
        <p:spPr>
          <a:xfrm>
            <a:off x="3768751" y="4939427"/>
            <a:ext cx="11161" cy="64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2411760" y="5589240"/>
            <a:ext cx="28737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5C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Najvyšší kráľovský úradník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symbol obsahu 3" descr="nitrudelvo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9725" y="1276350"/>
              <a:ext cx="1581150" cy="64452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3885" y="1212871"/>
                <a:ext cx="1612471" cy="77148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V. križiacka výprava (1217 – 1218)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b="1" dirty="0">
                <a:solidFill>
                  <a:srgbClr val="C00000"/>
                </a:solidFill>
              </a:rPr>
              <a:t>Cieľom križiackych výprav </a:t>
            </a:r>
            <a:r>
              <a:rPr lang="sk-SK" sz="2400" dirty="0">
                <a:solidFill>
                  <a:srgbClr val="C00000"/>
                </a:solidFill>
              </a:rPr>
              <a:t>bolo </a:t>
            </a:r>
            <a:r>
              <a:rPr lang="sk-SK" sz="2400" u="sng" dirty="0">
                <a:solidFill>
                  <a:srgbClr val="C00000"/>
                </a:solidFill>
              </a:rPr>
              <a:t>oslobodiť „Boží hrob“ a „Svätú zem“ (Palestínu) z rúk moslimov</a:t>
            </a:r>
            <a:r>
              <a:rPr lang="sk-SK" sz="2400" dirty="0">
                <a:solidFill>
                  <a:srgbClr val="C00000"/>
                </a:solidFill>
              </a:rPr>
              <a:t>...povedané inak, boli to </a:t>
            </a:r>
            <a:r>
              <a:rPr lang="sk-SK" sz="2400" b="1" dirty="0">
                <a:solidFill>
                  <a:srgbClr val="005C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výpravy  západoeurópskych šľachticov vyhlasované cirkvou proti neveriacim a kacírom = </a:t>
            </a:r>
            <a:r>
              <a:rPr lang="sk-SK" sz="2400" b="1" u="sng" dirty="0">
                <a:solidFill>
                  <a:srgbClr val="005C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KRIŽIACKE VÝPRAVY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C00000"/>
                </a:solidFill>
              </a:rPr>
              <a:t>Prebehlo celkom 7 križiackych výprav  v rozpätí rokov 1096 až 1291</a:t>
            </a:r>
          </a:p>
          <a:p>
            <a:pPr>
              <a:buFontTx/>
              <a:buChar char="-"/>
            </a:pP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Uhorský kráľ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Ondrej II</a:t>
            </a:r>
            <a:r>
              <a:rPr lang="sk-SK" sz="2400" dirty="0">
                <a:solidFill>
                  <a:srgbClr val="C00000"/>
                </a:solidFill>
              </a:rPr>
              <a:t>. sa zúčastnil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V. križiackej výprave ako jediný uhorský panovník v dejinách </a:t>
            </a:r>
            <a:r>
              <a:rPr lang="sk-SK" sz="2400" dirty="0">
                <a:solidFill>
                  <a:srgbClr val="C00000"/>
                </a:solidFill>
              </a:rPr>
              <a:t>=&gt;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prezývka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>
                <a:solidFill>
                  <a:srgbClr val="C00000"/>
                </a:solidFill>
              </a:rPr>
              <a:t>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„jeruzalemský“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rgbClr val="C00000"/>
                </a:solidFill>
              </a:rPr>
              <a:t>Výprava nedosiahla výraznejší úspech </a:t>
            </a:r>
          </a:p>
        </p:txBody>
      </p:sp>
      <p:pic>
        <p:nvPicPr>
          <p:cNvPr id="4" name="Obrázok 3" descr="kriz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5" y="5085184"/>
            <a:ext cx="2915816" cy="177281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1560" y="5733256"/>
            <a:ext cx="51264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b="1" dirty="0"/>
              <a:t>Ondrej II. chcel získať </a:t>
            </a:r>
            <a:r>
              <a:rPr lang="sk-SK" b="1" dirty="0">
                <a:solidFill>
                  <a:srgbClr val="005C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byzantskú cisársku korunu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2627784" y="6093296"/>
            <a:ext cx="11521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259632" y="6488668"/>
            <a:ext cx="38212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Preto jeho účasť na V. križiackej výprave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Zlatá bula Ondreja II.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b="1" u="sng" dirty="0">
                <a:solidFill>
                  <a:srgbClr val="C00000"/>
                </a:solidFill>
                <a:highlight>
                  <a:srgbClr val="00FF00"/>
                </a:highlight>
              </a:rPr>
              <a:t>ZLATÁ BULA</a:t>
            </a:r>
            <a:r>
              <a:rPr lang="sk-SK" sz="2400" dirty="0">
                <a:solidFill>
                  <a:srgbClr val="C00000"/>
                </a:solidFill>
                <a:highlight>
                  <a:srgbClr val="00FF00"/>
                </a:highlight>
              </a:rPr>
              <a:t>:</a:t>
            </a:r>
          </a:p>
          <a:p>
            <a:pPr marL="514350" indent="-514350">
              <a:buFont typeface="+mj-lt"/>
              <a:buAutoNum type="romanUcPeriod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Zákon namierený </a:t>
            </a:r>
            <a:r>
              <a:rPr lang="sk-SK" sz="2400" dirty="0">
                <a:solidFill>
                  <a:srgbClr val="C00000"/>
                </a:solidFill>
              </a:rPr>
              <a:t>hlavne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proti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veľmožom </a:t>
            </a:r>
            <a:r>
              <a:rPr lang="sk-SK" sz="2400" b="1" dirty="0">
                <a:solidFill>
                  <a:srgbClr val="C00000"/>
                </a:solidFill>
              </a:rPr>
              <a:t>a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cudzincom </a:t>
            </a:r>
          </a:p>
          <a:p>
            <a:pPr marL="514350" indent="-514350">
              <a:buFont typeface="+mj-lt"/>
              <a:buAutoNum type="romanUcPeriod"/>
            </a:pP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Posilnila práva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drobnej </a:t>
            </a:r>
            <a:r>
              <a:rPr lang="sk-SK" sz="2400" b="1" dirty="0">
                <a:solidFill>
                  <a:srgbClr val="C00000"/>
                </a:solidFill>
              </a:rPr>
              <a:t>a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strednej šľachty:</a:t>
            </a:r>
          </a:p>
          <a:p>
            <a:pPr marL="514350" indent="-514350">
              <a:buNone/>
            </a:pPr>
            <a:r>
              <a:rPr lang="sk-SK" sz="2400" dirty="0">
                <a:solidFill>
                  <a:srgbClr val="C00000"/>
                </a:solidFill>
              </a:rPr>
              <a:t>					-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neplatenie daní</a:t>
            </a:r>
          </a:p>
          <a:p>
            <a:pPr marL="514350" indent="-514350">
              <a:buNone/>
            </a:pPr>
            <a:r>
              <a:rPr lang="sk-SK" sz="2400" dirty="0">
                <a:solidFill>
                  <a:srgbClr val="C00000"/>
                </a:solidFill>
              </a:rPr>
              <a:t>					-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právo na odpor  voči kráľovi</a:t>
            </a:r>
          </a:p>
          <a:p>
            <a:pPr marL="514350" indent="-514350">
              <a:buNone/>
            </a:pPr>
            <a:r>
              <a:rPr lang="sk-SK" sz="2400" dirty="0">
                <a:solidFill>
                  <a:srgbClr val="C00000"/>
                </a:solidFill>
              </a:rPr>
              <a:t>					-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</a:rPr>
              <a:t>dedičnosť majetkov</a:t>
            </a:r>
          </a:p>
          <a:p>
            <a:pPr marL="514350" indent="-514350">
              <a:buAutoNum type="romanUcPeriod" startAt="3"/>
            </a:pPr>
            <a:r>
              <a:rPr lang="sk-SK" sz="2400" dirty="0">
                <a:solidFill>
                  <a:srgbClr val="C00000"/>
                </a:solidFill>
              </a:rPr>
              <a:t>Kráľ sa zaviazal, že nebude rozdávať majetky cudzincom</a:t>
            </a:r>
          </a:p>
          <a:p>
            <a:pPr marL="514350" indent="-514350">
              <a:buNone/>
            </a:pPr>
            <a:r>
              <a:rPr lang="sk-SK" sz="2400" b="1" dirty="0"/>
              <a:t>	</a:t>
            </a:r>
            <a:r>
              <a:rPr lang="sk-SK" sz="2400" b="1" u="sng" dirty="0">
                <a:highlight>
                  <a:srgbClr val="FFFF00"/>
                </a:highlight>
              </a:rPr>
              <a:t>Zlatá bula </a:t>
            </a:r>
            <a:r>
              <a:rPr lang="sk-SK" sz="2400" b="1" dirty="0"/>
              <a:t>sa stala základnou </a:t>
            </a:r>
            <a:r>
              <a:rPr lang="sk-SK" sz="2400" b="1" u="sng" dirty="0">
                <a:highlight>
                  <a:srgbClr val="FFFF00"/>
                </a:highlight>
              </a:rPr>
              <a:t>oporou šľachty a jej privilégií na viac ako 600 rokov</a:t>
            </a:r>
            <a:r>
              <a:rPr lang="sk-SK" sz="2400" b="1" dirty="0">
                <a:highlight>
                  <a:srgbClr val="FFFF00"/>
                </a:highlight>
              </a:rPr>
              <a:t> </a:t>
            </a:r>
            <a:r>
              <a:rPr lang="sk-SK" sz="2400" b="1" dirty="0"/>
              <a:t>=&gt;&gt; </a:t>
            </a:r>
            <a:r>
              <a:rPr lang="sk-SK" sz="2400" b="1" dirty="0">
                <a:highlight>
                  <a:srgbClr val="FFFF00"/>
                </a:highlight>
              </a:rPr>
              <a:t>do revolúcie 1848/49</a:t>
            </a:r>
          </a:p>
          <a:p>
            <a:pPr marL="514350" indent="-514350">
              <a:buNone/>
            </a:pPr>
            <a:r>
              <a:rPr lang="sk-SK" sz="2400" dirty="0">
                <a:solidFill>
                  <a:srgbClr val="C00000"/>
                </a:solidFill>
              </a:rPr>
              <a:t>	Ondrej II. však svoje záväzky voči šľachte nedodržiaval =&gt; naďalej rozdával kráľovské majetky svojim  obľúbencom</a:t>
            </a:r>
          </a:p>
          <a:p>
            <a:pPr marL="457200" indent="-457200">
              <a:buFont typeface="+mj-lt"/>
              <a:buAutoNum type="arabicPeriod"/>
            </a:pPr>
            <a:endParaRPr lang="sk-SK" sz="2400" dirty="0">
              <a:solidFill>
                <a:srgbClr val="C00000"/>
              </a:solidFill>
            </a:endParaRPr>
          </a:p>
        </p:txBody>
      </p:sp>
      <p:pic>
        <p:nvPicPr>
          <p:cNvPr id="6" name="Obrázok 5" descr="Ondrej 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206" y="0"/>
            <a:ext cx="1928794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/>
          <a:lstStyle/>
          <a:p>
            <a:r>
              <a:rPr lang="sk-SK" sz="6600" dirty="0"/>
              <a:t>„Neposlušný“ syn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1752600"/>
          </a:xfrm>
        </p:spPr>
        <p:txBody>
          <a:bodyPr/>
          <a:lstStyle/>
          <a:p>
            <a:r>
              <a:rPr lang="sk-SK" dirty="0"/>
              <a:t>Belo IV. Arpád (1235 -1270)</a:t>
            </a:r>
          </a:p>
        </p:txBody>
      </p:sp>
      <p:pic>
        <p:nvPicPr>
          <p:cNvPr id="4" name="Obrázok 3" descr="belo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3714752"/>
            <a:ext cx="4000528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Snaha o posilnenie moci kráľa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sz="2400" dirty="0">
                <a:solidFill>
                  <a:schemeClr val="tx2"/>
                </a:solidFill>
                <a:highlight>
                  <a:srgbClr val="00FF00"/>
                </a:highlight>
              </a:rPr>
              <a:t>Belo IV. (1235 – 1270)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 ešte ako kráľovič („čakateľ“ na kráľovskú korunu)</a:t>
            </a:r>
            <a:r>
              <a:rPr lang="sk-SK" sz="2400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prikázal preskúmať otcove „dary „a </a:t>
            </a: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sym typeface="Wingdings" pitchFamily="2" charset="2"/>
              </a:rPr>
              <a:t>mnoho majetkov prinavrátil  do kráľovského vlastníctva </a:t>
            </a:r>
          </a:p>
          <a:p>
            <a:pPr>
              <a:buFontTx/>
              <a:buChar char="-"/>
            </a:pP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Snažil sa posilniť kráľovskú moc </a:t>
            </a:r>
            <a:r>
              <a:rPr lang="sk-SK" sz="2400" b="1" dirty="0">
                <a:solidFill>
                  <a:srgbClr val="C00000"/>
                </a:solidFill>
                <a:sym typeface="Wingdings" pitchFamily="2" charset="2"/>
              </a:rPr>
              <a:t>a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oporu voči šľachte hľadal v</a:t>
            </a:r>
            <a:r>
              <a:rPr lang="sk-SK" sz="2400" b="1" dirty="0">
                <a:solidFill>
                  <a:srgbClr val="C00000"/>
                </a:solidFill>
                <a:sym typeface="Wingdings" pitchFamily="2" charset="2"/>
              </a:rPr>
              <a:t>o vznikajúcich </a:t>
            </a:r>
            <a:r>
              <a:rPr lang="sk-SK" sz="2400" b="1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mestách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,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 ktorým </a:t>
            </a:r>
            <a:r>
              <a:rPr lang="sk-SK" sz="2400" b="1" dirty="0">
                <a:solidFill>
                  <a:srgbClr val="C00000"/>
                </a:solidFill>
                <a:sym typeface="Wingdings" pitchFamily="2" charset="2"/>
              </a:rPr>
              <a:t>udeľoval privilégiá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(výsady)...napr. </a:t>
            </a:r>
            <a:r>
              <a:rPr lang="sk-SK" sz="2400" b="1" u="sng" dirty="0">
                <a:solidFill>
                  <a:srgbClr val="005C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sym typeface="Wingdings" pitchFamily="2" charset="2"/>
              </a:rPr>
              <a:t>mestu Trnava v roku 1238 </a:t>
            </a: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sk-SK" sz="2400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najstaršie mestské výsady na našom území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rgbClr val="C00000"/>
                </a:solidFill>
                <a:sym typeface="Wingdings" pitchFamily="2" charset="2"/>
              </a:rPr>
              <a:t>Moc si vynucoval aj zvláštnymi spôsobmi...</a:t>
            </a:r>
          </a:p>
          <a:p>
            <a:pPr>
              <a:buNone/>
            </a:pPr>
            <a:r>
              <a:rPr lang="sk-SK" sz="2400" dirty="0">
                <a:solidFill>
                  <a:srgbClr val="C00000"/>
                </a:solidFill>
              </a:rPr>
              <a:t>=&gt; v zasadacej sieni  kráľovskej rady nechal spáliť </a:t>
            </a:r>
          </a:p>
          <a:p>
            <a:pPr>
              <a:buNone/>
            </a:pPr>
            <a:r>
              <a:rPr lang="sk-SK" sz="2400" dirty="0">
                <a:solidFill>
                  <a:srgbClr val="C00000"/>
                </a:solidFill>
              </a:rPr>
              <a:t>všetky stoličky, pretože sedieť mohol podľa neho</a:t>
            </a:r>
          </a:p>
          <a:p>
            <a:pPr>
              <a:buNone/>
            </a:pPr>
            <a:r>
              <a:rPr lang="sk-SK" sz="2400" dirty="0">
                <a:solidFill>
                  <a:srgbClr val="C00000"/>
                </a:solidFill>
              </a:rPr>
              <a:t>iba kráľ...</a:t>
            </a:r>
          </a:p>
        </p:txBody>
      </p:sp>
      <p:pic>
        <p:nvPicPr>
          <p:cNvPr id="4" name="Obrázok 3" descr="trnav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4429132"/>
            <a:ext cx="2286000" cy="15240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304120" y="6072206"/>
            <a:ext cx="283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Trnava – výsady 1238</a:t>
            </a:r>
          </a:p>
        </p:txBody>
      </p:sp>
      <p:pic>
        <p:nvPicPr>
          <p:cNvPr id="6" name="Obrázok 5" descr="beloo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 a 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Internet: </a:t>
            </a:r>
            <a:r>
              <a:rPr lang="sk-SK" dirty="0" err="1">
                <a:hlinkClick r:id="rId2"/>
              </a:rPr>
              <a:t>www.wikipedia.sk</a:t>
            </a:r>
            <a:r>
              <a:rPr lang="sk-SK" dirty="0"/>
              <a:t> </a:t>
            </a:r>
          </a:p>
          <a:p>
            <a:pPr lvl="4">
              <a:buNone/>
            </a:pPr>
            <a:r>
              <a:rPr lang="sk-SK" sz="3200" dirty="0" err="1">
                <a:hlinkClick r:id="rId3"/>
              </a:rPr>
              <a:t>www.google.com</a:t>
            </a:r>
            <a:endParaRPr lang="sk-SK" sz="3200" dirty="0"/>
          </a:p>
          <a:p>
            <a:r>
              <a:rPr lang="sk-SK" dirty="0"/>
              <a:t>Učebnica dejepisu pre 7. ročník </a:t>
            </a:r>
            <a:r>
              <a:rPr lang="sk-SK"/>
              <a:t>základných škôl</a:t>
            </a:r>
            <a:endParaRPr lang="sk-SK" dirty="0"/>
          </a:p>
          <a:p>
            <a:pPr lvl="4">
              <a:buNone/>
            </a:pPr>
            <a:endParaRPr lang="sk-SK" sz="3200" dirty="0"/>
          </a:p>
          <a:p>
            <a:pPr lvl="4">
              <a:buNone/>
            </a:pPr>
            <a:endParaRPr lang="sk-SK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tív Off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Šablóna s dizajnom snehových vločiek</Template>
  <TotalTime>721</TotalTime>
  <Words>522</Words>
  <Application>Microsoft Office PowerPoint</Application>
  <PresentationFormat>Prezentácia na obrazovke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Garamond</vt:lpstr>
      <vt:lpstr>Wingdings</vt:lpstr>
      <vt:lpstr>Motív Office</vt:lpstr>
      <vt:lpstr>Ústupčivý panovník</vt:lpstr>
      <vt:lpstr>Uhorsko v 13. storočí</vt:lpstr>
      <vt:lpstr>Ondrej II. Arpád </vt:lpstr>
      <vt:lpstr>Prezentácia programu PowerPoint</vt:lpstr>
      <vt:lpstr>V. križiacka výprava (1217 – 1218)</vt:lpstr>
      <vt:lpstr>Zlatá bula Ondreja II.</vt:lpstr>
      <vt:lpstr>„Neposlušný“ syn</vt:lpstr>
      <vt:lpstr>Snaha o posilnenie moci kráľa</vt:lpstr>
      <vt:lpstr>Použitá literatúra a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Ústupčivý panovník</dc:title>
  <dc:creator>Valued Acer Customer</dc:creator>
  <cp:lastModifiedBy>student</cp:lastModifiedBy>
  <cp:revision>48</cp:revision>
  <dcterms:created xsi:type="dcterms:W3CDTF">2012-10-30T19:16:58Z</dcterms:created>
  <dcterms:modified xsi:type="dcterms:W3CDTF">2022-11-08T10:29:13Z</dcterms:modified>
</cp:coreProperties>
</file>