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skole.sk/pages/printpage.php?clanok=4772" TargetMode="External"/><Relationship Id="rId13" Type="http://schemas.openxmlformats.org/officeDocument/2006/relationships/hyperlink" Target="http://www.ireceptar.cz/res/data/153/018450.jpg" TargetMode="External"/><Relationship Id="rId18" Type="http://schemas.openxmlformats.org/officeDocument/2006/relationships/hyperlink" Target="http://www.wep.sk/ovode/obrazky/Suche_lesy.jpg" TargetMode="External"/><Relationship Id="rId3" Type="http://schemas.openxmlformats.org/officeDocument/2006/relationships/hyperlink" Target="http://hidesertnaturemuseum.org/?p=1699" TargetMode="External"/><Relationship Id="rId21" Type="http://schemas.openxmlformats.org/officeDocument/2006/relationships/hyperlink" Target="http://skaut.sk/wp-content/uploads/ohen2.jpg" TargetMode="External"/><Relationship Id="rId7" Type="http://schemas.openxmlformats.org/officeDocument/2006/relationships/hyperlink" Target="http://chemia-ss.webnode.sk/news/vseobecna-fyzikalna-a-anorganicka-chemia/" TargetMode="External"/><Relationship Id="rId12" Type="http://schemas.openxmlformats.org/officeDocument/2006/relationships/hyperlink" Target="http://najrecept.sk/wp-content/uploads/2013/12/DSC_0416.jpg" TargetMode="External"/><Relationship Id="rId17" Type="http://schemas.openxmlformats.org/officeDocument/2006/relationships/hyperlink" Target="http://lide.gymcheb.cz/~pekanev/chemie/chemie.jpg" TargetMode="External"/><Relationship Id="rId2" Type="http://schemas.openxmlformats.org/officeDocument/2006/relationships/hyperlink" Target="http://vnl.xf.cz/bich/bich-enzym.php" TargetMode="External"/><Relationship Id="rId16" Type="http://schemas.openxmlformats.org/officeDocument/2006/relationships/hyperlink" Target="http://4.bp.blogspot.com/-lO9uJYxdyro/VAWUNKpZWLI/AAAAAAAABlo/VyvmnDSRbI4/s1600/sugar-biobattery.jpg" TargetMode="External"/><Relationship Id="rId20" Type="http://schemas.openxmlformats.org/officeDocument/2006/relationships/hyperlink" Target="http://www.zschemie.euweb.cz/prvky_II/aragonit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hemiagymzh.webnode.sk/o-nas/" TargetMode="External"/><Relationship Id="rId11" Type="http://schemas.openxmlformats.org/officeDocument/2006/relationships/hyperlink" Target="http://absolventi.gymcheb.cz/2008/ivblech/chemicka%20kinetika%201.html" TargetMode="External"/><Relationship Id="rId5" Type="http://schemas.openxmlformats.org/officeDocument/2006/relationships/hyperlink" Target="http://oskole.sk/?id_cat=53&amp;clanok=2266" TargetMode="External"/><Relationship Id="rId15" Type="http://schemas.openxmlformats.org/officeDocument/2006/relationships/hyperlink" Target="http://static.squarespace.com/static/537f991ce4b0b5566d30ae8c/5380f9c7e4b0544494c6f096/5380f9e8e4b0b3690d3d4a60/1403722172745/Hydrogen+with+bubbles.jpg?format=1000w" TargetMode="External"/><Relationship Id="rId10" Type="http://schemas.openxmlformats.org/officeDocument/2006/relationships/hyperlink" Target="http://www.oskole.sk/?id_cat=53&amp;clanok=6431" TargetMode="External"/><Relationship Id="rId19" Type="http://schemas.openxmlformats.org/officeDocument/2006/relationships/hyperlink" Target="http://upload.wikimedia.org/wikipedia/commons/3/38/Vulkanick%C3%A1_emisia.png" TargetMode="External"/><Relationship Id="rId4" Type="http://schemas.openxmlformats.org/officeDocument/2006/relationships/hyperlink" Target="https://chemicalreactionforchildren.wordpress.com/research-paper/" TargetMode="External"/><Relationship Id="rId9" Type="http://schemas.openxmlformats.org/officeDocument/2006/relationships/hyperlink" Target="http://leccos.com/index.php/clanky/aktivacni-energie" TargetMode="External"/><Relationship Id="rId14" Type="http://schemas.openxmlformats.org/officeDocument/2006/relationships/hyperlink" Target="http://kachlekrbove.eu/editor/images/HF-517-kompr.jpg" TargetMode="External"/><Relationship Id="rId22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k.wikipedia.org/wiki/Termoch%C3%A9mia" TargetMode="External"/><Relationship Id="rId2" Type="http://schemas.openxmlformats.org/officeDocument/2006/relationships/hyperlink" Target="http://referaty.aktuality.sk/termochemia/referat-4509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referaty.atlas.sk/prakticke-pomocky/protokoly-na-labaky/58352/chemicka-kinetika---faktory-ovplyvnujuce-rychlost-chemickej-reakcie" TargetMode="External"/><Relationship Id="rId4" Type="http://schemas.openxmlformats.org/officeDocument/2006/relationships/hyperlink" Target="http://oskole.sk/?id_cat=53&amp;clanok=226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files.chemiagymzh.webnode.sk/200000029-c48f3c5892/256px-Sciences_exactes_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14600"/>
            <a:ext cx="4343400" cy="4343400"/>
          </a:xfrm>
          <a:prstGeom prst="rect">
            <a:avLst/>
          </a:prstGeom>
          <a:noFill/>
        </p:spPr>
      </p:pic>
      <p:sp>
        <p:nvSpPr>
          <p:cNvPr id="13" name="Obdĺžnik 12"/>
          <p:cNvSpPr/>
          <p:nvPr/>
        </p:nvSpPr>
        <p:spPr>
          <a:xfrm>
            <a:off x="179790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8" name="Obdĺžnik 17"/>
          <p:cNvSpPr/>
          <p:nvPr/>
        </p:nvSpPr>
        <p:spPr>
          <a:xfrm>
            <a:off x="1" y="838200"/>
            <a:ext cx="91439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Termochémia,</a:t>
            </a:r>
          </a:p>
          <a:p>
            <a:pPr algn="ctr"/>
            <a:r>
              <a:rPr lang="sk-SK" sz="5400" b="1" cap="none" spc="0" dirty="0" smtClean="0">
                <a:ln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rýchlosť  chemickej reakcie </a:t>
            </a:r>
            <a:endParaRPr lang="sk-SK" sz="5400" b="1" cap="none" spc="0" dirty="0">
              <a:ln>
                <a:prstDash val="solid"/>
              </a:ln>
              <a:solidFill>
                <a:schemeClr val="accent5">
                  <a:lumMod val="2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0242" name="Picture 2" descr="http://lide.gymcheb.cz/%7Epekanev/chemie/chemi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667000"/>
            <a:ext cx="2495550" cy="2962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kTextu 7"/>
          <p:cNvSpPr txBox="1"/>
          <p:nvPr/>
        </p:nvSpPr>
        <p:spPr>
          <a:xfrm>
            <a:off x="990600" y="14478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</a:rPr>
              <a:t>                              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sk-SK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1143000" y="28956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sk-SK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sk-SK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990600" y="9144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sk-SK" sz="28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je nevyhnutná vhodná </a:t>
            </a:r>
            <a:r>
              <a:rPr lang="sk-SK" sz="2800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orientácia častíc </a:t>
            </a:r>
          </a:p>
        </p:txBody>
      </p:sp>
      <p:pic>
        <p:nvPicPr>
          <p:cNvPr id="26626" name="Picture 2" descr="http://www.oskole.sk/userfiles/image/ch%C3%A9mia/MO/Reakcna%20kinetika/reakcnakin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553200" cy="48937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kTextu 7"/>
          <p:cNvSpPr txBox="1"/>
          <p:nvPr/>
        </p:nvSpPr>
        <p:spPr>
          <a:xfrm>
            <a:off x="990600" y="14478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</a:rPr>
              <a:t>                              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sk-SK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1143000" y="28956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sk-SK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sk-SK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990600" y="762000"/>
            <a:ext cx="7696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častice musia mať </a:t>
            </a:r>
            <a:r>
              <a:rPr lang="sk-SK" sz="2800" b="1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dostatočnú kinetickú energiu</a:t>
            </a:r>
          </a:p>
          <a:p>
            <a:pPr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minimálna energia postačuje na to, aby pri ich zrážke došlo k reakcii= </a:t>
            </a:r>
            <a:r>
              <a:rPr lang="sk-SK" sz="2800" b="1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aktivačná energia  </a:t>
            </a:r>
          </a:p>
          <a:p>
            <a:pPr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pri zrážke častíc vzniká energeticky nestály aktivovaný =</a:t>
            </a:r>
            <a:r>
              <a:rPr lang="sk-SK" sz="2800" b="1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prechodový komplex </a:t>
            </a:r>
          </a:p>
          <a:p>
            <a:pPr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ak sa rozpadne na produkty alebo na </a:t>
            </a:r>
            <a:r>
              <a:rPr lang="sk-SK" sz="2800" dirty="0" err="1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reaktanty</a:t>
            </a:r>
            <a:r>
              <a:rPr lang="sk-SK" sz="28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 a energia sa uvoľní =</a:t>
            </a:r>
            <a:r>
              <a:rPr lang="sk-SK" sz="2800" b="1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aktivovaný komplex </a:t>
            </a:r>
            <a:endParaRPr lang="sk-SK" sz="2800" b="1" dirty="0">
              <a:solidFill>
                <a:schemeClr val="accent3">
                  <a:lumMod val="10000"/>
                </a:schemeClr>
              </a:solidFill>
              <a:latin typeface="Calibri" pitchFamily="34" charset="0"/>
            </a:endParaRPr>
          </a:p>
        </p:txBody>
      </p:sp>
      <p:pic>
        <p:nvPicPr>
          <p:cNvPr id="11" name="Picture 2" descr="http://www.e-chembook.eu/photos/obecna/aktivovany_kompl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419600"/>
            <a:ext cx="8745682" cy="19784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kTextu 7"/>
          <p:cNvSpPr txBox="1"/>
          <p:nvPr/>
        </p:nvSpPr>
        <p:spPr>
          <a:xfrm>
            <a:off x="990600" y="14478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</a:rPr>
              <a:t>                              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sk-SK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pic>
        <p:nvPicPr>
          <p:cNvPr id="28676" name="Picture 4" descr="http://leccos.com/pics/pic/aktivacni_energie-_gra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4442690" cy="4495800"/>
          </a:xfrm>
          <a:prstGeom prst="rect">
            <a:avLst/>
          </a:prstGeom>
          <a:noFill/>
        </p:spPr>
      </p:pic>
      <p:pic>
        <p:nvPicPr>
          <p:cNvPr id="28678" name="Picture 6" descr="http://absolventi.gymcheb.cz/2008/ivblech/akt_kom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590800"/>
            <a:ext cx="4343400" cy="2019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kTextu 7"/>
          <p:cNvSpPr txBox="1"/>
          <p:nvPr/>
        </p:nvSpPr>
        <p:spPr>
          <a:xfrm>
            <a:off x="990600" y="14478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</a:rPr>
              <a:t>                              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sk-SK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914400" y="1143000"/>
            <a:ext cx="75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latin typeface="+mj-lt"/>
              </a:rPr>
              <a:t>                   </a:t>
            </a:r>
            <a:r>
              <a:rPr lang="sk-SK" sz="3200" u="sng" dirty="0" smtClean="0">
                <a:solidFill>
                  <a:srgbClr val="FF0000"/>
                </a:solidFill>
                <a:latin typeface="Calibri" pitchFamily="34" charset="0"/>
              </a:rPr>
              <a:t>Exotermické</a:t>
            </a:r>
            <a:r>
              <a:rPr lang="sk-SK" sz="3200" u="sng" dirty="0" smtClean="0">
                <a:solidFill>
                  <a:srgbClr val="FF0000"/>
                </a:solidFill>
                <a:latin typeface="+mj-lt"/>
              </a:rPr>
              <a:t> reakcie 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produkty majú menšiu E ako </a:t>
            </a:r>
            <a:r>
              <a:rPr lang="sk-SK" sz="2400" dirty="0" err="1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reaktanty</a:t>
            </a:r>
            <a:endParaRPr lang="sk-SK" sz="2400" dirty="0" smtClean="0">
              <a:solidFill>
                <a:schemeClr val="accent3">
                  <a:lumMod val="1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uvoľňuje sa teplo z rozpadu aktivovaného komplexu </a:t>
            </a:r>
            <a:endParaRPr lang="sk-SK" sz="2400" dirty="0">
              <a:solidFill>
                <a:schemeClr val="accent3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6553200" y="1676400"/>
            <a:ext cx="1676400" cy="381000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b="1" dirty="0" smtClean="0"/>
              <a:t>      </a:t>
            </a:r>
            <a:r>
              <a:rPr lang="el-GR" b="1" dirty="0" smtClean="0"/>
              <a:t>Δ</a:t>
            </a:r>
            <a:r>
              <a:rPr lang="sk-SK" b="1" dirty="0" smtClean="0"/>
              <a:t>H &lt; 0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914400" y="2286000"/>
            <a:ext cx="6629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  <a:latin typeface="Calibri" pitchFamily="34" charset="0"/>
              </a:rPr>
              <a:t>                     </a:t>
            </a:r>
            <a:r>
              <a:rPr lang="sk-SK" sz="3200" u="sng" dirty="0" smtClean="0">
                <a:solidFill>
                  <a:srgbClr val="FF0000"/>
                </a:solidFill>
                <a:latin typeface="Calibri" pitchFamily="34" charset="0"/>
              </a:rPr>
              <a:t>Endotermické reakcie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produkty majú väčšiu E ako </a:t>
            </a:r>
            <a:r>
              <a:rPr lang="sk-SK" sz="2400" dirty="0" err="1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reaktanty</a:t>
            </a:r>
            <a:r>
              <a:rPr lang="sk-SK" sz="24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, preto musíme E dodávať (napr. zahrievaním ) </a:t>
            </a:r>
          </a:p>
          <a:p>
            <a:pPr>
              <a:buFont typeface="Arial" pitchFamily="34" charset="0"/>
              <a:buChar char="•"/>
            </a:pPr>
            <a:endParaRPr lang="sk-SK" dirty="0" smtClean="0">
              <a:latin typeface="Calibri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6019800" y="3276600"/>
            <a:ext cx="1828800" cy="369332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b="1" dirty="0" smtClean="0"/>
              <a:t>        </a:t>
            </a:r>
            <a:r>
              <a:rPr lang="el-GR" b="1" dirty="0" smtClean="0"/>
              <a:t>Δ</a:t>
            </a:r>
            <a:r>
              <a:rPr lang="sk-SK" b="1" dirty="0" smtClean="0"/>
              <a:t>H &gt;</a:t>
            </a:r>
            <a:r>
              <a:rPr lang="sk-SK" dirty="0" smtClean="0"/>
              <a:t> </a:t>
            </a:r>
            <a:r>
              <a:rPr lang="sk-SK" b="1" dirty="0" smtClean="0"/>
              <a:t>0</a:t>
            </a:r>
            <a:endParaRPr lang="sk-SK" dirty="0"/>
          </a:p>
        </p:txBody>
      </p:sp>
      <p:pic>
        <p:nvPicPr>
          <p:cNvPr id="32772" name="Picture 4" descr="http://www.oskole.sk/userfiles/image/zaida/chemia/exotermicke,%20endotermicke%20reakcie,%20reakcne%20teplo,%201_rocnik%20S%C5%A0_html_3d42bf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733800"/>
            <a:ext cx="3011424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kTextu 7"/>
          <p:cNvSpPr txBox="1"/>
          <p:nvPr/>
        </p:nvSpPr>
        <p:spPr>
          <a:xfrm>
            <a:off x="990600" y="8382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rýchlosť chemickej reakcie závisí od </a:t>
            </a:r>
            <a:r>
              <a:rPr lang="sk-SK" sz="2400" b="1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počtu efektívnych zrážok častíc 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závisí od </a:t>
            </a:r>
            <a:r>
              <a:rPr lang="sk-SK" sz="2400" b="1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hodnoty aktivačnej energie </a:t>
            </a:r>
            <a:r>
              <a:rPr lang="sk-SK" sz="24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(čím je aktivačná energia väčšia, tým pomalšie prebieha reakcia ) </a:t>
            </a:r>
            <a:endParaRPr lang="sk-SK" sz="2400" dirty="0">
              <a:solidFill>
                <a:schemeClr val="accent3">
                  <a:lumMod val="1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pic>
        <p:nvPicPr>
          <p:cNvPr id="30722" name="Picture 2" descr="https://chemicalreactionforchildren.files.wordpress.com/2011/03/chemical-reaction-gif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3790950" cy="3744263"/>
          </a:xfrm>
          <a:prstGeom prst="rect">
            <a:avLst/>
          </a:prstGeom>
          <a:noFill/>
        </p:spPr>
      </p:pic>
      <p:pic>
        <p:nvPicPr>
          <p:cNvPr id="30724" name="Picture 4" descr="http://www.rsc.org/images/EXHIBITION-CHEMISTRY-250_tcm18-1963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667000"/>
            <a:ext cx="3347554" cy="37718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kTextu 7"/>
          <p:cNvSpPr txBox="1"/>
          <p:nvPr/>
        </p:nvSpPr>
        <p:spPr>
          <a:xfrm>
            <a:off x="990600" y="10668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u="sng" dirty="0" smtClean="0">
                <a:solidFill>
                  <a:srgbClr val="FF0000"/>
                </a:solidFill>
                <a:latin typeface="Calibri" pitchFamily="34" charset="0"/>
              </a:rPr>
              <a:t>Rýchlosť chemickej reakcie definujeme ako</a:t>
            </a:r>
            <a:r>
              <a:rPr lang="sk-SK" sz="2000" b="1" u="sng" dirty="0" smtClean="0">
                <a:solidFill>
                  <a:srgbClr val="FF0000"/>
                </a:solidFill>
                <a:latin typeface="Calibri" pitchFamily="34" charset="0"/>
              </a:rPr>
              <a:t>:</a:t>
            </a:r>
          </a:p>
          <a:p>
            <a:r>
              <a:rPr lang="sk-SK" sz="2000" dirty="0" smtClean="0">
                <a:latin typeface="Calibri" pitchFamily="34" charset="0"/>
              </a:rPr>
              <a:t/>
            </a:r>
            <a:br>
              <a:rPr lang="sk-SK" sz="2000" dirty="0" smtClean="0">
                <a:latin typeface="Calibri" pitchFamily="34" charset="0"/>
              </a:rPr>
            </a:br>
            <a:endParaRPr lang="sk-SK" sz="2000" dirty="0">
              <a:latin typeface="Calibri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pic>
        <p:nvPicPr>
          <p:cNvPr id="29698" name="Picture 2" descr="http://www.oskole.sk/userfiles/image/ch%C3%A9mia/MO/Reakcna%20kinetika/reakcnakin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84542"/>
            <a:ext cx="3352800" cy="200645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990600" y="3749457"/>
            <a:ext cx="6477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r>
              <a:rPr lang="el-GR" sz="3200" b="1" dirty="0" smtClean="0">
                <a:solidFill>
                  <a:srgbClr val="FF0000"/>
                </a:solidFill>
                <a:latin typeface="Calibri" pitchFamily="34" charset="0"/>
              </a:rPr>
              <a:t>Δ </a:t>
            </a:r>
            <a:r>
              <a:rPr lang="sk-SK" sz="3200" b="1" dirty="0" smtClean="0">
                <a:solidFill>
                  <a:srgbClr val="FF0000"/>
                </a:solidFill>
                <a:latin typeface="Calibri" pitchFamily="34" charset="0"/>
              </a:rPr>
              <a:t>c (AB) </a:t>
            </a:r>
            <a:r>
              <a:rPr lang="sk-SK" sz="32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- zmena koncentrácie produktu</a:t>
            </a:r>
          </a:p>
          <a:p>
            <a:r>
              <a:rPr lang="el-GR" sz="3200" b="1" dirty="0" smtClean="0">
                <a:solidFill>
                  <a:srgbClr val="FF0000"/>
                </a:solidFill>
                <a:latin typeface="Calibri" pitchFamily="34" charset="0"/>
              </a:rPr>
              <a:t>Δ </a:t>
            </a:r>
            <a:r>
              <a:rPr lang="sk-SK" sz="3200" b="1" dirty="0" smtClean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sk-SK" sz="32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 – časový interval</a:t>
            </a:r>
          </a:p>
          <a:p>
            <a:r>
              <a:rPr lang="sk-SK" sz="32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/>
            </a:r>
            <a:br>
              <a:rPr lang="sk-SK" sz="32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</a:br>
            <a:endParaRPr lang="sk-SK" sz="3200" dirty="0">
              <a:solidFill>
                <a:schemeClr val="accent3">
                  <a:lumMod val="10000"/>
                </a:schemeClr>
              </a:solidFill>
              <a:latin typeface="Calibri" pitchFamily="34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724400" y="2209800"/>
            <a:ext cx="335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b="1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rýchlosť chemickej reakcie definujeme ako zmenu koncentrácie za určitý časový interval.</a:t>
            </a:r>
            <a:endParaRPr lang="sk-SK" dirty="0" smtClean="0">
              <a:solidFill>
                <a:schemeClr val="accent3">
                  <a:lumMod val="10000"/>
                </a:schemeClr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sk-SK" b="1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rýchlosť chemických reakcií sa vyjadruje v [ mol . dm</a:t>
            </a:r>
            <a:r>
              <a:rPr lang="sk-SK" b="1" baseline="300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-3</a:t>
            </a:r>
            <a:r>
              <a:rPr lang="sk-SK" b="1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 . s</a:t>
            </a:r>
            <a:r>
              <a:rPr lang="sk-SK" b="1" baseline="300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-1</a:t>
            </a:r>
            <a:r>
              <a:rPr lang="sk-SK" b="1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]</a:t>
            </a:r>
            <a:endParaRPr lang="sk-SK" dirty="0">
              <a:solidFill>
                <a:schemeClr val="accent3">
                  <a:lumMod val="1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90600" y="3733800"/>
            <a:ext cx="6477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sz="3200" dirty="0"/>
          </a:p>
        </p:txBody>
      </p:sp>
      <p:sp>
        <p:nvSpPr>
          <p:cNvPr id="7" name="BlokTextu 6"/>
          <p:cNvSpPr txBox="1"/>
          <p:nvPr/>
        </p:nvSpPr>
        <p:spPr>
          <a:xfrm>
            <a:off x="914400" y="762000"/>
            <a:ext cx="678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latin typeface="+mj-lt"/>
              </a:rPr>
              <a:t>                </a:t>
            </a:r>
            <a:r>
              <a:rPr lang="sk-SK" sz="2400" b="1" u="sng" dirty="0" smtClean="0">
                <a:solidFill>
                  <a:srgbClr val="FF0000"/>
                </a:solidFill>
                <a:latin typeface="+mj-lt"/>
              </a:rPr>
              <a:t>Rýchlosť v priebehu chemickej reakcie 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na začiatku je najbúrlivejšia, teda najrýchlejšia ale postupom času rýchlosť klesá 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málo </a:t>
            </a:r>
            <a:r>
              <a:rPr lang="sk-SK" sz="2400" dirty="0" err="1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reaktantov</a:t>
            </a:r>
            <a:endParaRPr lang="sk-SK" sz="2400" dirty="0" smtClean="0">
              <a:solidFill>
                <a:schemeClr val="accent3">
                  <a:lumMod val="1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dosahuje priemernú rýchlosť </a:t>
            </a:r>
            <a:endParaRPr lang="sk-SK" sz="2400" dirty="0">
              <a:solidFill>
                <a:schemeClr val="accent3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34818" name="Picture 2" descr="http://classroom.synonym.com/DM-Resize/photos.demandstudios.com/getty/article/129/0/87805137.jpg?w=600&amp;h=600&amp;keep_ratio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276600"/>
            <a:ext cx="4648200" cy="3098800"/>
          </a:xfrm>
          <a:prstGeom prst="rect">
            <a:avLst/>
          </a:prstGeom>
          <a:noFill/>
        </p:spPr>
      </p:pic>
      <p:pic>
        <p:nvPicPr>
          <p:cNvPr id="34822" name="Picture 6" descr="http://hidesertnaturemuseum.org/wp-content/uploads/2012/01/acids_bases_ph_scale_small-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276600"/>
            <a:ext cx="3524250" cy="3038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90600" y="3733800"/>
            <a:ext cx="6477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sz="3200" dirty="0"/>
          </a:p>
        </p:txBody>
      </p:sp>
      <p:sp>
        <p:nvSpPr>
          <p:cNvPr id="4" name="BlokTextu 3"/>
          <p:cNvSpPr txBox="1"/>
          <p:nvPr/>
        </p:nvSpPr>
        <p:spPr>
          <a:xfrm>
            <a:off x="914400" y="12192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  <a:latin typeface="Calibri" pitchFamily="34" charset="0"/>
              </a:rPr>
              <a:t>           </a:t>
            </a:r>
            <a:r>
              <a:rPr lang="sk-SK" sz="2400" b="1" u="sng" dirty="0" smtClean="0">
                <a:solidFill>
                  <a:srgbClr val="FF0000"/>
                </a:solidFill>
                <a:latin typeface="Calibri" pitchFamily="34" charset="0"/>
              </a:rPr>
              <a:t>Faktory ovplyvňujúce rýchlosť chemickej reakcie</a:t>
            </a:r>
          </a:p>
          <a:p>
            <a:pPr>
              <a:buFont typeface="Arial" pitchFamily="34" charset="0"/>
              <a:buChar char="•"/>
            </a:pPr>
            <a:r>
              <a:rPr lang="sk-SK" b="1" u="sng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koncentrácia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- zväčšením koncentrácie sa zväčšuje aj rýchlosť chemických reakcií</a:t>
            </a:r>
          </a:p>
          <a:p>
            <a:pPr>
              <a:buFont typeface="Arial" pitchFamily="34" charset="0"/>
              <a:buChar char="•"/>
            </a:pPr>
            <a:endParaRPr lang="sk-SK" dirty="0" smtClean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sk-SK" b="1" u="sng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teplota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- zvýšením teploty </a:t>
            </a:r>
            <a:r>
              <a:rPr lang="sk-SK" dirty="0" err="1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reaktantov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sa rýchlosť chemickej reakcie zväčšuje</a:t>
            </a:r>
          </a:p>
          <a:p>
            <a:pPr>
              <a:buFont typeface="Arial" pitchFamily="34" charset="0"/>
              <a:buChar char="•"/>
            </a:pPr>
            <a:endParaRPr lang="sk-SK" dirty="0" smtClean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sk-SK" b="1" u="sng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povrch</a:t>
            </a:r>
          </a:p>
          <a:p>
            <a:pPr>
              <a:buFont typeface="Arial" pitchFamily="34" charset="0"/>
              <a:buChar char="•"/>
            </a:pPr>
            <a:endParaRPr lang="sk-SK" dirty="0" smtClean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sk-SK" b="1" u="sng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katalyzátor </a:t>
            </a:r>
            <a:endParaRPr lang="sk-SK" b="1" u="sng" dirty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</p:txBody>
      </p:sp>
      <p:sp>
        <p:nvSpPr>
          <p:cNvPr id="33794" name="AutoShape 2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796" name="AutoShape 4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798" name="AutoShape 6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0" name="AutoShape 8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2484438"/>
            <a:ext cx="7800975" cy="518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2" name="AutoShape 10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2484438"/>
            <a:ext cx="7800975" cy="518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4" name="AutoShape 12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3806" name="Picture 14" descr="Hydrogen symbol H2 surrounded by bub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114800"/>
            <a:ext cx="3276600" cy="2175662"/>
          </a:xfrm>
          <a:prstGeom prst="rect">
            <a:avLst/>
          </a:prstGeom>
          <a:noFill/>
        </p:spPr>
      </p:pic>
      <p:pic>
        <p:nvPicPr>
          <p:cNvPr id="33808" name="Picture 16" descr="http://kachlekrbove.eu/editor/images/HF-517-komp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819400"/>
            <a:ext cx="2895600" cy="2762403"/>
          </a:xfrm>
          <a:prstGeom prst="rect">
            <a:avLst/>
          </a:prstGeom>
          <a:noFill/>
        </p:spPr>
      </p:pic>
      <p:sp>
        <p:nvSpPr>
          <p:cNvPr id="13" name="BlokTextu 12"/>
          <p:cNvSpPr txBox="1"/>
          <p:nvPr/>
        </p:nvSpPr>
        <p:spPr>
          <a:xfrm>
            <a:off x="5334000" y="5562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horenie dreva za prítomnosti  O</a:t>
            </a:r>
            <a:r>
              <a:rPr lang="sk-SK" baseline="-300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  <a:cs typeface="Arial" charset="0"/>
              </a:rPr>
              <a:t>2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</a:t>
            </a:r>
            <a:endParaRPr lang="sk-SK" dirty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1371600" y="632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Tvorba bublín </a:t>
            </a:r>
            <a:endParaRPr lang="sk-SK" dirty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90600" y="3733800"/>
            <a:ext cx="6477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sz="3200" dirty="0"/>
          </a:p>
        </p:txBody>
      </p:sp>
      <p:sp>
        <p:nvSpPr>
          <p:cNvPr id="33794" name="AutoShape 2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796" name="AutoShape 4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798" name="AutoShape 6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0" name="AutoShape 8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2484438"/>
            <a:ext cx="7800975" cy="518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2" name="AutoShape 10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2484438"/>
            <a:ext cx="7800975" cy="518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4" name="AutoShape 12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5" name="BlokTextu 14"/>
          <p:cNvSpPr txBox="1"/>
          <p:nvPr/>
        </p:nvSpPr>
        <p:spPr>
          <a:xfrm>
            <a:off x="990600" y="129540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viac častíc = viac účinných zrážok 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väčšia kinetická energia= viac aktivačnej energie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reakciu urýchľujú </a:t>
            </a:r>
            <a:r>
              <a:rPr lang="sk-SK" sz="2400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kovy </a:t>
            </a:r>
            <a:r>
              <a:rPr lang="sk-SK" sz="2400" b="1" dirty="0" err="1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Pt</a:t>
            </a:r>
            <a:r>
              <a:rPr lang="sk-SK" sz="2400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, </a:t>
            </a:r>
            <a:r>
              <a:rPr lang="sk-SK" sz="2400" b="1" dirty="0" err="1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Li</a:t>
            </a:r>
            <a:r>
              <a:rPr lang="sk-SK" sz="2400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</a:t>
            </a: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v popole zapáli cukor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reakciu naopak spomaľujú </a:t>
            </a:r>
            <a:r>
              <a:rPr lang="sk-SK" sz="2400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inhibítory</a:t>
            </a: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(napr. močovina)   </a:t>
            </a:r>
          </a:p>
          <a:p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</a:t>
            </a:r>
            <a:endParaRPr lang="sk-SK" sz="2400" dirty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</p:txBody>
      </p:sp>
      <p:pic>
        <p:nvPicPr>
          <p:cNvPr id="35842" name="Picture 2" descr="http://4.bp.blogspot.com/-lO9uJYxdyro/VAWUNKpZWLI/AAAAAAAABlo/VyvmnDSRbI4/s1600/sugar-biobatt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429000"/>
            <a:ext cx="4342688" cy="2904173"/>
          </a:xfrm>
          <a:prstGeom prst="rect">
            <a:avLst/>
          </a:prstGeom>
          <a:noFill/>
        </p:spPr>
      </p:pic>
      <p:sp>
        <p:nvSpPr>
          <p:cNvPr id="17" name="BlokTextu 16"/>
          <p:cNvSpPr txBox="1"/>
          <p:nvPr/>
        </p:nvSpPr>
        <p:spPr>
          <a:xfrm>
            <a:off x="6019800" y="35052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latin typeface="Calibri" pitchFamily="34" charset="0"/>
              </a:rPr>
              <a:t>A+K=AK</a:t>
            </a:r>
          </a:p>
          <a:p>
            <a:r>
              <a:rPr lang="sk-SK" sz="2800" dirty="0" smtClean="0">
                <a:solidFill>
                  <a:srgbClr val="FF0000"/>
                </a:solidFill>
                <a:latin typeface="Calibri" pitchFamily="34" charset="0"/>
              </a:rPr>
              <a:t>AK+B=AB+K </a:t>
            </a:r>
            <a:endParaRPr lang="sk-SK" sz="28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33794" name="AutoShape 2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796" name="AutoShape 4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798" name="AutoShape 6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0" name="AutoShape 8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2484438"/>
            <a:ext cx="7800975" cy="518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2" name="AutoShape 10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2484438"/>
            <a:ext cx="7800975" cy="518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4" name="AutoShape 12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990600" y="1066800"/>
            <a:ext cx="7391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                        </a:t>
            </a:r>
            <a:r>
              <a:rPr lang="sk-SK" sz="3200" b="1" u="sng" dirty="0" smtClean="0">
                <a:solidFill>
                  <a:srgbClr val="FF0000"/>
                </a:solidFill>
                <a:latin typeface="Calibri" pitchFamily="34" charset="0"/>
              </a:rPr>
              <a:t>Katalýza</a:t>
            </a:r>
          </a:p>
          <a:p>
            <a:pPr>
              <a:buFont typeface="Arial" pitchFamily="34" charset="0"/>
              <a:buChar char="•"/>
            </a:pP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spôsobenie , urýchlenie alebo spomalenie  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chemickej reakcie katalyzátorom  </a:t>
            </a:r>
          </a:p>
          <a:p>
            <a:pPr>
              <a:buFont typeface="Arial" pitchFamily="34" charset="0"/>
              <a:buChar char="•"/>
            </a:pP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homogénna katalýza 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pri ktorej sú </a:t>
            </a:r>
            <a:r>
              <a:rPr lang="sk-SK" dirty="0" err="1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reaktanty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a katalyzátor v rovnakej fáze napr. pridaním kyseliny do kvapalnej reakčnej zmesi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heterogénna katalýza 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pri ktorej je katalyzátor v inej fáze napr. vznik amoniaku syntézou dusíka a vodíka s použitím železa ako katalyzátora</a:t>
            </a:r>
          </a:p>
          <a:p>
            <a:pPr>
              <a:buFont typeface="Arial" pitchFamily="34" charset="0"/>
              <a:buChar char="•"/>
            </a:pPr>
            <a:endParaRPr lang="sk-SK" dirty="0" smtClean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biologický  katalyzátor= enzýmy bielkov  </a:t>
            </a:r>
            <a:endParaRPr lang="sk-SK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36866" name="Picture 2" descr="http://najrecept.sk/wp-content/uploads/2013/12/DSC_04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886200"/>
            <a:ext cx="3400425" cy="2551492"/>
          </a:xfrm>
          <a:prstGeom prst="rect">
            <a:avLst/>
          </a:prstGeom>
          <a:noFill/>
        </p:spPr>
      </p:pic>
      <p:pic>
        <p:nvPicPr>
          <p:cNvPr id="36868" name="Picture 4" descr="http://vnl.xf.cz/bich/obr/katalyz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19600"/>
            <a:ext cx="3629025" cy="1581150"/>
          </a:xfrm>
          <a:prstGeom prst="rect">
            <a:avLst/>
          </a:prstGeom>
          <a:noFill/>
        </p:spPr>
      </p:pic>
      <p:sp>
        <p:nvSpPr>
          <p:cNvPr id="18" name="Obdĺžnik 17"/>
          <p:cNvSpPr/>
          <p:nvPr/>
        </p:nvSpPr>
        <p:spPr>
          <a:xfrm>
            <a:off x="533400" y="4114800"/>
            <a:ext cx="3810000" cy="2209800"/>
          </a:xfrm>
          <a:prstGeom prst="rect">
            <a:avLst/>
          </a:prstGeom>
          <a:blipFill dpi="0" rotWithShape="1">
            <a:blip r:embed="rId4" cstate="print">
              <a:alphaModFix amt="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990600" y="1143000"/>
            <a:ext cx="5791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 smtClean="0"/>
              <a:t> </a:t>
            </a:r>
            <a:r>
              <a:rPr lang="sk-SK" sz="3200" b="1" u="sng" dirty="0" smtClean="0">
                <a:solidFill>
                  <a:schemeClr val="tx2">
                    <a:lumMod val="10000"/>
                  </a:schemeClr>
                </a:solidFill>
                <a:latin typeface="Calibri" pitchFamily="34" charset="0"/>
              </a:rPr>
              <a:t>Termochémia</a:t>
            </a:r>
            <a:r>
              <a:rPr lang="sk-SK" sz="3200" dirty="0" smtClean="0">
                <a:latin typeface="Calibri" pitchFamily="34" charset="0"/>
              </a:rPr>
              <a:t> – časť chémie, ktorá sa zaoberá tepelnými zmenami pri chemických reakciách</a:t>
            </a:r>
          </a:p>
          <a:p>
            <a:pPr>
              <a:buFont typeface="Arial" pitchFamily="34" charset="0"/>
              <a:buChar char="•"/>
            </a:pPr>
            <a:endParaRPr lang="sk-SK" sz="3200" dirty="0" smtClean="0">
              <a:latin typeface="Calibri" pitchFamily="34" charset="0"/>
            </a:endParaRPr>
          </a:p>
          <a:p>
            <a:r>
              <a:rPr lang="sk-SK" sz="3200" dirty="0" smtClean="0">
                <a:solidFill>
                  <a:srgbClr val="FF0000"/>
                </a:solidFill>
                <a:latin typeface="Calibri" pitchFamily="34" charset="0"/>
              </a:rPr>
              <a:t>Energia</a:t>
            </a:r>
            <a:r>
              <a:rPr lang="sk-SK" sz="3200" dirty="0" smtClean="0">
                <a:solidFill>
                  <a:schemeClr val="accent5">
                    <a:lumMod val="25000"/>
                  </a:schemeClr>
                </a:solidFill>
                <a:latin typeface="Calibri" pitchFamily="34" charset="0"/>
              </a:rPr>
              <a:t> </a:t>
            </a:r>
            <a:endParaRPr lang="sk-SK" sz="3200" dirty="0">
              <a:solidFill>
                <a:schemeClr val="accent5">
                  <a:lumMod val="2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9" name="Rovná spojovacia šípka 8"/>
          <p:cNvCxnSpPr/>
          <p:nvPr/>
        </p:nvCxnSpPr>
        <p:spPr>
          <a:xfrm flipV="1">
            <a:off x="2438400" y="3276600"/>
            <a:ext cx="2286000" cy="609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>
            <a:off x="2438400" y="3886200"/>
            <a:ext cx="2438400" cy="1066800"/>
          </a:xfrm>
          <a:prstGeom prst="straightConnector1">
            <a:avLst/>
          </a:prstGeom>
          <a:ln>
            <a:solidFill>
              <a:schemeClr val="accent3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/>
          <p:cNvSpPr txBox="1"/>
          <p:nvPr/>
        </p:nvSpPr>
        <p:spPr>
          <a:xfrm>
            <a:off x="4800600" y="2971800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latin typeface="+mj-lt"/>
              </a:rPr>
              <a:t>uvoľňuje sa= </a:t>
            </a:r>
            <a:r>
              <a:rPr lang="sk-SK" sz="2800" u="sng" dirty="0" smtClean="0">
                <a:solidFill>
                  <a:srgbClr val="FF0000"/>
                </a:solidFill>
                <a:latin typeface="+mj-lt"/>
              </a:rPr>
              <a:t>Exotermická reakcia</a:t>
            </a:r>
            <a:endParaRPr lang="sk-SK" sz="2800" u="sng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4876800" y="4495800"/>
            <a:ext cx="251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latin typeface="Calibri" pitchFamily="34" charset="0"/>
              </a:rPr>
              <a:t>spotrebúva sa, teplo musíme dodať= </a:t>
            </a:r>
            <a:r>
              <a:rPr lang="sk-SK" sz="2800" u="sng" dirty="0" smtClean="0">
                <a:solidFill>
                  <a:srgbClr val="FF0000"/>
                </a:solidFill>
                <a:latin typeface="Calibri" pitchFamily="34" charset="0"/>
              </a:rPr>
              <a:t>Endotermická reakcia </a:t>
            </a:r>
          </a:p>
          <a:p>
            <a:endParaRPr lang="sk-SK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33794" name="AutoShape 2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796" name="AutoShape 4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798" name="AutoShape 6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0" name="AutoShape 8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2484438"/>
            <a:ext cx="7800975" cy="518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2" name="AutoShape 10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2484438"/>
            <a:ext cx="7800975" cy="518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4" name="AutoShape 12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990600" y="10668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                        </a:t>
            </a:r>
            <a:endParaRPr lang="sk-SK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2057400" y="762000"/>
            <a:ext cx="3886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>
                <a:solidFill>
                  <a:srgbClr val="FF0000"/>
                </a:solidFill>
              </a:rPr>
              <a:t>                                         </a:t>
            </a:r>
            <a:r>
              <a:rPr lang="sk-SK" sz="2800" b="1" u="sng" dirty="0" smtClean="0">
                <a:solidFill>
                  <a:srgbClr val="FF0000"/>
                </a:solidFill>
                <a:latin typeface="Calibri" pitchFamily="34" charset="0"/>
              </a:rPr>
              <a:t>Zdroje</a:t>
            </a:r>
          </a:p>
          <a:p>
            <a:pPr algn="ctr"/>
            <a:endParaRPr lang="sk-SK" sz="2800" dirty="0" smtClean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sk-SK" dirty="0" smtClean="0">
                <a:latin typeface="Calibri" pitchFamily="34" charset="0"/>
              </a:rPr>
              <a:t> </a:t>
            </a:r>
            <a:endParaRPr lang="sk-SK" dirty="0">
              <a:latin typeface="Calibri" pitchFamily="34" charset="0"/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2209800"/>
            <a:ext cx="9144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2"/>
              </a:rPr>
              <a:t>http://vnl.xf.cz/bich/bich-enzym.php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3"/>
              </a:rPr>
              <a:t>http://hidesertnaturemuseum.org/?p=1699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4"/>
              </a:rPr>
              <a:t>https://chemicalreactionforchildren.wordpress.com/research-paper/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5"/>
              </a:rPr>
              <a:t>http://oskole.sk/?id_cat=53&amp;clanok=2266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6"/>
              </a:rPr>
              <a:t>http://chemiagymzh.webnode.sk/o-nas/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7"/>
              </a:rPr>
              <a:t>http://chemia-ss.webnode.sk/news/vseobecna-fyzikalna-a-anorganicka-chemia/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8"/>
              </a:rPr>
              <a:t>http://www.oskole.sk/pages/printpage.php?clanok=4772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9"/>
              </a:rPr>
              <a:t>http://leccos.com/index.php/clanky/aktivacni-energie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0"/>
              </a:rPr>
              <a:t>http://www.oskole.sk/?id_cat=53&amp;clanok=6431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1"/>
              </a:rPr>
              <a:t>http://absolventi.gymcheb.cz/2008/ivblech/chemicka%20kinetika%201.html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2"/>
              </a:rPr>
              <a:t>http://najrecept.sk/wp-content/uploads/2013/12/DSC_0416.jpg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3"/>
              </a:rPr>
              <a:t>http://www.ireceptar.cz/res/data/153/018450.jpg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4"/>
              </a:rPr>
              <a:t>http://kachlekrbove.eu/editor/images/HF-517-kompr.jpg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5"/>
              </a:rPr>
              <a:t>http://static.squarespace.com/static/537f991ce4b0b5566d30ae8c/5380f9c7e4b0544494c6f096/5380f9e8e4b0b3690d3d4a60/1403722172745/Hydrogen+with+bubbles.jpg?format=1000w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6"/>
              </a:rPr>
              <a:t>http://4.bp.blogspot.com/-lO9uJYxdyro/VAWUNKpZWLI/AAAAAAAABlo/VyvmnDSRbI4/s1600/sugar-biobattery.jpg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7"/>
              </a:rPr>
              <a:t>http://lide.gymcheb.cz/~pekanev/chemie/chemie.jpg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8"/>
              </a:rPr>
              <a:t>http://www.wep.sk/ovode/obrazky/Suche_lesy.jpg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9"/>
              </a:rPr>
              <a:t>http://upload.wikimedia.org/wikipedia/commons/3/38/Vulkanick%C3%A1_emisia.png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20"/>
              </a:rPr>
              <a:t>http://www.zschemie.euweb.cz/prvky_II/aragonit.jpg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21"/>
              </a:rPr>
              <a:t>http://skaut.sk/wp-content/uploads/ohen2.jpg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7" name="Picture 3" descr="http://www.shanalogic.com/media/catalog/product/cache/1/image/9df78eab33525d08d6e5fb8d27136e95/8/6/8696_you_chemistry_full.jp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019800" y="1447800"/>
            <a:ext cx="2743200" cy="2819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33794" name="AutoShape 2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796" name="AutoShape 4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798" name="AutoShape 6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0" name="AutoShape 8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2484438"/>
            <a:ext cx="7800975" cy="518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2" name="AutoShape 10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2484438"/>
            <a:ext cx="7800975" cy="518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4" name="AutoShape 12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990600" y="10668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                        </a:t>
            </a:r>
            <a:endParaRPr lang="sk-SK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2057400" y="762000"/>
            <a:ext cx="3886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>
                <a:solidFill>
                  <a:srgbClr val="FF0000"/>
                </a:solidFill>
              </a:rPr>
              <a:t>                                         </a:t>
            </a:r>
            <a:endParaRPr lang="sk-SK" sz="2800" dirty="0" smtClean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sk-SK" dirty="0" smtClean="0">
                <a:latin typeface="Calibri" pitchFamily="34" charset="0"/>
              </a:rPr>
              <a:t> </a:t>
            </a:r>
            <a:endParaRPr lang="sk-SK" dirty="0">
              <a:latin typeface="Calibri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828800"/>
            <a:ext cx="914400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2"/>
              </a:rPr>
              <a:t>http://referaty.aktuality.sk/termochemia/referat-4509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3"/>
              </a:rPr>
              <a:t>http://sk.wikipedia.org/wiki/Termoch%C3%A9mia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4"/>
              </a:rPr>
              <a:t>http://oskole.sk/?id_cat=53&amp;clanok=2266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4"/>
              </a:rPr>
              <a:t>http://oskole.sk/?id_cat=53&amp;clanok=2266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5"/>
              </a:rPr>
              <a:t>http://referaty.atlas.sk/prakticke-pomocky/protokoly-na-labaky/58352/chemicka-kinetika---</a:t>
            </a:r>
            <a:r>
              <a:rPr kumimoji="0" lang="sk-S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5"/>
              </a:rPr>
              <a:t>faktory-ovplyvnujuce-rychlost-chemickej-reakcie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krmsradio.com/wp-content/uploads/2015/01/Fire-Flam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3655919" cy="3200400"/>
          </a:xfrm>
          <a:prstGeom prst="rect">
            <a:avLst/>
          </a:prstGeom>
          <a:noFill/>
        </p:spPr>
      </p:pic>
      <p:sp>
        <p:nvSpPr>
          <p:cNvPr id="3" name="BlokTextu 2"/>
          <p:cNvSpPr txBox="1"/>
          <p:nvPr/>
        </p:nvSpPr>
        <p:spPr>
          <a:xfrm>
            <a:off x="457200" y="42672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  <a:latin typeface="+mj-lt"/>
              </a:rPr>
              <a:t>Príklad exotermickej  reakcie =horenie </a:t>
            </a:r>
            <a:endParaRPr lang="sk-SK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8438" name="Picture 6" descr="kalc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676400"/>
            <a:ext cx="2286000" cy="2514600"/>
          </a:xfrm>
          <a:prstGeom prst="rect">
            <a:avLst/>
          </a:prstGeom>
          <a:noFill/>
        </p:spPr>
      </p:pic>
      <p:pic>
        <p:nvPicPr>
          <p:cNvPr id="18440" name="Picture 8" descr="aragon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1676400"/>
            <a:ext cx="2590800" cy="2514600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4267200" y="42672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rgbClr val="FF0000"/>
                </a:solidFill>
                <a:latin typeface="+mj-lt"/>
              </a:rPr>
              <a:t>Príklad endotermickej reakcie= rozklad  uhličitanu vápenatého</a:t>
            </a:r>
            <a:endParaRPr lang="sk-SK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572000" y="4953000"/>
            <a:ext cx="32544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CaCO</a:t>
            </a:r>
            <a:r>
              <a:rPr kumimoji="0" lang="sk-SK" sz="1800" b="0" i="0" u="none" strike="noStrike" cap="none" normalizeH="0" baseline="-3000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3</a:t>
            </a:r>
            <a:r>
              <a:rPr kumimoji="0" lang="sk-SK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                 </a:t>
            </a:r>
            <a:r>
              <a:rPr kumimoji="0" lang="sk-SK" sz="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sk-SK" sz="1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CaO</a:t>
            </a:r>
            <a:r>
              <a:rPr kumimoji="0" lang="sk-SK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 + CO</a:t>
            </a:r>
            <a:r>
              <a:rPr kumimoji="0" lang="sk-SK" sz="1800" b="0" i="0" u="none" strike="noStrike" cap="none" normalizeH="0" baseline="-3000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2</a:t>
            </a:r>
            <a:r>
              <a:rPr kumimoji="0" lang="sk-SK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18444" name="Picture 12" descr="http://www.zschemie.euweb.cz/prvky_II/sipka1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5486400" y="5105400"/>
            <a:ext cx="793767" cy="76200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609600" y="518160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Energia  </a:t>
            </a:r>
            <a:r>
              <a:rPr lang="sk-SK" sz="2000" dirty="0" err="1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reaktantov</a:t>
            </a:r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je </a:t>
            </a:r>
            <a:r>
              <a:rPr lang="sk-SK" sz="2000" u="sng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väčšia</a:t>
            </a:r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ako energia produktov</a:t>
            </a:r>
            <a:endParaRPr lang="sk-SK" sz="2000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4572000" y="56388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Energia produktov je </a:t>
            </a:r>
            <a:r>
              <a:rPr lang="sk-SK" sz="2000" u="sng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väčšia </a:t>
            </a:r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ako energia </a:t>
            </a:r>
            <a:r>
              <a:rPr lang="sk-SK" sz="2000" dirty="0" err="1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reaktantov</a:t>
            </a:r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</a:t>
            </a:r>
            <a:endParaRPr lang="sk-SK" sz="2000" dirty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okTextu 10"/>
          <p:cNvSpPr txBox="1"/>
          <p:nvPr/>
        </p:nvSpPr>
        <p:spPr>
          <a:xfrm>
            <a:off x="762000" y="1447800"/>
            <a:ext cx="7239000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baseline="-25000" dirty="0" smtClean="0">
                <a:solidFill>
                  <a:schemeClr val="accent5">
                    <a:lumMod val="10000"/>
                  </a:schemeClr>
                </a:solidFill>
              </a:rPr>
              <a:t>N2+O2 </a:t>
            </a:r>
            <a:r>
              <a:rPr lang="sk-SK" sz="4000" baseline="-25000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pic>
        <p:nvPicPr>
          <p:cNvPr id="16" name="Picture 12" descr="http://www.zschemie.euweb.cz/prvky_II/sipka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2133600" y="1752600"/>
            <a:ext cx="793767" cy="152400"/>
          </a:xfrm>
          <a:prstGeom prst="rect">
            <a:avLst/>
          </a:prstGeom>
          <a:noFill/>
        </p:spPr>
      </p:pic>
      <p:sp>
        <p:nvSpPr>
          <p:cNvPr id="19" name="BlokTextu 18"/>
          <p:cNvSpPr txBox="1"/>
          <p:nvPr/>
        </p:nvSpPr>
        <p:spPr>
          <a:xfrm>
            <a:off x="3124200" y="114300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sz="2800" dirty="0" smtClean="0"/>
          </a:p>
          <a:p>
            <a:r>
              <a:rPr lang="sk-SK" sz="2800" dirty="0" smtClean="0">
                <a:solidFill>
                  <a:schemeClr val="accent5">
                    <a:lumMod val="10000"/>
                  </a:schemeClr>
                </a:solidFill>
              </a:rPr>
              <a:t>NO</a:t>
            </a:r>
            <a:r>
              <a:rPr lang="sk-SK" sz="2800" baseline="-25000" dirty="0" smtClean="0">
                <a:solidFill>
                  <a:schemeClr val="accent5">
                    <a:lumMod val="10000"/>
                  </a:schemeClr>
                </a:solidFill>
              </a:rPr>
              <a:t>2+</a:t>
            </a:r>
            <a:r>
              <a:rPr lang="sk-SK" sz="2800" dirty="0" smtClean="0">
                <a:solidFill>
                  <a:schemeClr val="accent5">
                    <a:lumMod val="10000"/>
                  </a:schemeClr>
                </a:solidFill>
              </a:rPr>
              <a:t> H</a:t>
            </a:r>
            <a:r>
              <a:rPr lang="sk-SK" sz="2800" baseline="-25000" dirty="0" smtClean="0">
                <a:solidFill>
                  <a:schemeClr val="accent5">
                    <a:lumMod val="10000"/>
                  </a:schemeClr>
                </a:solidFill>
              </a:rPr>
              <a:t>2</a:t>
            </a:r>
            <a:r>
              <a:rPr lang="sk-SK" sz="2800" dirty="0" smtClean="0">
                <a:solidFill>
                  <a:schemeClr val="accent5">
                    <a:lumMod val="10000"/>
                  </a:schemeClr>
                </a:solidFill>
              </a:rPr>
              <a:t>O</a:t>
            </a:r>
            <a:endParaRPr lang="sk-SK" sz="28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0" name="Šípka dolu 19"/>
          <p:cNvSpPr/>
          <p:nvPr/>
        </p:nvSpPr>
        <p:spPr>
          <a:xfrm>
            <a:off x="1447800" y="21336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Šípka dolu 20"/>
          <p:cNvSpPr/>
          <p:nvPr/>
        </p:nvSpPr>
        <p:spPr>
          <a:xfrm>
            <a:off x="3886200" y="21336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BlokTextu 21"/>
          <p:cNvSpPr txBox="1"/>
          <p:nvPr/>
        </p:nvSpPr>
        <p:spPr>
          <a:xfrm>
            <a:off x="914400" y="2819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    </a:t>
            </a:r>
            <a:r>
              <a:rPr lang="sk-SK" sz="2400" b="1" dirty="0" smtClean="0"/>
              <a:t> </a:t>
            </a:r>
            <a:r>
              <a:rPr lang="sk-SK" sz="2400" b="1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Blesky</a:t>
            </a:r>
            <a:endParaRPr lang="sk-SK" sz="2400" b="1" dirty="0">
              <a:solidFill>
                <a:schemeClr val="accent3">
                  <a:lumMod val="10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3048000" y="2743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+mj-lt"/>
              </a:rPr>
              <a:t>  </a:t>
            </a:r>
            <a:r>
              <a:rPr lang="sk-SK" sz="2400" b="1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Kyslé  dažde</a:t>
            </a:r>
            <a:endParaRPr lang="sk-SK" sz="2400" b="1" dirty="0">
              <a:solidFill>
                <a:schemeClr val="accent3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1026" name="Picture 2" descr="http://www.ireceptar.cz/res/data/153/0184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733800"/>
            <a:ext cx="4181475" cy="2536708"/>
          </a:xfrm>
          <a:prstGeom prst="rect">
            <a:avLst/>
          </a:prstGeom>
          <a:noFill/>
        </p:spPr>
      </p:pic>
      <p:pic>
        <p:nvPicPr>
          <p:cNvPr id="1028" name="Picture 4" descr="http://upload.wikimedia.org/wikipedia/commons/3/38/Vulkanick%C3%A1_emisi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914400"/>
            <a:ext cx="2857500" cy="3028950"/>
          </a:xfrm>
          <a:prstGeom prst="rect">
            <a:avLst/>
          </a:prstGeom>
          <a:noFill/>
        </p:spPr>
      </p:pic>
      <p:pic>
        <p:nvPicPr>
          <p:cNvPr id="1030" name="Picture 6" descr="http://www.infovek.sk/predmety/chemia/externe/majka/choryles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4267200"/>
            <a:ext cx="2676525" cy="22736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990600" y="914400"/>
            <a:ext cx="7086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 smtClean="0">
                <a:latin typeface="Calibri" pitchFamily="34" charset="0"/>
              </a:rPr>
              <a:t>                 </a:t>
            </a:r>
            <a:r>
              <a:rPr lang="sk-SK" sz="3200" b="1" u="sng" dirty="0" smtClean="0">
                <a:solidFill>
                  <a:srgbClr val="FF0000"/>
                </a:solidFill>
                <a:latin typeface="Calibri" pitchFamily="34" charset="0"/>
              </a:rPr>
              <a:t>Reakčné teplo</a:t>
            </a:r>
          </a:p>
          <a:p>
            <a:pPr>
              <a:buFont typeface="Arial" pitchFamily="34" charset="0"/>
              <a:buChar char="•"/>
            </a:pPr>
            <a:endParaRPr lang="sk-SK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sk-SK" b="1" u="sng" dirty="0" smtClean="0">
                <a:solidFill>
                  <a:srgbClr val="002060"/>
                </a:solidFill>
                <a:latin typeface="Calibri" pitchFamily="34" charset="0"/>
              </a:rPr>
              <a:t>Reakčné teplo Q- </a:t>
            </a:r>
            <a:r>
              <a:rPr lang="sk-SK" dirty="0" smtClean="0">
                <a:solidFill>
                  <a:srgbClr val="002060"/>
                </a:solidFill>
                <a:latin typeface="Calibri" pitchFamily="34" charset="0"/>
              </a:rPr>
              <a:t>teplo, ktoré sa vymieňa pri </a:t>
            </a:r>
            <a:r>
              <a:rPr lang="sk-SK" dirty="0" err="1" smtClean="0">
                <a:solidFill>
                  <a:srgbClr val="002060"/>
                </a:solidFill>
                <a:latin typeface="Calibri" pitchFamily="34" charset="0"/>
              </a:rPr>
              <a:t>chem</a:t>
            </a:r>
            <a:r>
              <a:rPr lang="sk-SK" dirty="0" smtClean="0">
                <a:solidFill>
                  <a:srgbClr val="002060"/>
                </a:solidFill>
                <a:latin typeface="Calibri" pitchFamily="34" charset="0"/>
              </a:rPr>
              <a:t>. reakcii. Určuje sa ako rozdiel </a:t>
            </a:r>
            <a:r>
              <a:rPr lang="sk-SK" dirty="0" err="1" smtClean="0">
                <a:solidFill>
                  <a:srgbClr val="002060"/>
                </a:solidFill>
                <a:latin typeface="Calibri" pitchFamily="34" charset="0"/>
              </a:rPr>
              <a:t>entalpie</a:t>
            </a:r>
            <a:r>
              <a:rPr lang="sk-SK" dirty="0" smtClean="0">
                <a:solidFill>
                  <a:srgbClr val="002060"/>
                </a:solidFill>
                <a:latin typeface="Calibri" pitchFamily="34" charset="0"/>
              </a:rPr>
              <a:t> P a </a:t>
            </a:r>
            <a:r>
              <a:rPr lang="sk-SK" dirty="0" err="1" smtClean="0">
                <a:solidFill>
                  <a:srgbClr val="002060"/>
                </a:solidFill>
                <a:latin typeface="Calibri" pitchFamily="34" charset="0"/>
              </a:rPr>
              <a:t>entalpie</a:t>
            </a:r>
            <a:r>
              <a:rPr lang="sk-SK" dirty="0" smtClean="0">
                <a:solidFill>
                  <a:srgbClr val="002060"/>
                </a:solidFill>
                <a:latin typeface="Calibri" pitchFamily="34" charset="0"/>
              </a:rPr>
              <a:t> R</a:t>
            </a:r>
          </a:p>
          <a:p>
            <a:pPr>
              <a:buFont typeface="Arial" pitchFamily="34" charset="0"/>
              <a:buChar char="•"/>
            </a:pPr>
            <a:endParaRPr lang="sk-SK" dirty="0" smtClean="0">
              <a:solidFill>
                <a:srgbClr val="002060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sk-SK" b="1" u="sng" dirty="0" smtClean="0">
                <a:solidFill>
                  <a:srgbClr val="002060"/>
                </a:solidFill>
                <a:latin typeface="Calibri" pitchFamily="34" charset="0"/>
              </a:rPr>
              <a:t>Q= ∆H = </a:t>
            </a:r>
            <a:r>
              <a:rPr lang="sk-SK" b="1" u="sng" dirty="0" err="1" smtClean="0">
                <a:solidFill>
                  <a:srgbClr val="002060"/>
                </a:solidFill>
                <a:latin typeface="Calibri" pitchFamily="34" charset="0"/>
              </a:rPr>
              <a:t>Hp</a:t>
            </a:r>
            <a:r>
              <a:rPr lang="sk-SK" b="1" u="sng" dirty="0" smtClean="0">
                <a:solidFill>
                  <a:srgbClr val="002060"/>
                </a:solidFill>
                <a:latin typeface="Calibri" pitchFamily="34" charset="0"/>
              </a:rPr>
              <a:t>- Hr - </a:t>
            </a:r>
            <a:r>
              <a:rPr lang="sk-SK" b="1" u="sng" dirty="0" err="1" smtClean="0">
                <a:solidFill>
                  <a:srgbClr val="002060"/>
                </a:solidFill>
                <a:latin typeface="Calibri" pitchFamily="34" charset="0"/>
              </a:rPr>
              <a:t>Entalpia</a:t>
            </a:r>
            <a:r>
              <a:rPr lang="sk-SK" b="1" u="sng" dirty="0" smtClean="0">
                <a:solidFill>
                  <a:srgbClr val="002060"/>
                </a:solidFill>
                <a:latin typeface="Calibri" pitchFamily="34" charset="0"/>
              </a:rPr>
              <a:t> H-</a:t>
            </a:r>
            <a:r>
              <a:rPr lang="sk-SK" b="1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sk-SK" dirty="0" smtClean="0">
                <a:solidFill>
                  <a:srgbClr val="002060"/>
                </a:solidFill>
                <a:latin typeface="Calibri" pitchFamily="34" charset="0"/>
              </a:rPr>
              <a:t>tepelný obsah látky. Závisí od energie </a:t>
            </a:r>
            <a:r>
              <a:rPr lang="sk-SK" dirty="0" err="1" smtClean="0">
                <a:solidFill>
                  <a:srgbClr val="002060"/>
                </a:solidFill>
                <a:latin typeface="Calibri" pitchFamily="34" charset="0"/>
              </a:rPr>
              <a:t>chem</a:t>
            </a:r>
            <a:r>
              <a:rPr lang="sk-SK" dirty="0" smtClean="0">
                <a:solidFill>
                  <a:srgbClr val="002060"/>
                </a:solidFill>
                <a:latin typeface="Calibri" pitchFamily="34" charset="0"/>
              </a:rPr>
              <a:t>. väzieb v zlúčeninách -kJ.mol-1 </a:t>
            </a:r>
          </a:p>
          <a:p>
            <a:pPr>
              <a:buFont typeface="Arial" pitchFamily="34" charset="0"/>
              <a:buChar char="•"/>
            </a:pPr>
            <a:endParaRPr lang="sk-SK" dirty="0" smtClean="0">
              <a:solidFill>
                <a:srgbClr val="002060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sk-SK" dirty="0" smtClean="0">
                <a:solidFill>
                  <a:srgbClr val="002060"/>
                </a:solidFill>
                <a:latin typeface="Calibri" pitchFamily="34" charset="0"/>
              </a:rPr>
              <a:t>Pri </a:t>
            </a:r>
            <a:r>
              <a:rPr lang="sk-SK" dirty="0" err="1" smtClean="0">
                <a:solidFill>
                  <a:srgbClr val="002060"/>
                </a:solidFill>
                <a:latin typeface="Calibri" pitchFamily="34" charset="0"/>
              </a:rPr>
              <a:t>exoterm</a:t>
            </a:r>
            <a:r>
              <a:rPr lang="sk-SK" dirty="0" smtClean="0">
                <a:solidFill>
                  <a:srgbClr val="002060"/>
                </a:solidFill>
                <a:latin typeface="Calibri" pitchFamily="34" charset="0"/>
              </a:rPr>
              <a:t>. reakciách je </a:t>
            </a:r>
            <a:r>
              <a:rPr lang="sk-SK" dirty="0" err="1" smtClean="0">
                <a:solidFill>
                  <a:srgbClr val="002060"/>
                </a:solidFill>
                <a:latin typeface="Calibri" pitchFamily="34" charset="0"/>
              </a:rPr>
              <a:t>entalpia</a:t>
            </a:r>
            <a:r>
              <a:rPr lang="sk-SK" dirty="0" smtClean="0">
                <a:solidFill>
                  <a:srgbClr val="002060"/>
                </a:solidFill>
                <a:latin typeface="Calibri" pitchFamily="34" charset="0"/>
              </a:rPr>
              <a:t> P </a:t>
            </a:r>
            <a:r>
              <a:rPr lang="sk-SK" b="1" dirty="0" smtClean="0">
                <a:solidFill>
                  <a:srgbClr val="002060"/>
                </a:solidFill>
                <a:latin typeface="Calibri" pitchFamily="34" charset="0"/>
              </a:rPr>
              <a:t>menšia</a:t>
            </a:r>
            <a:r>
              <a:rPr lang="sk-SK" dirty="0" smtClean="0">
                <a:solidFill>
                  <a:srgbClr val="002060"/>
                </a:solidFill>
                <a:latin typeface="Calibri" pitchFamily="34" charset="0"/>
              </a:rPr>
              <a:t> ako </a:t>
            </a:r>
            <a:r>
              <a:rPr lang="sk-SK" dirty="0" err="1" smtClean="0">
                <a:solidFill>
                  <a:srgbClr val="002060"/>
                </a:solidFill>
                <a:latin typeface="Calibri" pitchFamily="34" charset="0"/>
              </a:rPr>
              <a:t>entalpia</a:t>
            </a:r>
            <a:r>
              <a:rPr lang="sk-SK" dirty="0" smtClean="0">
                <a:solidFill>
                  <a:srgbClr val="002060"/>
                </a:solidFill>
                <a:latin typeface="Calibri" pitchFamily="34" charset="0"/>
              </a:rPr>
              <a:t> R. Q má zápornú hodnotu.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>
                <a:solidFill>
                  <a:srgbClr val="002060"/>
                </a:solidFill>
                <a:latin typeface="Calibri" pitchFamily="34" charset="0"/>
              </a:rPr>
              <a:t>∆H&lt; 0 = exotermická reakcia    </a:t>
            </a:r>
            <a:r>
              <a:rPr lang="sk-SK" sz="4000" dirty="0" smtClean="0">
                <a:solidFill>
                  <a:srgbClr val="002060"/>
                </a:solidFill>
                <a:latin typeface="Calibri" pitchFamily="34" charset="0"/>
              </a:rPr>
              <a:t>-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>
                <a:solidFill>
                  <a:srgbClr val="002060"/>
                </a:solidFill>
                <a:latin typeface="Calibri" pitchFamily="34" charset="0"/>
              </a:rPr>
              <a:t>∆H &gt; 0=endotermická reakcia   </a:t>
            </a:r>
            <a:r>
              <a:rPr lang="sk-SK" sz="3200" dirty="0" smtClean="0">
                <a:solidFill>
                  <a:srgbClr val="002060"/>
                </a:solidFill>
                <a:latin typeface="Calibri" pitchFamily="34" charset="0"/>
              </a:rPr>
              <a:t>+</a:t>
            </a:r>
          </a:p>
          <a:p>
            <a:pPr>
              <a:buFont typeface="Arial" pitchFamily="34" charset="0"/>
              <a:buChar char="•"/>
            </a:pPr>
            <a:endParaRPr lang="sk-SK" sz="3200" dirty="0" smtClean="0">
              <a:solidFill>
                <a:srgbClr val="002060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sk-SK" b="1" u="sng" dirty="0" smtClean="0">
                <a:solidFill>
                  <a:srgbClr val="002060"/>
                </a:solidFill>
                <a:latin typeface="Calibri" pitchFamily="34" charset="0"/>
              </a:rPr>
              <a:t>Štandardné podmienky</a:t>
            </a:r>
            <a:r>
              <a:rPr lang="sk-SK" dirty="0" smtClean="0">
                <a:solidFill>
                  <a:srgbClr val="002060"/>
                </a:solidFill>
                <a:latin typeface="Calibri" pitchFamily="34" charset="0"/>
              </a:rPr>
              <a:t>: 25 °C=298,15K </a:t>
            </a:r>
          </a:p>
          <a:p>
            <a:r>
              <a:rPr lang="sk-SK" dirty="0" smtClean="0">
                <a:solidFill>
                  <a:srgbClr val="002060"/>
                </a:solidFill>
                <a:latin typeface="Calibri" pitchFamily="34" charset="0"/>
              </a:rPr>
              <a:t>                                           v=101,325hPa</a:t>
            </a:r>
          </a:p>
          <a:p>
            <a:pPr>
              <a:buFont typeface="Arial" pitchFamily="34" charset="0"/>
              <a:buChar char="•"/>
            </a:pPr>
            <a:endParaRPr lang="sk-SK" dirty="0" smtClean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7170" name="Picture 2" descr="http://www.wikiskripta.eu/images/thumb/9/9a/Reakce_entalpie.png/520px-Reakce_entalpi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810000"/>
            <a:ext cx="4114800" cy="28620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28600" y="1066801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>
                <a:latin typeface="+mj-lt"/>
              </a:rPr>
              <a:t>                      </a:t>
            </a:r>
            <a:r>
              <a:rPr lang="sk-SK" sz="3200" u="sng" dirty="0" smtClean="0">
                <a:solidFill>
                  <a:srgbClr val="FF0000"/>
                </a:solidFill>
                <a:latin typeface="+mj-lt"/>
              </a:rPr>
              <a:t>Termochemické rovnice </a:t>
            </a:r>
            <a:endParaRPr lang="sk-SK" sz="3200" u="sng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85800" y="1524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slúžia na vyjadrenie hodnoty reakčného tepla a skupenského stavu </a:t>
            </a:r>
            <a:r>
              <a:rPr lang="sk-SK" dirty="0" err="1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reaktantov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, ktoré vstupujú do chemického deja a produktov chemického deja</a:t>
            </a:r>
            <a:endParaRPr lang="sk-SK" dirty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590800" y="327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685800" y="23622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u="sng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Exotermická rovnica </a:t>
            </a:r>
          </a:p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C + O</a:t>
            </a:r>
            <a:r>
              <a:rPr lang="sk-SK" b="1" baseline="-25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2 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→ CO</a:t>
            </a:r>
            <a:r>
              <a:rPr lang="sk-SK" b="1" baseline="-25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2 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     </a:t>
            </a:r>
          </a:p>
          <a:p>
            <a:endParaRPr lang="sk-SK" b="1" dirty="0" smtClean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 </a:t>
            </a:r>
          </a:p>
          <a:p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762000" y="3124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C(s) + O2(g) → CO2 (g)       </a:t>
            </a:r>
            <a:r>
              <a:rPr lang="el-GR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Δ 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H = -395 kJ.mol</a:t>
            </a:r>
            <a:r>
              <a:rPr lang="sk-SK" b="1" baseline="300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-1</a:t>
            </a:r>
            <a:endParaRPr lang="sk-SK" dirty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762000" y="4114800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z nasledovne uvedených exotermických rovníc môžeme vyvodiť v prípade rovnice</a:t>
            </a:r>
          </a:p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 C(s) + O</a:t>
            </a:r>
            <a:r>
              <a:rPr lang="sk-SK" b="1" baseline="-25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2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(g) →  CO</a:t>
            </a:r>
            <a:r>
              <a:rPr lang="sk-SK" b="1" baseline="-25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2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(g), </a:t>
            </a:r>
            <a:r>
              <a:rPr lang="el-GR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Δ 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H = -395 kJ.mol</a:t>
            </a:r>
            <a:r>
              <a:rPr lang="sk-SK" b="1" baseline="30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-1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, že ak reaguje jeden mol tuhého uhlíka s molom plynného molekulového kyslíka, vznikne jeden mol plynného oxidu uhličitého</a:t>
            </a:r>
            <a:endParaRPr lang="sk-SK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685800" y="2362200"/>
            <a:ext cx="55626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-1752600" y="685800"/>
            <a:ext cx="1043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                               </a:t>
            </a:r>
            <a:r>
              <a:rPr lang="sk-SK" sz="3200" b="1" u="sng" dirty="0" smtClean="0">
                <a:solidFill>
                  <a:srgbClr val="FF0000"/>
                </a:solidFill>
                <a:latin typeface="Calibri" pitchFamily="34" charset="0"/>
              </a:rPr>
              <a:t>Termochemické zákony</a:t>
            </a:r>
            <a:endParaRPr lang="sk-SK" sz="3200" b="1" u="sng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914400" y="1371600"/>
            <a:ext cx="7543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  <a:latin typeface="+mj-lt"/>
              </a:rPr>
              <a:t>                              </a:t>
            </a:r>
            <a:r>
              <a:rPr lang="sk-SK" sz="2000" b="1" u="sng" dirty="0" smtClean="0">
                <a:solidFill>
                  <a:srgbClr val="FF0000"/>
                </a:solidFill>
                <a:latin typeface="+mj-lt"/>
              </a:rPr>
              <a:t>Prvý termochemický zákon 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sformulovali ho v roku 1780 A.L.Lavosier a </a:t>
            </a:r>
            <a:r>
              <a:rPr lang="sk-SK" dirty="0" err="1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P.S.Laplace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.</a:t>
            </a:r>
          </a:p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„Hodnota reakčného tepla priamej a spätnej reakcie  je rovnaká, líši sa iba znamienkom. „ </a:t>
            </a:r>
          </a:p>
          <a:p>
            <a:endParaRPr lang="sk-SK" dirty="0" smtClean="0">
              <a:latin typeface="+mj-lt"/>
            </a:endParaRPr>
          </a:p>
          <a:p>
            <a:endParaRPr lang="sk-SK" dirty="0">
              <a:latin typeface="+mj-lt"/>
            </a:endParaRPr>
          </a:p>
        </p:txBody>
      </p:sp>
      <p:pic>
        <p:nvPicPr>
          <p:cNvPr id="2050" name="Picture 2" descr="Zdroj: http://fisicoquimica8a.files.wordpress.com/2008/02/antoine_lavoisi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514600"/>
            <a:ext cx="2400300" cy="3686176"/>
          </a:xfrm>
          <a:prstGeom prst="rect">
            <a:avLst/>
          </a:prstGeom>
          <a:noFill/>
        </p:spPr>
      </p:pic>
      <p:pic>
        <p:nvPicPr>
          <p:cNvPr id="2052" name="Picture 4" descr="Zdroj: http://upload.wikimedia.org/wikipedia/commons/e/e3/Pierre-Simon_Lapl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514600"/>
            <a:ext cx="2762250" cy="3686176"/>
          </a:xfrm>
          <a:prstGeom prst="rect">
            <a:avLst/>
          </a:prstGeom>
          <a:noFill/>
        </p:spPr>
      </p:pic>
      <p:graphicFrame>
        <p:nvGraphicFramePr>
          <p:cNvPr id="7" name="Tabuľka 6"/>
          <p:cNvGraphicFramePr>
            <a:graphicFrameLocks noGrp="1"/>
          </p:cNvGraphicFramePr>
          <p:nvPr/>
        </p:nvGraphicFramePr>
        <p:xfrm>
          <a:off x="1524000" y="6193155"/>
          <a:ext cx="5143500" cy="664845"/>
        </p:xfrm>
        <a:graphic>
          <a:graphicData uri="http://schemas.openxmlformats.org/drawingml/2006/table">
            <a:tbl>
              <a:tblPr/>
              <a:tblGrid>
                <a:gridCol w="2571750"/>
                <a:gridCol w="2571750"/>
              </a:tblGrid>
              <a:tr h="664845">
                <a:tc>
                  <a:txBody>
                    <a:bodyPr/>
                    <a:lstStyle/>
                    <a:p>
                      <a:pPr algn="ctr"/>
                      <a:r>
                        <a:rPr lang="sk-SK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Antoine</a:t>
                      </a:r>
                      <a:r>
                        <a:rPr lang="sk-SK" b="1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sk-SK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Lavoisier</a:t>
                      </a:r>
                      <a:r>
                        <a:rPr lang="sk-SK" b="1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 (</a:t>
                      </a:r>
                      <a:r>
                        <a:rPr lang="sk-SK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1743- 1794</a:t>
                      </a:r>
                      <a:r>
                        <a:rPr lang="sk-SK" b="1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)</a:t>
                      </a:r>
                      <a:endParaRPr lang="sk-SK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Pierre-Simon</a:t>
                      </a:r>
                      <a:r>
                        <a:rPr lang="sk-SK" b="1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sk-SK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Laplace</a:t>
                      </a:r>
                      <a:r>
                        <a:rPr lang="sk-SK" b="1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 (1749 - 1827)</a:t>
                      </a:r>
                      <a:endParaRPr lang="sk-SK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kTextu 7"/>
          <p:cNvSpPr txBox="1"/>
          <p:nvPr/>
        </p:nvSpPr>
        <p:spPr>
          <a:xfrm>
            <a:off x="990600" y="1447800"/>
            <a:ext cx="7620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                   </a:t>
            </a:r>
            <a:r>
              <a:rPr lang="sk-SK" sz="2800" b="1" u="sng" dirty="0" smtClean="0">
                <a:solidFill>
                  <a:srgbClr val="FF0000"/>
                </a:solidFill>
                <a:latin typeface="+mj-lt"/>
              </a:rPr>
              <a:t>Druhý termochemický zákon</a:t>
            </a:r>
          </a:p>
          <a:p>
            <a:endParaRPr lang="sk-SK" sz="2000" dirty="0" smtClean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  tento zákon objavil a formuloval  v roku 1840 </a:t>
            </a:r>
            <a:r>
              <a:rPr lang="sk-SK" dirty="0" err="1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G.H.Hess</a:t>
            </a:r>
            <a:endParaRPr lang="sk-SK" dirty="0" smtClean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sk-SK" dirty="0" smtClean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sk-SK" dirty="0" smtClean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endParaRPr lang="sk-SK" dirty="0" smtClean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endParaRPr lang="sk-SK" dirty="0" smtClean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endParaRPr lang="sk-SK" dirty="0" smtClean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</a:t>
            </a:r>
            <a:endParaRPr lang="sk-SK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990600" y="22098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„ 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Reakčné teplo určitej reakcie sa rovná súčtu reakčných tepiel čiastkových      reakcií.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        </a:t>
            </a:r>
            <a:r>
              <a:rPr lang="el-GR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Δ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H = </a:t>
            </a:r>
            <a:r>
              <a:rPr lang="el-GR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Δ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H</a:t>
            </a:r>
            <a:r>
              <a:rPr lang="sk-SK" b="1" baseline="-25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1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+ </a:t>
            </a:r>
            <a:r>
              <a:rPr lang="el-GR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Δ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H</a:t>
            </a:r>
            <a:r>
              <a:rPr lang="sk-SK" b="1" baseline="-25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2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„</a:t>
            </a:r>
          </a:p>
          <a:p>
            <a:endParaRPr lang="sk-SK" b="1" baseline="-25000" dirty="0" smtClean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endParaRPr lang="sk-SK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990600" y="2971800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sk-SK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sk-SK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reakčné teplo 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určitej reakcie nezávisí od spôsobu jej 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priebehu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, ale len od začiatočného a konečného stavu sústavy</a:t>
            </a:r>
          </a:p>
          <a:p>
            <a:pPr>
              <a:buFont typeface="Arial" pitchFamily="34" charset="0"/>
              <a:buChar char="•"/>
            </a:pPr>
            <a:r>
              <a:rPr lang="sk-SK" dirty="0" err="1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rozpust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. </a:t>
            </a:r>
            <a:r>
              <a:rPr lang="sk-SK" dirty="0" err="1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Nacl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vo vode je endotermický dej  </a:t>
            </a:r>
          </a:p>
          <a:p>
            <a:endParaRPr lang="sk-SK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24578" name="Picture 2" descr="Zdroj: http://upload.wikimedia.org/wikipedia/commons/c/c5/Hess_Germain_Henr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276600"/>
            <a:ext cx="2148213" cy="3200400"/>
          </a:xfrm>
          <a:prstGeom prst="rect">
            <a:avLst/>
          </a:prstGeom>
          <a:noFill/>
        </p:spPr>
      </p:pic>
      <p:sp>
        <p:nvSpPr>
          <p:cNvPr id="13" name="Šípka doprava 12"/>
          <p:cNvSpPr/>
          <p:nvPr/>
        </p:nvSpPr>
        <p:spPr>
          <a:xfrm>
            <a:off x="1828800" y="2819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kTextu 7"/>
          <p:cNvSpPr txBox="1"/>
          <p:nvPr/>
        </p:nvSpPr>
        <p:spPr>
          <a:xfrm>
            <a:off x="990600" y="14478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</a:rPr>
              <a:t>                              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sk-SK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1143000" y="28956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sk-SK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sk-SK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990600" y="1143000"/>
            <a:ext cx="7391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Calibri" pitchFamily="34" charset="0"/>
              </a:rPr>
              <a:t>           </a:t>
            </a:r>
            <a:r>
              <a:rPr lang="sk-SK" sz="3200" b="1" u="sng" dirty="0" smtClean="0">
                <a:solidFill>
                  <a:srgbClr val="FF0000"/>
                </a:solidFill>
                <a:latin typeface="Calibri" pitchFamily="34" charset="0"/>
              </a:rPr>
              <a:t>Rýchlosť chemickej reakcie</a:t>
            </a:r>
          </a:p>
          <a:p>
            <a:pPr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rýchlosť chemických reakcií študuje </a:t>
            </a:r>
            <a:r>
              <a:rPr lang="sk-SK" sz="2800" b="1" u="sng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chemická kinetika </a:t>
            </a:r>
          </a:p>
          <a:p>
            <a:pPr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na to, aby chemická reakcia prebehla, musia sa k sebe častice (molekuly, ióny, atómy) </a:t>
            </a:r>
            <a:r>
              <a:rPr lang="sk-SK" sz="2800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priblížiť a zraziť sa</a:t>
            </a:r>
            <a:endParaRPr lang="sk-SK" sz="2800" b="1" dirty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Šípka doprava 10"/>
          <p:cNvSpPr/>
          <p:nvPr/>
        </p:nvSpPr>
        <p:spPr>
          <a:xfrm>
            <a:off x="2362200" y="3429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7650" name="Picture 2" descr="Zdroj: http://www.infovek.sk/predmety/matem/mater/cd/cdikt/internet/infovek/www.infovek.sk/predmety/chemia/temuc/ae/www/GIF/6_5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886200"/>
            <a:ext cx="2362200" cy="2760967"/>
          </a:xfrm>
          <a:prstGeom prst="rect">
            <a:avLst/>
          </a:prstGeom>
          <a:noFill/>
        </p:spPr>
      </p:pic>
      <p:sp>
        <p:nvSpPr>
          <p:cNvPr id="14" name="BlokTextu 13"/>
          <p:cNvSpPr txBox="1"/>
          <p:nvPr/>
        </p:nvSpPr>
        <p:spPr>
          <a:xfrm>
            <a:off x="2971800" y="32766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zrážka musí byť účinná </a:t>
            </a:r>
            <a:endParaRPr lang="sk-SK" sz="2800" dirty="0">
              <a:solidFill>
                <a:schemeClr val="accent3">
                  <a:lumMod val="10000"/>
                </a:schemeClr>
              </a:solidFill>
              <a:latin typeface="Calibri" pitchFamily="34" charset="0"/>
            </a:endParaRPr>
          </a:p>
        </p:txBody>
      </p:sp>
      <p:pic>
        <p:nvPicPr>
          <p:cNvPr id="27654" name="Picture 6" descr="http://images.wisegeek.com/water-molecule-h2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886200"/>
            <a:ext cx="3352800" cy="27468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</TotalTime>
  <Words>775</Words>
  <Application>Microsoft Office PowerPoint</Application>
  <PresentationFormat>Prezentácia na obrazovke (4:3)</PresentationFormat>
  <Paragraphs>166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Tok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  <vt:lpstr>Snímka 19</vt:lpstr>
      <vt:lpstr>Snímka 20</vt:lpstr>
      <vt:lpstr>Snímka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Gymgl</dc:creator>
  <cp:lastModifiedBy>Gymgl</cp:lastModifiedBy>
  <cp:revision>4</cp:revision>
  <dcterms:created xsi:type="dcterms:W3CDTF">2015-01-11T17:40:40Z</dcterms:created>
  <dcterms:modified xsi:type="dcterms:W3CDTF">2015-01-11T17:46:02Z</dcterms:modified>
</cp:coreProperties>
</file>