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9. 7. 2015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skole.sk/pages/printpage.php?clanok=4772" TargetMode="External"/><Relationship Id="rId13" Type="http://schemas.openxmlformats.org/officeDocument/2006/relationships/hyperlink" Target="http://www.ireceptar.cz/res/data/153/018450.jpg" TargetMode="External"/><Relationship Id="rId18" Type="http://schemas.openxmlformats.org/officeDocument/2006/relationships/hyperlink" Target="http://www.wep.sk/ovode/obrazky/Suche_lesy.jpg" TargetMode="External"/><Relationship Id="rId3" Type="http://schemas.openxmlformats.org/officeDocument/2006/relationships/hyperlink" Target="http://hidesertnaturemuseum.org/?p=1699" TargetMode="External"/><Relationship Id="rId21" Type="http://schemas.openxmlformats.org/officeDocument/2006/relationships/hyperlink" Target="http://skaut.sk/wp-content/uploads/ohen2.jpg" TargetMode="External"/><Relationship Id="rId7" Type="http://schemas.openxmlformats.org/officeDocument/2006/relationships/hyperlink" Target="http://chemia-ss.webnode.sk/news/vseobecna-fyzikalna-a-anorganicka-chemia/" TargetMode="External"/><Relationship Id="rId12" Type="http://schemas.openxmlformats.org/officeDocument/2006/relationships/hyperlink" Target="http://najrecept.sk/wp-content/uploads/2013/12/DSC_0416.jpg" TargetMode="External"/><Relationship Id="rId17" Type="http://schemas.openxmlformats.org/officeDocument/2006/relationships/hyperlink" Target="http://lide.gymcheb.cz/~pekanev/chemie/chemie.jpg" TargetMode="External"/><Relationship Id="rId2" Type="http://schemas.openxmlformats.org/officeDocument/2006/relationships/hyperlink" Target="http://vnl.xf.cz/bich/bich-enzym.php" TargetMode="External"/><Relationship Id="rId16" Type="http://schemas.openxmlformats.org/officeDocument/2006/relationships/hyperlink" Target="http://4.bp.blogspot.com/-lO9uJYxdyro/VAWUNKpZWLI/AAAAAAAABlo/VyvmnDSRbI4/s1600/sugar-biobattery.jpg" TargetMode="External"/><Relationship Id="rId20" Type="http://schemas.openxmlformats.org/officeDocument/2006/relationships/hyperlink" Target="http://www.zschemie.euweb.cz/prvky_II/aragonit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miagymzh.webnode.sk/o-nas/" TargetMode="External"/><Relationship Id="rId11" Type="http://schemas.openxmlformats.org/officeDocument/2006/relationships/hyperlink" Target="http://absolventi.gymcheb.cz/2008/ivblech/chemicka%20kinetika%201.html" TargetMode="External"/><Relationship Id="rId5" Type="http://schemas.openxmlformats.org/officeDocument/2006/relationships/hyperlink" Target="http://oskole.sk/?id_cat=53&amp;clanok=2266" TargetMode="External"/><Relationship Id="rId15" Type="http://schemas.openxmlformats.org/officeDocument/2006/relationships/hyperlink" Target="http://static.squarespace.com/static/537f991ce4b0b5566d30ae8c/5380f9c7e4b0544494c6f096/5380f9e8e4b0b3690d3d4a60/1403722172745/Hydrogen+with+bubbles.jpg?format=1000w" TargetMode="External"/><Relationship Id="rId10" Type="http://schemas.openxmlformats.org/officeDocument/2006/relationships/hyperlink" Target="http://www.oskole.sk/?id_cat=53&amp;clanok=6431" TargetMode="External"/><Relationship Id="rId19" Type="http://schemas.openxmlformats.org/officeDocument/2006/relationships/hyperlink" Target="http://upload.wikimedia.org/wikipedia/commons/3/38/Vulkanick%C3%A1_emisia.png" TargetMode="External"/><Relationship Id="rId4" Type="http://schemas.openxmlformats.org/officeDocument/2006/relationships/hyperlink" Target="https://chemicalreactionforchildren.wordpress.com/research-paper/" TargetMode="External"/><Relationship Id="rId9" Type="http://schemas.openxmlformats.org/officeDocument/2006/relationships/hyperlink" Target="http://leccos.com/index.php/clanky/aktivacni-energie" TargetMode="External"/><Relationship Id="rId14" Type="http://schemas.openxmlformats.org/officeDocument/2006/relationships/hyperlink" Target="http://kachlekrbove.eu/editor/images/HF-517-kompr.jpg" TargetMode="External"/><Relationship Id="rId22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Termoch%C3%A9mia" TargetMode="External"/><Relationship Id="rId2" Type="http://schemas.openxmlformats.org/officeDocument/2006/relationships/hyperlink" Target="http://referaty.aktuality.sk/termochemia/referat-4509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referaty.atlas.sk/prakticke-pomocky/protokoly-na-labaky/58352/chemicka-kinetika---faktory-ovplyvnujuce-rychlost-chemickej-reakcie" TargetMode="External"/><Relationship Id="rId4" Type="http://schemas.openxmlformats.org/officeDocument/2006/relationships/hyperlink" Target="http://oskole.sk/?id_cat=53&amp;clanok=226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files.chemiagymzh.webnode.sk/200000029-c48f3c5892/256px-Sciences_exactes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4038600" cy="4038600"/>
          </a:xfrm>
          <a:prstGeom prst="rect">
            <a:avLst/>
          </a:prstGeom>
          <a:noFill/>
        </p:spPr>
      </p:pic>
      <p:sp>
        <p:nvSpPr>
          <p:cNvPr id="13" name="Obdĺžnik 12"/>
          <p:cNvSpPr/>
          <p:nvPr/>
        </p:nvSpPr>
        <p:spPr>
          <a:xfrm>
            <a:off x="179790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0" y="2438400"/>
            <a:ext cx="9144001" cy="1077218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sk-SK" sz="3200" b="1" cap="none" spc="0" dirty="0" smtClean="0">
                <a:ln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Energetické zmeny pri chemických reakciách - </a:t>
            </a:r>
            <a:endParaRPr lang="sk-SK" sz="3200" b="1" cap="none" spc="0" dirty="0" smtClean="0">
              <a:ln>
                <a:prstDash val="solid"/>
              </a:ln>
              <a:solidFill>
                <a:schemeClr val="accent5">
                  <a:lumMod val="2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sk-SK" sz="3200" b="1" dirty="0" smtClean="0">
                <a:ln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</a:t>
            </a:r>
            <a:r>
              <a:rPr lang="sk-SK" sz="3200" b="1" cap="none" spc="0" dirty="0" smtClean="0">
                <a:ln>
                  <a:prstDash val="solid"/>
                </a:ln>
                <a:solidFill>
                  <a:schemeClr val="accent5">
                    <a:lumMod val="2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xotermické a endotermické reakcie</a:t>
            </a:r>
            <a:endParaRPr lang="sk-SK" sz="3200" b="1" cap="none" spc="0" dirty="0">
              <a:ln>
                <a:prstDash val="solid"/>
              </a:ln>
              <a:solidFill>
                <a:schemeClr val="accent5">
                  <a:lumMod val="2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0242" name="Picture 2" descr="http://lide.gymcheb.cz/%7Epekanev/chemie/chem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657600"/>
            <a:ext cx="2495550" cy="296227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l="24715" t="31250" r="25505" b="46371"/>
          <a:stretch>
            <a:fillRect/>
          </a:stretch>
        </p:blipFill>
        <p:spPr bwMode="auto">
          <a:xfrm>
            <a:off x="0" y="-22860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143000" y="2895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90600" y="1143000"/>
            <a:ext cx="7391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alibri" pitchFamily="34" charset="0"/>
              </a:rPr>
              <a:t>           </a:t>
            </a:r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Rýchlosť chemickej reakcie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rýchlosť chemických reakcií študuje </a:t>
            </a:r>
            <a:r>
              <a:rPr lang="sk-SK" sz="2800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chemická kinetika 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na to, aby chemická reakcia prebehla, musia sa k sebe častice (molekuly, ióny, atómy) </a:t>
            </a:r>
            <a:r>
              <a:rPr lang="sk-SK" sz="28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priblížiť a zraziť sa</a:t>
            </a:r>
            <a:endParaRPr lang="sk-SK" sz="2800" b="1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Šípka doprava 10"/>
          <p:cNvSpPr/>
          <p:nvPr/>
        </p:nvSpPr>
        <p:spPr>
          <a:xfrm>
            <a:off x="23622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7650" name="Picture 2" descr="Zdroj: http://www.infovek.sk/predmety/matem/mater/cd/cdikt/internet/infovek/www.infovek.sk/predmety/chemia/temuc/ae/www/GIF/6_5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86200"/>
            <a:ext cx="2362200" cy="2760967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>
            <a:off x="2971800" y="3276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zrážka musí byť účinná </a:t>
            </a:r>
            <a:endParaRPr lang="sk-SK" sz="2800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pic>
        <p:nvPicPr>
          <p:cNvPr id="27654" name="Picture 6" descr="http://images.wisegeek.com/water-molecule-h2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86200"/>
            <a:ext cx="3352800" cy="2746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143000" y="2895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90600" y="914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je nevyhnutná vhodná </a:t>
            </a:r>
            <a:r>
              <a:rPr lang="sk-SK" sz="28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orientácia častíc </a:t>
            </a:r>
          </a:p>
        </p:txBody>
      </p:sp>
      <p:pic>
        <p:nvPicPr>
          <p:cNvPr id="26626" name="Picture 2" descr="http://www.oskole.sk/userfiles/image/ch%C3%A9mia/MO/Reakcna%20kinetika/reakcnakin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553200" cy="4893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143000" y="2895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90600" y="762000"/>
            <a:ext cx="7696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častice musia mať </a:t>
            </a:r>
            <a:r>
              <a:rPr lang="sk-SK" sz="28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dostatočnú kinetickú energiu</a:t>
            </a:r>
          </a:p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minimálna energia postačuje na to, aby pri ich zrážke došlo k reakcii= </a:t>
            </a:r>
            <a:r>
              <a:rPr lang="sk-SK" sz="28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aktivačná energia  </a:t>
            </a:r>
          </a:p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pri zrážke častíc vzniká energeticky nestály aktivovaný =</a:t>
            </a:r>
            <a:r>
              <a:rPr lang="sk-SK" sz="28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prechodový komplex </a:t>
            </a:r>
          </a:p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ak sa rozpadne na produkty alebo na </a:t>
            </a:r>
            <a:r>
              <a:rPr lang="sk-SK" sz="2800" dirty="0" err="1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reaktanty</a:t>
            </a:r>
            <a:r>
              <a:rPr lang="sk-SK" sz="28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 a energia sa uvoľní =</a:t>
            </a:r>
            <a:r>
              <a:rPr lang="sk-SK" sz="28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aktivovaný komplex </a:t>
            </a:r>
            <a:endParaRPr lang="sk-SK" sz="2800" b="1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pic>
        <p:nvPicPr>
          <p:cNvPr id="11" name="Picture 2" descr="http://www.e-chembook.eu/photos/obecna/aktivovany_kompl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19600"/>
            <a:ext cx="8745682" cy="1978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28676" name="Picture 4" descr="http://leccos.com/pics/pic/aktivacni_energie-_gra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442690" cy="4495800"/>
          </a:xfrm>
          <a:prstGeom prst="rect">
            <a:avLst/>
          </a:prstGeom>
          <a:noFill/>
        </p:spPr>
      </p:pic>
      <p:pic>
        <p:nvPicPr>
          <p:cNvPr id="28678" name="Picture 6" descr="http://absolventi.gymcheb.cz/2008/ivblech/akt_ko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90800"/>
            <a:ext cx="4343400" cy="201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4478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914400" y="11430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+mj-lt"/>
              </a:rPr>
              <a:t>                   </a:t>
            </a:r>
            <a:r>
              <a:rPr lang="sk-SK" sz="3200" u="sng" dirty="0" smtClean="0">
                <a:solidFill>
                  <a:srgbClr val="FF0000"/>
                </a:solidFill>
                <a:latin typeface="Calibri" pitchFamily="34" charset="0"/>
              </a:rPr>
              <a:t>Exotermické</a:t>
            </a:r>
            <a:r>
              <a:rPr lang="sk-SK" sz="3200" u="sng" dirty="0" smtClean="0">
                <a:solidFill>
                  <a:srgbClr val="FF0000"/>
                </a:solidFill>
                <a:latin typeface="+mj-lt"/>
              </a:rPr>
              <a:t> reakcie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produkty majú menšiu E ako </a:t>
            </a:r>
            <a:r>
              <a:rPr lang="sk-SK" sz="2400" dirty="0" err="1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reaktanty</a:t>
            </a:r>
            <a:endParaRPr lang="sk-SK" sz="2400" dirty="0" smtClean="0">
              <a:solidFill>
                <a:schemeClr val="accent3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uvoľňuje sa teplo z rozpadu aktivovaného komplexu </a:t>
            </a:r>
            <a:endParaRPr lang="sk-SK" sz="2400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553200" y="1676400"/>
            <a:ext cx="1676400" cy="381000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 smtClean="0"/>
              <a:t>      </a:t>
            </a:r>
            <a:r>
              <a:rPr lang="el-GR" b="1" dirty="0" smtClean="0"/>
              <a:t>Δ</a:t>
            </a:r>
            <a:r>
              <a:rPr lang="sk-SK" b="1" dirty="0" smtClean="0"/>
              <a:t>H &lt; 0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914400" y="2286000"/>
            <a:ext cx="662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latin typeface="Calibri" pitchFamily="34" charset="0"/>
              </a:rPr>
              <a:t>                     </a:t>
            </a:r>
            <a:r>
              <a:rPr lang="sk-SK" sz="3200" u="sng" dirty="0" smtClean="0">
                <a:solidFill>
                  <a:srgbClr val="FF0000"/>
                </a:solidFill>
                <a:latin typeface="Calibri" pitchFamily="34" charset="0"/>
              </a:rPr>
              <a:t>Endotermické reakcie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produkty majú väčšiu E ako </a:t>
            </a:r>
            <a:r>
              <a:rPr lang="sk-SK" sz="2400" dirty="0" err="1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reaktanty</a:t>
            </a: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, preto musíme E dodávať (napr. zahrievaním ) 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latin typeface="Calibri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019800" y="3276600"/>
            <a:ext cx="1828800" cy="36933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 smtClean="0"/>
              <a:t>        </a:t>
            </a:r>
            <a:r>
              <a:rPr lang="el-GR" b="1" dirty="0" smtClean="0"/>
              <a:t>Δ</a:t>
            </a:r>
            <a:r>
              <a:rPr lang="sk-SK" b="1" dirty="0" smtClean="0"/>
              <a:t>H &gt;</a:t>
            </a:r>
            <a:r>
              <a:rPr lang="sk-SK" dirty="0" smtClean="0"/>
              <a:t> </a:t>
            </a:r>
            <a:r>
              <a:rPr lang="sk-SK" b="1" dirty="0" smtClean="0"/>
              <a:t>0</a:t>
            </a:r>
            <a:endParaRPr lang="sk-SK" dirty="0"/>
          </a:p>
        </p:txBody>
      </p:sp>
      <p:pic>
        <p:nvPicPr>
          <p:cNvPr id="32772" name="Picture 4" descr="http://www.oskole.sk/userfiles/image/zaida/chemia/exotermicke,%20endotermicke%20reakcie,%20reakcne%20teplo,%201_rocnik%20S%C5%A0_html_3d42bf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733800"/>
            <a:ext cx="3011424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8382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rýchlosť chemickej reakcie závisí od </a:t>
            </a:r>
            <a:r>
              <a:rPr lang="sk-SK" sz="24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počtu efektívnych zrážok častíc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závisí od </a:t>
            </a:r>
            <a:r>
              <a:rPr lang="sk-SK" sz="24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hodnoty aktivačnej energie </a:t>
            </a: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(čím je aktivačná energia väčšia, tým pomalšie prebieha reakcia ) </a:t>
            </a:r>
            <a:endParaRPr lang="sk-SK" sz="2400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30722" name="Picture 2" descr="https://chemicalreactionforchildren.files.wordpress.com/2011/03/chemical-reaction-gif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3790950" cy="3744263"/>
          </a:xfrm>
          <a:prstGeom prst="rect">
            <a:avLst/>
          </a:prstGeom>
          <a:noFill/>
        </p:spPr>
      </p:pic>
      <p:pic>
        <p:nvPicPr>
          <p:cNvPr id="30724" name="Picture 4" descr="http://www.rsc.org/images/EXHIBITION-CHEMISTRY-250_tcm18-1963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667000"/>
            <a:ext cx="3347554" cy="37718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1066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Rýchlosť chemickej reakcie definujeme ako</a:t>
            </a:r>
            <a:r>
              <a:rPr lang="sk-SK" sz="2000" b="1" u="sng" dirty="0" smtClean="0">
                <a:solidFill>
                  <a:srgbClr val="FF0000"/>
                </a:solidFill>
                <a:latin typeface="Calibri" pitchFamily="34" charset="0"/>
              </a:rPr>
              <a:t>:</a:t>
            </a:r>
          </a:p>
          <a:p>
            <a:r>
              <a:rPr lang="sk-SK" sz="2000" dirty="0" smtClean="0">
                <a:latin typeface="Calibri" pitchFamily="34" charset="0"/>
              </a:rPr>
              <a:t/>
            </a:r>
            <a:br>
              <a:rPr lang="sk-SK" sz="2000" dirty="0" smtClean="0">
                <a:latin typeface="Calibri" pitchFamily="34" charset="0"/>
              </a:rPr>
            </a:br>
            <a:endParaRPr lang="sk-SK" sz="2000" dirty="0">
              <a:latin typeface="Calibri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29698" name="Picture 2" descr="http://www.oskole.sk/userfiles/image/ch%C3%A9mia/MO/Reakcna%20kinetika/reakcnaki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84542"/>
            <a:ext cx="3352800" cy="200645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990600" y="3749457"/>
            <a:ext cx="647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el-GR" sz="3200" b="1" dirty="0" smtClean="0">
                <a:solidFill>
                  <a:srgbClr val="FF0000"/>
                </a:solidFill>
                <a:latin typeface="Calibri" pitchFamily="34" charset="0"/>
              </a:rPr>
              <a:t>Δ </a:t>
            </a:r>
            <a:r>
              <a:rPr lang="sk-SK" sz="3200" b="1" dirty="0" smtClean="0">
                <a:solidFill>
                  <a:srgbClr val="FF0000"/>
                </a:solidFill>
                <a:latin typeface="Calibri" pitchFamily="34" charset="0"/>
              </a:rPr>
              <a:t>c (AB) </a:t>
            </a:r>
            <a:r>
              <a:rPr lang="sk-SK" sz="32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- zmena koncentrácie produktu</a:t>
            </a:r>
          </a:p>
          <a:p>
            <a:r>
              <a:rPr lang="el-GR" sz="3200" b="1" dirty="0" smtClean="0">
                <a:solidFill>
                  <a:srgbClr val="FF0000"/>
                </a:solidFill>
                <a:latin typeface="Calibri" pitchFamily="34" charset="0"/>
              </a:rPr>
              <a:t>Δ </a:t>
            </a:r>
            <a:r>
              <a:rPr lang="sk-SK" sz="3200" b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sk-SK" sz="32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 – časový interval</a:t>
            </a:r>
          </a:p>
          <a:p>
            <a:r>
              <a:rPr lang="sk-SK" sz="32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/>
            </a:r>
            <a:br>
              <a:rPr lang="sk-SK" sz="32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</a:br>
            <a:endParaRPr lang="sk-SK" sz="3200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724400" y="22098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rýchlosť chemickej reakcie definujeme ako zmenu koncentrácie za určitý časový interval.</a:t>
            </a:r>
            <a:endParaRPr lang="sk-SK" dirty="0" smtClean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rýchlosť chemických reakcií sa vyjadruje v [ mol . dm</a:t>
            </a:r>
            <a:r>
              <a:rPr lang="sk-SK" b="1" baseline="300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-3</a:t>
            </a:r>
            <a:r>
              <a:rPr lang="sk-SK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 . s</a:t>
            </a:r>
            <a:r>
              <a:rPr lang="sk-SK" b="1" baseline="30000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-1</a:t>
            </a:r>
            <a:r>
              <a:rPr lang="sk-SK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]</a:t>
            </a:r>
            <a:endParaRPr lang="sk-SK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0600" y="3733800"/>
            <a:ext cx="647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914400" y="990600"/>
            <a:ext cx="762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+mj-lt"/>
              </a:rPr>
              <a:t>                </a:t>
            </a:r>
            <a:r>
              <a:rPr lang="sk-SK" sz="2800" b="1" u="sng" dirty="0" smtClean="0">
                <a:solidFill>
                  <a:srgbClr val="FF0000"/>
                </a:solidFill>
                <a:latin typeface="+mj-lt"/>
              </a:rPr>
              <a:t>Rýchlosť v priebehu chemickej reakcie </a:t>
            </a:r>
            <a:endParaRPr lang="sk-SK" sz="2800" b="1" u="sng" dirty="0" smtClean="0">
              <a:solidFill>
                <a:srgbClr val="FF0000"/>
              </a:solidFill>
              <a:latin typeface="+mj-lt"/>
            </a:endParaRPr>
          </a:p>
          <a:p>
            <a:endParaRPr lang="sk-SK" sz="2800" b="1" u="sng" dirty="0" smtClean="0">
              <a:solidFill>
                <a:srgbClr val="FF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na začiatku je najbúrlivejšia, teda najrýchlejšia </a:t>
            </a: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časom </a:t>
            </a: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jej </a:t>
            </a: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rýchlosť </a:t>
            </a:r>
            <a:r>
              <a:rPr lang="sk-SK" sz="2400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klesá </a:t>
            </a:r>
          </a:p>
          <a:p>
            <a:endParaRPr lang="sk-SK" sz="2400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4818" name="Picture 2" descr="http://classroom.synonym.com/DM-Resize/photos.demandstudios.com/getty/article/129/0/87805137.jpg?w=600&amp;h=600&amp;keep_ratio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276600"/>
            <a:ext cx="4648200" cy="3098800"/>
          </a:xfrm>
          <a:prstGeom prst="rect">
            <a:avLst/>
          </a:prstGeom>
          <a:noFill/>
        </p:spPr>
      </p:pic>
      <p:pic>
        <p:nvPicPr>
          <p:cNvPr id="34822" name="Picture 6" descr="http://hidesertnaturemuseum.org/wp-content/uploads/2012/01/acids_bases_ph_scale_small-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3524250" cy="3038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0600" y="3733800"/>
            <a:ext cx="647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914400" y="1219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latin typeface="Calibri" pitchFamily="34" charset="0"/>
              </a:rPr>
              <a:t>           </a:t>
            </a:r>
            <a:r>
              <a:rPr lang="sk-SK" sz="2400" b="1" u="sng" dirty="0" smtClean="0">
                <a:solidFill>
                  <a:srgbClr val="FF0000"/>
                </a:solidFill>
                <a:latin typeface="Calibri" pitchFamily="34" charset="0"/>
              </a:rPr>
              <a:t>Faktory ovplyvňujúce rýchlosť chemickej reakcie</a:t>
            </a: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koncentrácia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- zväčšením koncentrácie sa zväčšuje aj rýchlosť chemických reakcií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teplota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- zvýšením teploty </a:t>
            </a: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reaktantov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sa rýchlosť chemickej reakcie zväčšuje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povrch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katalyzátor </a:t>
            </a:r>
            <a:endParaRPr lang="sk-SK" b="1" u="sng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3806" name="Picture 14" descr="Hydrogen symbol H2 surrounded by bub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3276600" cy="2175662"/>
          </a:xfrm>
          <a:prstGeom prst="rect">
            <a:avLst/>
          </a:prstGeom>
          <a:noFill/>
        </p:spPr>
      </p:pic>
      <p:pic>
        <p:nvPicPr>
          <p:cNvPr id="33808" name="Picture 16" descr="http://kachlekrbove.eu/editor/images/HF-517-komp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819400"/>
            <a:ext cx="2895600" cy="2762403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5334000" y="5562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horenie dreva za prítomnosti  O</a:t>
            </a:r>
            <a:r>
              <a:rPr lang="sk-SK" baseline="-30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  <a:cs typeface="Arial" charset="0"/>
              </a:rPr>
              <a:t>2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1371600" y="632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Tvorba bublín 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0600" y="3733800"/>
            <a:ext cx="647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sz="3200" dirty="0"/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990600" y="12954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viac častíc = viac účinných zrážok 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väčšia kinetická energia= viac aktivačnej energie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reakciu urýchľujú 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kovy </a:t>
            </a:r>
            <a:r>
              <a:rPr lang="sk-SK" sz="2400" b="1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Pt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, </a:t>
            </a:r>
            <a:r>
              <a:rPr lang="sk-SK" sz="2400" b="1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Li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 popole zapáli cukor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reakciu naopak spomaľujú 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inhibítory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(napr. močovina)   </a:t>
            </a:r>
          </a:p>
          <a:p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</a:t>
            </a:r>
            <a:endParaRPr lang="sk-SK" sz="2400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pic>
        <p:nvPicPr>
          <p:cNvPr id="35842" name="Picture 2" descr="http://4.bp.blogspot.com/-lO9uJYxdyro/VAWUNKpZWLI/AAAAAAAABlo/VyvmnDSRbI4/s1600/sugar-biobatt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429000"/>
            <a:ext cx="4342688" cy="2904173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6019800" y="35052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A+K=AK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AK+B=AB+K </a:t>
            </a:r>
            <a:endParaRPr lang="sk-SK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33400" y="609600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3200" dirty="0" smtClean="0"/>
              <a:t> </a:t>
            </a:r>
            <a:r>
              <a:rPr lang="sk-SK" sz="3200" b="1" u="sng" dirty="0" smtClean="0">
                <a:solidFill>
                  <a:schemeClr val="tx2">
                    <a:lumMod val="10000"/>
                  </a:schemeClr>
                </a:solidFill>
                <a:latin typeface="Calibri" pitchFamily="34" charset="0"/>
              </a:rPr>
              <a:t>Termochémia</a:t>
            </a:r>
            <a:r>
              <a:rPr lang="sk-SK" sz="3200" dirty="0" smtClean="0">
                <a:latin typeface="Calibri" pitchFamily="34" charset="0"/>
              </a:rPr>
              <a:t> – časť chémie, ktorá sa zaoberá tepelnými zmenami pri chemických reakciách</a:t>
            </a:r>
          </a:p>
          <a:p>
            <a:pPr>
              <a:buFont typeface="Arial" pitchFamily="34" charset="0"/>
              <a:buChar char="•"/>
            </a:pPr>
            <a:endParaRPr lang="sk-SK" sz="3200" dirty="0" smtClean="0">
              <a:latin typeface="Calibri" pitchFamily="34" charset="0"/>
            </a:endParaRPr>
          </a:p>
          <a:p>
            <a:endParaRPr lang="sk-SK" sz="320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sk-SK" sz="32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sk-SK" sz="3200" dirty="0" smtClean="0">
                <a:solidFill>
                  <a:srgbClr val="FF0000"/>
                </a:solidFill>
                <a:latin typeface="Calibri" pitchFamily="34" charset="0"/>
              </a:rPr>
              <a:t>Energia</a:t>
            </a:r>
            <a:r>
              <a:rPr lang="sk-SK" sz="3200" dirty="0" smtClean="0">
                <a:solidFill>
                  <a:schemeClr val="accent5">
                    <a:lumMod val="25000"/>
                  </a:schemeClr>
                </a:solidFill>
                <a:latin typeface="Calibri" pitchFamily="34" charset="0"/>
              </a:rPr>
              <a:t> sa</a:t>
            </a:r>
            <a:endParaRPr lang="sk-SK" sz="3200" dirty="0">
              <a:solidFill>
                <a:schemeClr val="accent5">
                  <a:lumMod val="2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V="1">
            <a:off x="2438400" y="3276600"/>
            <a:ext cx="2286000" cy="609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2438400" y="3886200"/>
            <a:ext cx="2438400" cy="1066800"/>
          </a:xfrm>
          <a:prstGeom prst="straightConnector1">
            <a:avLst/>
          </a:prstGeom>
          <a:ln>
            <a:solidFill>
              <a:schemeClr val="accent3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4800600" y="297180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+mj-lt"/>
              </a:rPr>
              <a:t>Uvoľňuje = </a:t>
            </a:r>
            <a:r>
              <a:rPr lang="sk-SK" sz="2800" dirty="0" smtClean="0">
                <a:solidFill>
                  <a:srgbClr val="FFFF00"/>
                </a:solidFill>
                <a:latin typeface="+mj-lt"/>
              </a:rPr>
              <a:t>e</a:t>
            </a:r>
            <a:r>
              <a:rPr lang="sk-SK" sz="2800" u="sng" dirty="0" smtClean="0">
                <a:solidFill>
                  <a:srgbClr val="FFFF00"/>
                </a:solidFill>
                <a:latin typeface="+mj-lt"/>
              </a:rPr>
              <a:t>xotermická </a:t>
            </a:r>
            <a:r>
              <a:rPr lang="sk-SK" sz="2800" u="sng" dirty="0" smtClean="0">
                <a:solidFill>
                  <a:srgbClr val="FFFF00"/>
                </a:solidFill>
                <a:latin typeface="+mj-lt"/>
              </a:rPr>
              <a:t>reakcia</a:t>
            </a:r>
            <a:endParaRPr lang="sk-SK" sz="2800" u="sng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4876800" y="4495800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Spotrebúva -teplo </a:t>
            </a:r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musíme dodať= </a:t>
            </a:r>
            <a:r>
              <a:rPr lang="sk-SK" sz="2800" u="sng" dirty="0" smtClean="0">
                <a:solidFill>
                  <a:srgbClr val="FFFF00"/>
                </a:solidFill>
                <a:latin typeface="Calibri" pitchFamily="34" charset="0"/>
              </a:rPr>
              <a:t>e</a:t>
            </a:r>
            <a:r>
              <a:rPr lang="sk-SK" sz="2800" u="sng" dirty="0" smtClean="0">
                <a:solidFill>
                  <a:srgbClr val="FFFF00"/>
                </a:solidFill>
                <a:latin typeface="Calibri" pitchFamily="34" charset="0"/>
              </a:rPr>
              <a:t>ndotermická </a:t>
            </a:r>
            <a:r>
              <a:rPr lang="sk-SK" sz="2800" u="sng" dirty="0" smtClean="0">
                <a:solidFill>
                  <a:srgbClr val="FFFF00"/>
                </a:solidFill>
                <a:latin typeface="Calibri" pitchFamily="34" charset="0"/>
              </a:rPr>
              <a:t>reakcia </a:t>
            </a:r>
          </a:p>
          <a:p>
            <a:endParaRPr lang="sk-SK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ĺžnik 13"/>
          <p:cNvSpPr/>
          <p:nvPr/>
        </p:nvSpPr>
        <p:spPr>
          <a:xfrm>
            <a:off x="228600" y="4191000"/>
            <a:ext cx="4572000" cy="251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381000" y="3048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rgbClr val="FF0000"/>
                </a:solidFill>
              </a:rPr>
              <a:t>                        </a:t>
            </a:r>
            <a:r>
              <a:rPr lang="sk-SK" sz="4000" b="1" u="sng" dirty="0" smtClean="0">
                <a:solidFill>
                  <a:srgbClr val="FF0000"/>
                </a:solidFill>
                <a:latin typeface="Calibri" pitchFamily="34" charset="0"/>
              </a:rPr>
              <a:t>Katalýza</a:t>
            </a:r>
          </a:p>
          <a:p>
            <a:pPr algn="just">
              <a:buFont typeface="Arial" pitchFamily="34" charset="0"/>
              <a:buChar char="•"/>
            </a:pP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z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rýchlenie 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alebo spomalenie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chemickej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reakcie katalyzátorom  </a:t>
            </a:r>
          </a:p>
          <a:p>
            <a:pPr algn="just">
              <a:buFont typeface="Arial" pitchFamily="34" charset="0"/>
              <a:buChar char="•"/>
            </a:pP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homogénna katalýza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pri ktorej sú </a:t>
            </a:r>
            <a:r>
              <a:rPr lang="sk-SK" sz="2400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reaktanty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a katalyzátor v rovnakej fáze napr. pridaním kyseliny do kvapalnej reakčnej zmesi</a:t>
            </a:r>
          </a:p>
          <a:p>
            <a:pPr algn="just"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heterogénna katalýza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pri ktorej je katalyzátor v inej fáze napr. vznik amoniaku syntézou dusíka a vodíka s použitím železa ako katalyzátora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biologické katalyzátory=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enzýmy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(bielkoviny)  </a:t>
            </a:r>
            <a:endParaRPr lang="sk-SK" sz="24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6866" name="Picture 2" descr="http://najrecept.sk/wp-content/uploads/2013/12/DSC_04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114800"/>
            <a:ext cx="3400425" cy="2551492"/>
          </a:xfrm>
          <a:prstGeom prst="rect">
            <a:avLst/>
          </a:prstGeom>
          <a:noFill/>
        </p:spPr>
      </p:pic>
      <p:sp>
        <p:nvSpPr>
          <p:cNvPr id="18" name="Obdĺžnik 17"/>
          <p:cNvSpPr/>
          <p:nvPr/>
        </p:nvSpPr>
        <p:spPr>
          <a:xfrm>
            <a:off x="-304800" y="4648200"/>
            <a:ext cx="3810000" cy="2209800"/>
          </a:xfrm>
          <a:prstGeom prst="rect">
            <a:avLst/>
          </a:prstGeom>
          <a:blipFill dpi="0" rotWithShape="1">
            <a:blip r:embed="rId3" cstate="print">
              <a:alphaModFix amt="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6868" name="Picture 4" descr="http://vnl.xf.cz/bich/obr/katalyz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495800"/>
            <a:ext cx="4328596" cy="18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990600" y="1066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                       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0" y="0"/>
            <a:ext cx="3886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sk-SK" sz="2800" b="1" u="sng" dirty="0" smtClean="0">
                <a:solidFill>
                  <a:srgbClr val="FF0000"/>
                </a:solidFill>
                <a:latin typeface="Calibri" pitchFamily="34" charset="0"/>
              </a:rPr>
              <a:t>Zdroje</a:t>
            </a:r>
          </a:p>
          <a:p>
            <a:pPr algn="ctr"/>
            <a:endParaRPr lang="sk-SK" sz="28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sk-SK" dirty="0" smtClean="0">
                <a:latin typeface="Calibri" pitchFamily="34" charset="0"/>
              </a:rPr>
              <a:t> </a:t>
            </a:r>
            <a:endParaRPr lang="sk-SK" dirty="0">
              <a:latin typeface="Calibri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4800" y="1219200"/>
            <a:ext cx="8610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http://vnl.xf.cz/bich/bich-enzym.php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http://hidesertnaturemuseum.org/?p=1699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https://chemicalreactionforchildren.wordpress.com/research-paper/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http://oskole.sk/?id_cat=53&amp;clanok=2266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http://chemiagymzh.webnode.sk/o-nas/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http://chemia-ss.webnode.sk/news/vseobecna-fyzikalna-a-anorganicka-chemia/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http://www.oskole.sk/pages/printpage.php?clanok=4772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9"/>
              </a:rPr>
              <a:t>http://leccos.com/index.php/clanky/aktivacni-energie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0"/>
              </a:rPr>
              <a:t>http://www.oskole.sk/?id_cat=53&amp;clanok=6431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1"/>
              </a:rPr>
              <a:t>http://absolventi.gymcheb.cz/2008/ivblech/chemicka%20kinetika%201.html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2"/>
              </a:rPr>
              <a:t>http://najrecept.sk/wp-content/uploads/2013/12/DSC_0416.jpg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3"/>
              </a:rPr>
              <a:t>http://www.ireceptar.cz/res/data/153/018450.jpg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4"/>
              </a:rPr>
              <a:t>http://kachlekrbove.eu/editor/images/HF-517-kompr.jpg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5"/>
              </a:rPr>
              <a:t>http://static.squarespace.com/static/537f991ce4b0b5566d30ae8c/5380f9c7e4b0544494c6f096/5380f9e8e4b0b3690d3d4a60/1403722172745/Hydrogen+with+bubbles.jpg?format=1000w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6"/>
              </a:rPr>
              <a:t>http://4.bp.blogspot.com/-lO9uJYxdyro/VAWUNKpZWLI/AAAAAAAABlo/VyvmnDSRbI4/s1600/sugar-biobattery.jpg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7"/>
              </a:rPr>
              <a:t>http://lide.gymcheb.cz/~pekanev/chemie/chemie.jpg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8"/>
              </a:rPr>
              <a:t>http://www.wep.sk/ovode/obrazky/Suche_lesy.jpg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9"/>
              </a:rPr>
              <a:t>http://upload.wikimedia.org/wikipedia/commons/3/38/Vulkanick%C3%A1_emisia.png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0"/>
              </a:rPr>
              <a:t>http://www.zschemie.euweb.cz/prvky_II/aragonit.jpg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1"/>
              </a:rPr>
              <a:t>http://skaut.sk/wp-content/uploads/ohen2.jpg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 descr="http://www.shanalogic.com/media/catalog/product/cache/1/image/9df78eab33525d08d6e5fb8d27136e95/8/6/8696_you_chemistry_full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068065" y="0"/>
            <a:ext cx="2075935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>
            <a:off x="1066800" y="220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3794" name="AutoShape 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6" name="AutoShape 4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798" name="AutoShape 6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0" name="AutoShape 8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2" name="AutoShape 10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2484438"/>
            <a:ext cx="7800975" cy="518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3804" name="AutoShape 12" descr="data:image/jpeg;base64,/9j/4AAQSkZJRgABAQAAAQABAAD/2wCEAAkGBxQTEhUUExQWFhQXGR4bGBgYGB8fHhwgHx8hHiAgHRshICgiIB8mHxwcIjEiJSkrMC4uIR80ODMsNygtLisBCgoKDg0OGhAQGiwkICQsLCwsNCwsLCwsLCwsLCwsLC8sLCwsLCwsLCwsLCwsLCwsLCwsLCwsLCwsLCwsLDQsLP/AABEIALcBFAMBIgACEQEDEQH/xAAbAAACAwEBAQAAAAAAAAAAAAAEBQADBgIBB//EADsQAAICAQMCBQMDAgQFBAMBAAECAxEhAAQSBTEGEyJBUTJhcRQjgUKRUqGx8BViwdHhJDNykgdT8UP/xAAaAQEBAAMBAQAAAAAAAAAAAAAAAQIDBAUG/8QALhEAAgIBAgQFAgYDAAAAAAAAAAECEQMEIQUSMUETIlFhccHwFIGRodHhIzKx/9oADAMBAAIRAxEAPwD5f4cDyRSxtO0e3FcgsRkNtdekUQvpybr6bBvV3SugxrJuP1HOVNuQGXb/AFOS/CwWGACD3GTxHveqOsp+i3LDaTTJWLDFXUEK3EspzVgHtlTjS7p/UZoJPOhdo3Hdkxg+xrFEjsdAaJp9rtpHThLJs9ykcgHMLMlMasjBFhviwVNj3S9b6t5vBE5iGMcUDtyb6ma2NdyXbt9vjV/TJRu95H+pa+b27FqLmsAsTQsgLYoC/bTXxds4lhQtszspxgIGJWRavnTG6HbkD3IGa0BOjdP3m+gIjWEKiiPzWZY2cLTCPkT6qAX2GALPtrP9V3E/IxbhpC0Z4lZGJKkWKyf940XsOrxeQIJ4ncIzNE8b8WXlQYEEEFTV+x798UB1XfvPK8jtyLE5z2smheaz76A03gnoc7pJJHJtYlkVo1/UPxMlVyCY7ZAPL0n37Y0O33Uce328E+xG6PApI7MbhIfy2RP8HFQpJU1bcvezgdt1iokhkiSVY2LJysEcvqXHdSQD89851Ip5p5mCc2kmY2qXbk2SCBgjJx2A+2rsQ2sHlhm/T7flBtZGHmKgVgVB9TSqwklB9LMgBoX7VpcPEEazySAwCZ0AaXyTLGxHLlxRySpcGP1EDKm6BN55epSx8kYWys1F75xsQFYg3g0oBBB7Yo50z6V4WSWBXfdRRSyAmGFgSXHIoLYYS3BAsH5xqFGPibYTxxmdl24IHAhHuaKMjgqyJfEFVYJYBqx70dVb2QCBGVopd4Ik5ng3ILIqqnE/S8gV0GPufVVjPdQ600gYlEEjipXAy9MGs/BsC671+dBQdRkUoQ7ftsGQE2AVNj0nGDf9z86pA/rvhzdbQI24iKK2FPJWHzR4k8T/AMpo9/g6q2fT4328krSkOpICBVIwAfWS4I5WVXirZButdyStOrJFCxZm81+PJz6eXYeyjmxN/IzohvDiDaiU7geeU80QeW1cLIvzb48qUnjXwLvGoUT/AK1/K8rm/DlyC8jxHzS/J+de7maV0QyM7ILVOTEgVVhQTjuNC60Ow6BC+3Ekm5KTScjDGIiykJYPNwfTZU4AOKJwcAZ9TWtftPB8bQRl95Em5lCtFtypJIYEryfspasYrIs51j9O9r4gZYuJjjaVeIjmYEsigEUPVxsWOJINf2oDjpPh+SdHcPFGqsEHmvxLueyIPdvzQHudDdF6j5E0chHII4Yr7Ejsa7WLsXrzadVlj5FWFtkllDEH/ECwPFv+YZ0LLAyhSRQcWp+RZX/UHQDjxT1Xz2T96SdlBLSyqFYlgvpwzelSDWe5bQEXVpVhMIYcD/ygsBm1DVaqbNgEA3qiNk4MCDyrBvHdfb8csm+4wO+jvDWwimm4zM4jCsxEYBkahfFAccj9+wBOgC/+Nx+UrFHO7UCNH5+hURQqnhxy1Y716QT3NjbOHdwwtPGkqQyDiZACFOQLv7E1y9ia76G6xtVjkKoJFFXxlWnW/Zv9boWCNM931eKSFCzTGdYxEEBHlKoQR385UAlR3azftqkBuneIpYimQyLhlKr+4pJtXJB5Lk4NgXitHbTxUzSN5ygROGUrCoQorEMwiNGiSo74Nm6uxmdN+hrEUm5iPnQ4GUvxAzyrhkv9IF4+r3rUKX7TxCInpYleEqEZJCSXjBvizCqN5DKARQ7ga6h65GVljeLy4mFqsJog3YBZrLLeSG+1VVaQvVmu141bsERpYxISsZdQ7DuFJFkfcC9UHG4l5MW+Tq/pe/aCQOoBIBFEAqQe4ZSCGUjBB0X4h2gjcjyhFZtVEgk9J7eqz/fsfjGqekbiNfMEleqMhW8tXKtYNhWIGQCt+3KxkaAH3u7MjFiFF+yKFA/AGND66kNkkdr1zqAt20xR1cEgqQQR3BBvGrd/uxIxYRpHeSE5Vfz6mb/Z15stoZCwBHpUt2JJA+AASfn7AEnA0OdUHh1NH7HdQqtSQeY1/V5hXHxQB/vqagHnXfDyRxNKZnMyt+55kfFXLcjcT2ef0n2zg6e+HOuIsESpukijRKn2rof3iWNgGuB5g1bH0gm64jWCl6hKyLG8jsi4RWYkL2+kH6ew7V20OucfOhDUbPwpJurkEm3hDEhFkYpzK0G4AAgC7Fmhg12wj36Sxkwy8gVIHEm6qxjv2s9tNth1LytuBuNos6KWWF2Zl4MTZHpww5C8j/GL7gI95PzdmJZrYm27myTZ++b0KPvD+zO3eOfcIEjkRxDJIvJFcr6Gdc49xY+4BA0w6vtpOozKIVjl3KqfNeILHGwDHi1sVW6KizV171pfv+k7z9MHnj8qNApXmvB5ABxX2HPiMDlkCwt5Gm3T5TsIuKORLPGDKFceg1yQVxxhxYJJu64++/T6eeefJAwlNRVsSTeEN6i8m20tcuOBZvlxoqDeTgGqPtY17vfDe92a+e8LIq0OY4uo5CqYqWXN0Q3zR76c9O8RSo1s8jMSvr5tarfqrNG1xn+K1r+rdUhn20hSAmLjxduVlOZBenVuDOO6oQb+BWenVcPyaffqjCGVSM31zqUMkEirt9sdvREc6L+9z4qQzt9Vs2Dfycax+06zIkfl4IH0H+qM2W9De3qN/wClHOrOj7FJXcNN5MYW2YqzEiwAOC5Y2QfgVfxYf6OpvKLr9fDnZK965XV8ffteuL4NnyW9D6b+omWPmEFEsxBagBZpRlmPYKMkka2c3/46jWOTjuJXmWitQER55BVc8iwZihGAaJF6bb2c9KhjggkcyEc2DRiMg8mPJgCWLEEKDywqjGToPpHi0xxEHj5lk8yW8wMeRXy69CgGrsdzruxcNy5MXiLv0Ncs0Yyoz3ReoT7KEgjc7UTkOkyIVLgKQBbVyW2vB/tg6V7vqc24d40LFZpLEePUWYkA1QJtvxen/iffHdQNIWIfktp3VvLQgsmfSaayOPxnvrFK5UggkEZBHcH5/OuTNilim4T6o2RkpK0MvEHQZNqVDvC/Id4pA4BFWrV2YWPsbwTnQe36hKkbxo7Kj/UoOD/sYPyNd7/qDSBQVRQvsigAkgAsfkkAf7Ogb1qMiHRe9miKxiNOLBafv6j85Y/fsFFUKNWWWx8PCTbmU7iJJGJ8qE3ykC3yNgUvYgcu5Htg6XT7aMQo6yW5JDR0MDNUbs9gTYA9Qq6NQAevNMOgSxLuImnUNEGBYG6PxyAyVurA7i9PPHG783g8rbczEKQNuqhVTguGKUL5ZANkAnNVoDJ67hlKMGU0ykEEexGQddrtnKGQK3AEAtWAT2F/Onuy8Ju+1G4aaGPmaijdjzkyVsUCAOQKiyLIOgF3SNr+p3AWWUqG5PJIbYhVUuxruzUpoe5rXvW9rCrE7dpGi5FQZFAOAD3BKmwfb/sT34c6ZuJtwqbYVKp5ciwUJxOWZjQAH3/HvWufEO73DyAbhgzKKHHgFr7cPT7d/t9tALUrN32xXz9/trnU092fSYTtlkdpGllkKRpGoIULxBLk5sl1pRX5yNAIteg6LVXeXy2ei8gDsTi7rkfmrJv86O650tEldIEnIRxHcii2JxgAYJINLk1+NAJideaI32ykhYpKjIw7hhR1UsTEFgpKjuawPydAcampqaAmpqamgLJpC7FmNsxsn5J17ryaPixFg17g2D+NTQFei90IuEfl8+dHzOVVd444+PufbQmpoA7abz9t4nI4FSV5AtxawfRmlLUAW+NXx9IJ2rbiwADQFgk5onuCKsexv7aVab+F/L88eZ5XY8PPvyuXt5lZ49/5q8XoAmLfHdzxRP8AtrJIA4jLepnItqZiOTfkL2wM238XRhd5Ko5UojFMbIqJBRNDt27DQHUeoxwb5ZkiiXibYbd/2yTYuJs8SO4PsRgY0xnhO53svmu3sSVCu5oKoHdVLAEEm/Zu+vU4XPkyyb9PqjRmVxBxvfOMSSuQiAqCMkD4HJgo9sWAPj5Z+Gd0scO5YlaDLlmIoG1DFR3oke5GTYPp0m6nuy7DNhBxB+w+Phfhc1ffTvw90+BttIzMJGJT0DDq3I0tAkshKqSw4nNDvR9PWy/wNft+Zz4l5jJ9bh/T7hvLlDYBWWNz6uQyQTTZN96/tpckpUhgaYGwR7EZsfzrWeFN+4lm8lo03Mjeh5yuFJs05xyzkCrr7Vph1vw7EJIt1NNAVYr5sQpHah9RVLVA54hqPp5Xeb187ys7LFnW+fOMygrI0Sl1LcqILL/GFBokmybzgDrtyFDkelro/NYOjvGAbzI5HjSIvHmJFYBCpII9Xub5Gie95uz6en8aXmHxeAwAJzjkBY7eoYPtr6nSZqxQT9Dz9R5bY68MbtdvE0sqRshul5etyQVCuqNz4kFgOQI+KPfFeLYYxKrxw/pxIpJg5E8CGZcE5pgoaj8n2rT/AGL+W7LLIYVaMlGYGgWBAeuJ5AWe1d/i9Y/qsBSVgziQ4bmCTyDAMrZzlSDRyOx14fE3eZs69M/ICa6kq/SCBQ7m81n2GLuh7ffvrZQbPZttBGdtKs3BpDuuZrCM+I6rhYC/ObB+c10TYCeZY2kWJTZaRuyqoLMaHc0DQ9zQ15zi06N9jzwl0maeGWtzHtoBas0rUGYrZVaBYkqM17V9tVdI6BEs8yb1nVIVUlYCrO/IqF4E2ONOGJonsKs4v6skG2XjC43e1drDshR0kVRY7kUQwz9vYrlLPvpyx3K3GCQgKWFFKAEGewRQKN4AvV29QV9c2SxSDy+XluqunOuYVhgNWL/HcUffVfSumSbiVYoV5O3YWAMZJJNAADJJwNUbjcNIxd2ZmPdmJJP5J098NdE3bo88EXOIAxvbhQ/KgUA5BmOQaWz21iUV7/bzbctBJa5BKhgVb4IIJDD7jTDpniHyouJgiklShDI4JMY5FiKum9RsAj3a7BrV/TVg3W5Z5wYdtFGXMcAyFB+lOVm+T2WN45H4AXeINnHG4MPmCNwSqy1zFMVIaq9170PfGNAc9D6kIpCZAzRyDjKFYhivJX9LezWoNmx9tWbhk3MypCogiVWoO7NxChnZmYLZPfsvwANAS7J1jSQqQj3xb5o0f8wR96PwdGeGIVbcx82kULye4jUhKKXCofZ2KhQfkjVAJHsmMohsBi4SyaAJNZPsNNZ2n2yyJt5pDAzUzKrpZGMg5HvXzR+CNMT0mH9VGzwyqkjS1DM9M7KLQc8MA7kJfewfV/hq8UdQlUtHJGqOzMWTzGfy+4Fes1amqax2K1eRDK60vR9/I7jdbmeRk2zxlVNuSSSQqAkKg4o2bAWhWa1mtFbDqMsJLROyFlKkr7g9x+P/ABqFC+ttECUiEhzyZpGs3XYViveyAT8CtNE3SybTbxndiEQ8uURVjyLOxMg4AhjRVeLUaX4q6ei7zzIzCGm895eY8sBjKSAAJGLAgD1UfV9b2PlJvdq0bEMAMn6WDD7iwSMapA3d9KCJGzSAPKOSx1dIfpLMMAt7AXirq9U9N6esnml5PLWJCxNciTYUKFsZLMBZIAydE/8AHbhRGhiaSMUkx5cwvsMMAeNmiRjHwNB9P6nLC5eNqYggkgNYPcEMCDf3BzR7jQFR2xOUDMAASQpxeM96zrrabF5FdlA4xgF2JAAs0Mn3J7AZOfg6YL1dXiZJufLkGQx8VGBXFlquIH01XG2wbwNt+qsquhVHRxlWBoUSwIKkEEEt79iR76bACZKJGpq0Qs+QhP8A8Rj8dteajKcrOwQpfpYhiKHdbAz3/qP99VavjKeZ6wSlnCGjXtRIP+Y1o/AkAZ34pt5NxaeWm548CpJ50G9Jb6e/YFj+AM1tYDI6ov1OwUfkmhp71Xo+2jh5w7oyyIeMiNEUo2QCps2DXvR7fxz4xULuPTFHCasiFrTl/VxIJFB+QxjFDAGqer+JtxuY1jmZWC5B8tVYmybLKAWOTk33PydUgpETEgBSS30gDJvAoe+davxUqLOUWNkKhQwYEHCrxwe1JxFUP576S+H+pCKdXkZqCsgYZaPkpUMgJGVJsC9MOvbN4dzJHJIZHUgM57seI75P47+38a7tA6yP4NeXoUNISALwO2mPQ9yIx5jCfisgLNGyhR6cXyjdbBxnHq9rvSpjrTdH8Qy8IYEUMVJAEjjhmu30hfvyJGAe+detmjLJHlj/AAc0KT3MVutzczOoA9XJQFAHex6RgfgY0xm89ZIC8DxliCtIymT1XyHuxuqI+BppLHFFIw/TxK15pi4FZ9BLMKNA2L/NEg3bzeo0Uf1tOsnMu8rscdhTWvEkntRxn21wx4ZqVvSr5RteaDCPHMDhopJWk8509aPHxC0TfElib7WCAbIydJ9jv+ArQ3UN28jEsfcms0ORs1ZJq/vodW12Y5PGlFmnJCM1uN16simQsCXKgJeVGRkjFV3v5HzRAnhzqKpO7SDbyFlb1bhS6dj2U+5NVi/YVov9QJtv5FpHRBLtF9Pcf+5GrSMGwSGFD2uhWXmiKsynupIP5GNeRq5N5XfQ6cUUo0gvf7zLxxswg5kohJIAvHf/AH2vtoSGUqwYdwbyLH8g4I+x11tds8jqkas7saVVBJJ+ABk6s3cBjuOSN0lVjzDWCMClKkWCDf8AfXJbNp31DqTzVzqhdBQABdWfyaGT8D40JyNVZrvWvNeaNtloY9D6odvJ5gF2pX+m6NXRZWAJFrddifnRvT+vqqhZYvM4FmhCuUCMzK2QO4BW6FH2vtVniL9MY18iOJCpCgpK7tItElpA2Fa+OAF7kVjCg7ZfJ8zzBz58THiwKvl3vvfYV98gabonU4g3bpIJFYq4Nhh8/wC/bXvUN9JPI0kzs8jGyzGyf9/GhtTUKXNuXKBCx4AkhfYE/wC/9fnXEUhVgymmUgg/BGRrjU0AXLvmllEk7PKSRzLMSzC8jkTfb762HiDYrOrytudnwUKUEQI4DPFCoWweIA4i8g32s4TWg6fttxt4hMBEUmU/tSFWLKv9flnIog02G7kYs6oK/D+wT9WscqiUUSqBqErcC0a8sEBzxHsc1gnU8Q9PkVwH2wglZmHlKD7EDCEkgXYHz7XpPuJ2dizGyfsAMCgABgAAAADtpp4b6gkczNK8ic0ZfNjFyITXqWyMkWpyMM2dQFPRRMknmxRO5iy4CkgAgghqGARY9vfV/wCmScPIipt4YgORLM3qYniB3Yk1QHsFJJ7knt12BoTA53HEFGDrxDSMvfzBfajS5YrXvdBVtOtNHJI4SNhJYZJFDqQcjGPUDkMKN/k6oF8qUau/uLz/AHrUWMkEgYFWfi+2vZ5i7FjVn4AA/gDA0butlLtyyuFBqmW1YrYNWATxaifuDg0cagKul9Oed+CVdFmZjSqqiyzMcAAf9NUTxcThlYfK3X+YB/y0z8MSFZHbijRCNvOV2KgxmgRyGQSxXjQJ5ccHV2+2UZjR0jZFZmUKG50QA1u9AZVh6QBQBOqlZBIshHYkfg6mtN4f8LHcxeYHcUxWo4DIMV3YEUc9vij76mpRQXxFBtxuwFEaRErz8iTzFHbnwYkkgG6v49xk1eJ4IEdPI4AFByCSmQX/APIgG6okVgk/gLN7t/LcqHV6APJTYyAe/wBrr8g6Y7Tw3PJCZlCcAOQDSorFRYLBCwJUcTZ+x+DoBfsNt5kscdgc2VbPYciBZ/vpj4i6Qu3KcfOHJb4zxeW4wPbk1g+x/wC2gepJEJCISzJQy3e6F/0r7/b7We5J6T+/MizOzLRoNJxshfSodrC8iFWz21QEeDdzFHulaUquCEZhaq57MR/fJBokH20+8UQLHveS/ueYeXAqgFkCuItgVs0OQzxOD31m/E2zWKdkRDGP8BkEnHJFcwAGArR/Voik5HPkVCevPqpF9QvOe967tAnztexqy9LKJYCkgWSlBoniwYUfgqSD/F1+caZ78LFMpiCIVCmkk81Q32Y2DirBvuR9gCs7Fw7ANxAxSgV2wOPG7N/Sc5znTzpHQf1SvP5iRRiQq3KyUsAgmgARk2aAFE4Hb28TjCXNN7HK91sd+HNp57yFtv8AqXotwEnl1gktS170MYF5BsaRzAAkA2ATR+fvrQw+GkkDmLcQyeXy5AECqNWCSAQawwNffvV8ngxuZQzooHd6DAf/AFYm7IFe+fjO/wDF4LbWTr237ffZL8zXySdKhD0PhUvJduzccfqH4qFo3w9S298a9/j30on48m4fTZ4/i8f5ateFRKFdqTkAXW/pJ+oCr7ZGP40x67FGvGkhR/iCTzEK0KYku1Nd4x9wPfilvI3di7w1tXKyhlJRonMdBW9YpbAsMGAP9PqIuryDjGFEjW98J7FPJnmbmoRWV2Uj1AryocgQCCBnPftkEZjo/RW3O48oMVBtjIyk0o/qKiyf7/z768fVxfPR0Y3sBdN3XlOH9XY/S3Fs/De2nPVeibySP9U22lWIBV5PZYirDHl6mFEeoCqr41sTtNttdusG5jhlB9aNABzogZaUrytu/HK8WH2GqJPFmYyFJeO+LMa42OPpA/5cZJxrbh4fnyx2WxjLNCLMsPAm+IBENlq4qJIyx7ZChr4gkAnsD3qjS7rfQJtqVEwUchjhIjjsDRKk0wBGDre7rxlK8hAZ/LY1a/8AuMKqr+5rsNX9b36JtxBNBC8knqkYOJDyAAHqFhSFrCvY9wOWs58KzKltb7BaiJ816Ls1lmRHfghJ5NiwACTVkAmhgfNaO8RdP26gS7TzvIJ4fv8AHny4hrHEAEUw9v72NPeheFNs5JfdPGyhioXjy5iilHlkd7I+O41muvwzRyCKZ+ZQemm5LRP9JH3u/vrhy4ZYnyzTT/Y2xkpboV60XggJ55JgTcyhf2YX+l3LKPUL9VKWPH3/AI0kjnpHTip5FTyI9S1f0n2u8/8A8038GBPPPKITOEPkxN2aSwFBFi6BYgXkga1JWyvoV+Kdr5coDRpFKQTJEnZDyNYs0StHj+MC9K5NyxVUJ9K9hQ+Sf5yx7/Ot7/wCMy3Ptid0efLZwuFN8uKsQLKhRZIGDQOBZOK6ztBFMyAFaCkqxsqSoJUmhkE121CjTre427beLyzDyCKOCRMsisBTmWQgB+Rsiie61x7a96ZuTuVTb8IVdEa9y/K1iVWZrANGk5AekntXYUh20Jd1QEAswUEmgLNZPsNPOo7aPayc9tJI5iYKxkjCqxNg0LNoeLAq3cfOQKQV9R2apRjk8yMkgNxK5FXg38j313CkP6diT+9zwCW+mhXEBeOSTfJhgCh31Z1mSeWppIfLjckrwi4R5/w4o3XfPb7aV6hR31noaQMYxOJJ0FyIqnipAtlDk+orRvFYxekmnfUfERlX/wBmJZSpWSZQeb33JF8QxGCQLOe1nSdlFAg2T3Fdv++gNl4iv0yg7c7IxgRxo8dj0/SyfX5nL6nIv3vtrOdT6l5pJMSI7EF3HK2NZJBYgcm9RoDOivBs6ruPU0aMyOsckv0RuR6WbBrOLrBIPtqnrPMALJKkrgmirh6FkZcXdnIFmhXa9Uhfu9qu1do0l5yhf3AUHl9uTJknlRAo0BYx7a63zExJ5Rj4utuqP+4X7NyjFUopuIC8Qp+ToaTqO4nRUrkFUJyWNQ3Hsqs4AJGMcj/prjp8/wCnlYSK1MjI4VgDTjurZHwfgix2N6JgXupBpgQR3B76mr50DH9pXKgVbCz9+2B+M6mmxQY6d7PxGUh8ttvBIwXgsrq3NVJNgEMB/UwurF98Ck+4QKzAHkASAw9x8/zo7f8AQp4Y1klTirdrZb/BUG1P2IB7/B1AL1fN0O917f2+NFyFtxP+3GqtIwCogpbOMDsB/wCdW9Y3kUnl+VF5fFAG7ZPzfc+2Tn++g9puWjdXQ0ymwavt8g4I+x76AaHYLtdxF55jljsFvKYSAigawQCRYtbF/gg60fTzGZJG5bYseJjO4X9vhxJICeoIaZOK+1ED75Pq/VfPK1DDCFFVCpUHsLILGya76e7GSBUoKfVHGb4BvVx9S2+VBY3yX+PbXpcOjzTcV6fVGnM6Vge6Vebcfps13qvtea+Lz86YdHnRY5FknMav6a9fAWUPKRUslfSRQByBYqtA0Kqs/OrP+Gu0TMqjkSqryIGGNFgDgi6HL2vXsauLjidHLjds76z4pJjfbRRbYQ2akSL1kH/nb1fF4vQXhHr36SdXZVeKxzV05gZB5BeS+oV8j3GlG725jYq1WPggj+CCQR9wdU6+ZcpXbO5JUfRfE3X0dDDGvKNjzRwOClWBAuHj9Sj6W5eyk2RrPbmUysCQq4AxYH5yTX4GB7AaZdYSKSTbpBL5i+WqBq4gAEgDJu+/eu6/fQg2lSMhZRxvJOMC6/PtXzr6XSwi8aftZw5W0zXeDfMWZtmqiVTGSy0QTYPoZXPEZbv7gi7GBqN3umSGOOedvMEdtK7JacKY2iksVND0ZsnufbB+AYm/UlgJAnFgWQsourA5gECwD3rF5Gh911TzXln5yLLz5IOeAGwTkGzQo5GPkCtaXo1kzN+iX6/fsZeLUQfrG5eSUl5fNr6XoiwSWsA5F2TR9ydXbOd4o3S3VZRZqgHHb1WDyUEGqrN/wNtNrJMW4I8jAFmoEmvk67gkABZm4qgyxANZwAD37/DV8a9ebhGFOqRyNyvyl5iEfcAGgR7HOQR/31TuvqNqFPuAvGv4+dDReJNuSxkiclgVLWDi7BA9NGxk/wA+9aImiEpR42BWQZJbsQoLl/gjJIz9rsa5cOsxZJ0nuTwJxW9lKBc38GsA5+9+3f8Ay0YNi2925i9Jmja4mJFti2Qgeo4FhiKsAWMWDLCQSFIkAF80DFSLrlkAgWCMgau6NvFik5NdV8kZxRwDdd67E9zrPW4o58Lj37G7DJwkZgPLt2kjZWjZlKOrrTAGjRByOw0GDpz4u3AfctxUqigBAbvifWLsD/FjApeIrGkuvjXtseoGvtp4wszJKivlZCrANf8Ahf3v7HQWtn1jrUcsTSvvHmeRGUbbgyrF9PEWfRxWscb7LgWaxmjVOiI9rR/U+tT7gKJpWkCgBeR+BQ/Jr3OdEeE98Idyjl1jwwWVkLiJiKD8B34/g13qwNWdYX9RuVSKT9RI7FfM48eZLGqDUaojLV/YaFLuodRTcKgjE7bhkSNkwUpQABGoz/TfGsEnvpLvdlJC3CVGjb4YEH/PT/pifodz65l4srxGaA8zGWWiw7GxftVi6J0s6y0Q9EUrTAOxEhUqKPagc2as2BmvzoQV6mpqahR94Vg5/qKRGcQko0iF0XIskcSAeN0zYB+LsKN4BzPEgjGVFC6zQIGL+2mXTOoxjbSwSGVebo4MdUeN4cEixTEjOCPe9K9zIGZiBQJwP+59zq9iBvTZJmRooozJZ54ViVoFS2DVU1WbrHbV+62JZVeRm86ViqosYHbjlu1E8roA4o+41z0jcr5M8LGYc+DAxKGynLDgken13d4IGD7DT9Rb1LG7rGcEXXKsWwBrkf5+NAWnYIipzm4l1DcQjGgbqzjJAvF9x72BNcbfrU6KEWVgo7DvVm8X2Fkmh7k/OvNQoDp3veuidVjeGCIs/KSZEbmxJyxHIjsW9KgA32wK0HUott+kPD9CEAqFg17hj6SfMW7Hp59x9dAVYGsHoA/rO2jjlKwvzQAU133AJzxHY/bR256AqRBmnUz0GMCqxZQVDAlvpuitj2s9yK0dJ4dhEDEGdp1QSMwQCGmVWADnJI5qPvkDuDoRPFu4G3MAMYUii/lr5hUCuJerIoKPmlUXQrV+SCzpHTmnnSFTTOas+1ZOPc0Dj31svEXSY4Cqx4bClLzgVy4haANA3zYnldDOsGjEEEEgjII7g6+rbpI+qeRJt3KzcCjRvizGFJKG6/rW7I747UPR4ZmhjzXN0qNOeLlHYyn6B/VjsAe/e/irs4P/ANW9xWtj4bB3MDf+kMiRqVk4uxMigh+Kgn05I7XWKHwJsehbx5v3edcRzzfJfpA4BhzAaiV/N98kdW6snT1dFEkMokuI8MOjWGJhc1Vg+5BAHuMenxDVY/D5bTft0Rz4sbs+e+K5Uac+XEIY1ACIG5Y73z/quyb0oirkOV8bF13r3r76v6nv3nlaWQguxzQAHwAAAAABgAdhrrppht/O5VwPDiL9XtY5Lg5F5rGDr51u2dyVI1HXJFZ0MZgMYjCoYSaIDNRdTlJCKtT9tD7iHhQsG1BwQav2we+mMPUNvPtIokeOKSNF5CQBLKij+6z03IsSFAFZv3Og930qaK/MQqMeokVntRujf219Tw/U45YEnJWutnBmg+boW9E3xTzI6TjKjKC1DgzKQG5VYq6qwMk6I6f0omf6f2gTTShuF8WK8+NNxtckew0PvmOxVG5Ebg06rwDKBkUwJIumyjp2OK9wN94xchfIQwNQ5cZGKkjJKJ/SCf6SW9/bty5uIwxzlGPp9/0ZRxSkkMp92EeQeVGQ1fSXChhY5JkGqY+k4z7Y0j68q8I2L255ErY927nJN0PcD2IJ17uuobvcQksOSITbBVB9rsCrAq7rHzWkbuSbJJJ7k65dXxBZcfIotX6szxYWpW309DzWw6PBLt9sXsxuWsDkLyE4mrsY5Ais2Ae1aym2anUheRDD0/Oe389tb3qKJIlI7pGGJCsodg7ktwJTsozn57A99aOHwTycz7GWobpJFG26jL5bs3n8Wey6YRmxSOaqhVgA4tsZ0L0+WNeXmAZHvGHx7gAkBScDl3Guh1EGMAmUOqhAA/7dAVfHuG9/uc47a53RQQqGBR8kkocq39Za8qADgL8nOveVKLtVZy72qMrv3JkYm/tZugBQFn2AoaH0b1ncB5nKm1wqn/lUBR7D2A7i/nOgtfJ5Hcm16npLodcTV1jtevXiYBSVIDZUkYNGjR98itc3q6bcOURW+lQeGAO5zmrORVm+1e2sClGto2xihjjZdrMp8vmN05JVmCiSwv0eXnhWSfzY1ktlt/MkRLrmwW6vua7e/wCNaXqO3EiNDtG3ghjK2k7eklm43wVQqEvWDfvmxrJdLIzrpHX4juBxig2gIPBqZ0STiArNy5Gh6qoekuTnSPrhHOvMWV885Fujk1kgFjXv969tW9a6THCSIpxMU/8AcIQqAe2CfqF4vHtjOlGoUmpqaM6RsfPmSLkF5GuRF0Pc0MmhmhqAcbTpCNtY3WF5GdyryhvTFVUOI9yDytsUQBnOlO16RLIrPGhKKQC5oLbGgLJAs120SvR/NcptGaYWR6lEZoAtyILEBSFJycVn21d58Yg8jceYrB/MRouDK3MICGWwMBMEHBJBGqDvp284bebbmX9PIXBJIb1hbHlkoCRRsgVRN3WNedH2sc26K0JQFYqpJTznVTQu7HJs1YJArBOqOntFJOxcKF4NwEjEKWCUoZgQRkX3AuhdWdXdG20RnAYRs3lkqjSVG0lHipYkCjg1yot6bzoQ4PTS2ZEELduFce2PpY2Pf+2vdD7zbhW/dpHOSq59z8E1+NTWd/BKFeppj1DZMZHKLzUGrjW1zhfpsWRWLvOc6o6WIzNH5xIi5jmR/hvPbPb41rMi9eu7kQ/pxPL5P/6+Z4/Ha+2TjtrR7Xfbc7LgdzHEoTMAgbzHl4sORlAorZDfV9PpqqGg/Fu3jWOIqdosh7ptX5jjQ4lntqa+di/8P5OX1egPdaCDc73Yxq8UrxxzqDaWAcA1ZFXRFlb+CbBGhei9HWVXklmWCJTxDFSxZqLBVUfYdyR7d717uOgbgKWCO0akBWrBschxF2cHli++e+iTZLGqePty+487cs0gMZjIjbymCmj6XUWDag+/9Q9zpT4j6pHPIDDEYo1BChpC7GyWJZiBmyew0tj27MSFVmI7gAn7e2tZ4Z6XDJAG57ZWBbzzuHplS1oxofq9NkFRdn8aqDMdqa7Zc0M5xjv/ABrrcbd424urI3wwIP8AY6xKSXblW42GOK4nkDfwR3Oa/Omu43m6jiEMhYRo9rheSMBhQ/1KLzxurzV6XdO3RiljlABMbq4B7HiQc/bGtbH1LpshjiSGSHmCXkmk5qknFwmAPVGGcEki+33vONdzF32MlvuoSzEGWR5CqhQXYkgDsLPsNX9KnhUP5oYkgcaVWHvakEjjdinFla7G9GeKYFjdY/OhnZRRkhypWhxHKskZ+fb8BHqy8stnYW6GkfVlEKoYVMiBgkvIghWJJBXsxHJqOO/vQ0Ft9nI4YpG7BBbFVJCj5YjsPzq7pfS3nbilD2LE0ATdD8mjj7acbEBIeDg+ZHIxXifSeQUWxGGA44/Ju9bsGCeZpdjXPJGF+oxX/wBJCsa+mZgpk7cgQSaJ/Ff5djZ0sSVgTxYjkCGo1YPcGu4+2j9jKnluGYKTk3GHLjFKrVcZFHIrv9tUbYqEcMLYgUaH+p7fOO9V76+hxYFCPKjhct7ZTFj/AM6s8UdUV0Xj5vNvqaSQNiqIWgCBgdxnPxkmPZ+cahxxS2LYUGjVnke5FXgdsaWeLQA0K0iyLHUio3IKeTEeqzbEGyPawO964+JZlGCiuv0N2njctwDoe0jklAl8zygRz8oW9FgvpB97I1X1TarG44FijDkvIUwBvDD5x3GDg++rOgbqSPcRtFIYn5ABwarPveK/ONMvGuzkSbnMkscsnqZJmBcYWmwBSmyAK/p/geG0uVM7E92jO6mtJuOhwCBaeb9TxLv6B5NcBIoDWDfE5Oc+1Z1m9YtNdSp2eqayO+nHVfFW73HHzp3bjVHANr2JKgEkfJs6TaO6JsRNMEZiq0zMVXkQFUsSFsWaU4vUKaDre6/UxxMyxRTTKS3lQlVcKzUzvzI5FlYnioHzdYzqQqsay81LcyDGQPaiLF2QbPtWO940z3O5nRBtYZpW28rHgjDiSS3EjjmrYUaNE6XdS6TNASJU4kGjkGjV0aJo1mjnVZCndSeYWkpVtvpXHe+wJJrH+Y+dc7Od45FeMlXUgqR3BHYjXAAo5zYoV3GbN/bH9/trrazlHVxVqwYX2sG86hTRzdV3MMjDeQkpKGDx8RDfLiSQFUBXwhsqfg4Ogt304NHG6skaPy8qN5OUjAMQWJChQCwYC67fyRur7+ORmMUTRh25sGk8zOex4qast3s5GcZsTrZ8pI2hiYx35chB5KCSaNMAwDMWFg0SdUHfRd2qRTr5vkytx4vxJtRyDpyUFl5Wp7Z40e+lm7YF2Kmxfeqv5Ne1nNau6ptBFIVDhx/iFZ+4pmFH839hqqWcFEXioK3bAZayTn+9fgD+YBj0j9VwPkRO63krEXzQ96PtWNTTXwv41/SQ+V5HmeosD5rL3AxQ75Hf7/bXulIHfTPEMK7UxvJuFqMp+njA8p2bkObHl3HIN27qM9qyDnJrA0V0faCWeONjxDsFJAs5PsPk9h961pPEnQkTbLMu1m23YVM/Iviyw+mu/Ejic8e2RoDN7bp0jo0igcVu7ZQcUTS3yNWLoGrF6Z9H6XDJGZtw7pHy8tFhj5szhORvk1AdvySaAAwni3kio0ayOqPXNQxCtXbkLo/zo/oPiPcbQkwOFvJDIri6IumBANEixnQDGDqMnTdw6Ikbrf0zIHU1dMBQo0T2ruQdHQ+NI5P3N7C088dmJkcRpfLkBIgXKqbqiMUPYEDeKOkMIRunaWRpGFzSFeMpYFiYgDyIXAPfv/T21m9xs3QKWFBhYyDigcgHGCDRrBB99UhqPDfUdu0TxT7l9pchk5xxluXppVpexUixivU2Qc6Wy7M73dTNtlIUkuFbLVdZCg13yfpHuQNIdeqxHY1pYoaeG94kU1yWFZHTmF5GMspAcLYur7fF1nRfjDcQNIogmfcAAlpnTiXLG6C96H3+TgAaBi6LIYvNtAKLKhYc2UcrYL34jg2fsdedD6gkMnN4/MWiKDBTmuzFWrtRx2JGO+qm1sB/0j9OdoOU8MYQEzQuhaSVrajGarKMqjI4kE47nIa20XhnlArx7eRleLzG3H/+cdhiQO4AQqASTf1ZGLz3h3pX6mXyxyJ4MwRK5uQPpQH39/wDrJ3SIuoNtelyyKWVfTmiSBdVYUE2xyMC++vendMaXNhEBCl2OASCQB7k0p7fzWn2/wB+NqG20m1BdDyi80kPAzUWBANMDQNMPf4Na78G72aON0EKyRzMFQthlkIIuNv8j/HbW3Hi55qHe9zCU2oth/S9q+zDwoQXkAZ2NcF4E04ORxAa7v3GLxpTODyNmzfe7v7373pruOoOgjVWViorkrFk7UR5brQbPqOQb1XF1EcZBIGLN/hKqpoABWHH6VqwFr/qPptPp/ChUV/LOCbt23uArtjwL+wIH9/v/wBPfPwdWxbYEcuVRqtu1fSayAKtqq8DA76YQ7GKSNOJTmSKCsxlJ9PIMpHEKKYgj5HeiNcb1GKFFgKopZA0ZLFwTVcTfEsBlsnB7Z1M+Zwj5Vv8bGG1039+ws6vOu5jjh2kTMqEsWbiGY12UXZNZIFnt8Zy2tbBCsXkiOFnka2QOeLRSKwB5UPUuAR9PerOrOj+Fmbk0sLOfVY5lTYx6WAILE3Rb0k17WdfO5sc5ycn17nfjnGK5f0B/wDgi/oy/kNxClxuw/oJpf2yPp7sVoerl+GAU9G2I3EtSS+WmOcrAtxBIVbAyfUVH27+2uOs7V4JHgbmFVzxDYBAJAYDtkDuMffV3SN9uNk8e4RePIHgZIwyOAaOGFGiB+DWudtN3RuSdBHUOtbpIRtDOW24ylAC1b4YgPxI/pJr7aV9J2fnTRxXx5sFv8n2Hufge5rVnCbdSOyo0j1yYInYChhVFBRYFAUMaA1gZGi3PhN18wmRI1QgKJ/25Gb/AAcLanAKki6AZTedJtnupIJVkjZkkQ2rDBBGi+l9ckgjeMLE6vR/cjDcWH9SE/Sax9/4GlhN99QDGHrUn6lNzITLIkiv6z3puVfYE/GmEsm0llWLbrKiTSRgmZweA7EYAsWb5EjF40gliZSVYFSO4Io/21xoB14j6aIWI8ibb03HhMbJx7ekZHv7eofypihZr4i+Is/YfP8AcjXkszMbZixqrJvGrzuHRPLyoPq9wSGAwflSADWgK9nuDHIrgAlWBAPbH4z/AGIPxWj5OnvLEJkjpbKuxYAM5JYKnJrY8awM9r7i14jXgW5erlXGj2rvfb7VplF1OIwJFJEzNGzMjrJxw1WrKVN5F2CD7fgBRqaL22/ZGdgAeYIPcdyDiiD7f20R0LYrK7hg7BI2fjGQGavYX+eRwTStjQHsXVAqIoVgVBBKso5HkTZtCbogdz2H41NCb3b8SMMoYcgrdwLIGaF9ruhqaoO490ghZPLHMsGEl5ArtVX8+4GexIBHZk3G5YAtLMyqa5MWKqPiyaH2+SPnWrg8PxmJlj2srOkfmHdM1xk+XzrjQXizegZ713yNY+HdPC5MTlTleSmrHvke3/g6gOdrAGLBnCcVZhYJsgYXHz861ngLY+arLDHtpNwWN/qeJCx8fqVX9JPK7rIodgdY4RkgkA0O5rA/J0b0p4Bz88MbU8OIujR/51o3XqPIDPpPsBb4iRP1MgiYSLyNFb4/hbyVHYH4A1xIu4mgDszPDD6VtrCdvpUm6yoJA/w/bWq6PLt/0ZueCOJY/wB6Ipe4kkpx6DV1ZQgg0KzVG8UJnCsqswjYixZo1kch2JGgKNHxQQmB2MlTBgFTORjI9Nf4rJYVQwbxOi7ATScGYqoVnYheTUiliFWxZNfI0dv+iKs8MasyJNxoyrxZQXKcmX2GCe+RnF4A523iORNu0ASE2pQSmMGVUN2qv7A8m9romiNDQdQVds8Jjt2YMJOVV2wVrJwaNiuT4N6deIehCKDzF288AVwtzVcl8/pwMgKCQMf6nLVqkCYupTLE0KyyCJjbRhyEY/JW6OqYpCpDKSCDYINEH5B9jpp4V6as84jK8yVYpHy4+Y4FqnLFX+RdVYvRXjHox20wR0SKQrbQqxby/YAk5sgA0Teb99VIjAej9Mk3m4CciWa2ZyCxHuSfkn7nue+tb0baJzMcTM4jpokeQRcmByeRNAg2aGTZ7ar8BbXjBPJJSRylY0kzauOQJu6ApiM/+dCTbUtIyL+4bP0+q6ycjv8Aka97hGnTjKb2fRfHc49TkppF25ZppwjMpo8V8tUUH7DiFUknHKsmvbXe56YEk4ycobUnhLYYfHLih75I9Iuq9wdAQwljQFk6NQx+UyHn5vIUvlqQfa/MvmO/0gEGh/HtyjVJP79TkuwCFCWHHv8AN1X3v2/OmDdTPlFSz+byww4VV3YYDld4waIP9x4ZHhksYdSQQyg/YgqwIP4I1wZrfm45eoFh2vPbtQHt2xrNw5vgmz6nUMrs6gyMORALFqqyM8icdhnRPVHeOQA8lIrkhm8zt8suMj2/8a86xuY3YGNpnAGTMRy/AonArvefgaXakY3UunsGorag3xbuQ+zgZ1/cctxPAADi7XT9yONLx+1/05zW96r5kSR+XGnAAF1Dcn4ghS1sRgGvSBfvetP4jTydlEHkZvOVvLQZjHGRWLXj1DIscsswPGqOH18Zq6WeaXS3/wBPWx/6L4NL0uRdrGw3CMyzKGXyJwsiMA3EPQJAIaypHsD7Eaz+6kLs0lVyYn3OSbqz/wBdFdR6zNOqLKwIQAClUE1gFiAC5AxbWa1qPD8kf6Fgu528VN/6iKVQXkHIUY8EkBLFLm7xkEcxmYfVu1gMjqi5ZmCgfcmhrmWrJUELePx7aI6VvmgmjlSuSMGFiwa9iMWCMdxqFCvEWzkSVjJJFKScvEystkX/AE4v3+DnJzpVp34n3+3eRl2kIii5Xh2blQoEcgCBk4ruTnSTQBkfTXMJmH0hivZu4AY5riKBHci/a9NvC+15x7hkijnlRRxjkOeOeTotjmy+n0573RrSBZCAVBIBqxeDXax71r3bwl2VFFsxCgfJJoaAv36BZKoDtyVTYB9wDnt+Tpl4gCSM7wmNowRx8uLy+KewccRbdvdiaY3WT10LYASyq6xSSJGTGkjELI1rgG1shSzBbFkAfbS/fOUYqvo5AeYiseN5x3+PbNWdUF3hrp6zTEOGZER5GVCA7BFLcVsHJr4OL1RugtCSJWjHKqLXkZBDUD/5/ND3cdQ/e82AGEg2vEgFe/YqF7XV1qrdbuSZrdizZOaH3P21ADu5Jskk/J1NeEdvvqaALPVJ/KMHnS+T7xc24WDf0XXfPbXPTJEWaNpACgdSwIsEAi7HuK9tUTSlmLMbZiST8k5OvHr2uqHf5rP+d6A2/jDdI22QSbyLdSkgxrCgAiUBgVJoUCWUhc/T2F4w+uoYyzBR3JAH860fV+gRxRM8fnP5bBJWkTy1DHmPRk3lcg57fegMzo4dUf8AT/p6Xhz53XquuwPx/ngZrGhRCSpbFA0ci/7d6+/bXFaAs2u4aNw6MVdTaspog/YjX0LY9JfeRrPJFJOzoWm3skh4plgRX0jgqiw2SCa4krr55DCzHiqliewAs/PbVqbuQIYw7BGyyBjxJHyt0f50IX9R6rNNxEsskioKQO7NxHwtnGqt1spI+PmIychahhRI+aOa++j0iXbbiB+ayqpSRuBU0A3bBYA4sBqORYHbTvxHv9nxiSKafdkyLJK0o48QBRRbuy3ue3pXv7UGQBIz/Y60PhTaRTPIJXgEgAKfqZGSMim5nkO7j0kKTnPfRPjTd7aRU8mczvZN+T5QiT2ioYbuO2BRo50kbpRG1G45rRfjxsWO/tfK8X2qiM5rQG4//Hi7WQ7rZtOVWRrhLkBW42AwsgByDfE1YoX6dMetT9Nj3awu0h8tadoQHQnOLBsUBdBWqzZOvk6tp50DbzL++ixMptAstESdgVC2Cclc4F0L7jXRh1OWHlhJo1zxwe7Rsei77paL5rzAhrV9vLG5agbBV0HvxFG/sRk0q3HXtqs80q8X8tlEUaxsI5VI4sPULUKuLbJ79zrEbiQliW7kkn8k5x+dVHWx6/UNt8z32IsMPQ+jdQ8QdOJSdQbJUHbLFSxqa5epsMQC9VdsVNgCtM4v+FwcfNnikE30ujtIUHqzIioCmOGMnlYorevlkUIKOxdQVqlN21mjX47nVF6x/Haiq52XwYX0PpUUfTHiaQb3hxNFXR+ZGRaoFN3g98A5o40T1Pq/SfKikAldSSPKWX9xKJxxbATtWbN4ODr5hDEzXxBNAsa9gO5P20R0fY+fMsQIBa6sgWaJCgkgWxAUWe5GrLXaiVXNjwca7DOPqu3fcPJLG/lcCI4wQ/E4wboUfVkZBNiyMoK0b1jZeTM8YN8SO5BINAlSVJFqSVNHuDqoIycGK4PqXkMMAf8AMWCNckpNu2bEq6Be76HNEkcksbpFIAQ/E1RNe9Z+B7+2qut7eJJSsLh09iCWH8MVUn2/pFds1etH4l6jsnjZ9s24Ms4/cjkrhGS/MgEH1UcLQwMnOsl5DcefE8bq6xfer/nUZQ3ZdVMcEsIS/MIPLkwqgRkA0wo2OXY5+dL0aiDjHyL/AMjg6b+FNxFHPylcR+khJGj8xUbGWjzyBXkvY0WBrGgOpshkbgQVxkLxBNCyF9gTeP8ATtoAmFG3m6AoK0r5q6F9yLJJxZqyT99Ub/aKh/bZnSzRZOBwaytmvb3OhoZWVgykqykFWBogjIII7EH31pfD3Vml3Ekk+4CzmIiKaf1KG5AkGwQLXmASKDG++QBl9XptX4eYAOINXyF2KJpbs1YsgYsav6xXPDK7V62QUpbPb5xWfc2dHbXpkjbTm24jiiZ/RE7tcjCgWCgEAYALGhYGcYAWRQSzMxVXkaizUCxodyft99M+ldOBhmlaFpmjZUKKSCnK/UwAJq14jtk59rF2m48kyxSR8w44MAaIIYEFWAPuPggj+DoV923NnUlSf8JIx8X30BaenO04hjUl2YKqkjuawTgCronAwdd7zpRjYgyRsA3FmjbkF/tkj7i9edE6h5E6ylBIByDIxoMrKVYX7EqTn50b1KBYiyJFNGHYZnHEqMEDt855fHtoAZ+lrZqQkWaPAmx8grY/zOpo/qYiWRkub9v0YjWsd+IJwpNkCz3u86mqBq+0gDL6/wB5AsnkCIBRGI/MdfNv1Hh6sirwDm9Ubbcwu4iVSDm8VYQjjZB9okJP3PzrzU0ewANwdoOYKcTxcKBy+/A2SfV9N+3f8FrvPFaygLJJIyR8vLVy7AX5gsWx9ZUx5a8Bv5mpqAS7LyWEYYgsqFSpVq5c2YMxBFiiBQN3XsNEBtmH9URF8sEmh6vRZBJyt3V+qvbXupoCdc2jbVouCNBKBytXPLiVUA8gxyW80YrFY1nyuvdTQh9EToA/4Wd0DANqIgCRGfOM1VRfuQJfvx4/ga+eDU1NVgmudTU1AGdJ6a+4kEcdXRJJNAAZJPvj7AnWh6d19tijQSbeCYj1RNIL8vlRsUcg0rcW9/5GpqayS8tkvcQ7aCOSOZ3k4yLRVSD67u6pSLuu5XBJz20Tsuhh40d5OPmkhAFv6WVCSbFZbt8A/YH3U0ui0JpoyrFT3BIP5GNGy9Jdduk5I4v2H25Mv97Q4rtWfiamsSgcO4ZL4My8lKtRItT3BruD8aq1NTQHSd/n7a2Pizqm2khAhnml5nksMicV23qZmVTdH6goC4qzeANTU0shk4IWflxF8VLHtgDudanadagXYiMyzJKLDQKo8qWy55s14NOFOOyivt5qaFFnXPC8+1jjkk48ZFDCjkX8j/tf8dtJXa/YDAGPsKv+e+pqarQGnXfD8u1Kh6PIAij2sA0fvR9rH30R1DwrNFIqEoSSgNE+kv8ASGx3/wDiWGDntc1NVxqyJighVA7MSGBBBHE9gQbz86ebHqcEsMG33EJ5RMVjlRq9LsWKutGwGYkEZ/OpqaxKUbiJ1ZdyCMyEKo+FNAWfxXb/ALaV+SZC5RcAFiL7C/k9+41NTQDDp8apNHLGPNSIrI6nBIQqW7/N1Qv+e+mRhj9cqyvOjsrfuD1YJNPZILCiCcirq+xmpoDzdCFOHn7jdeY0aPSAEKHHJRZbPpIOABmqFampqa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990600" y="1066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                        </a:t>
            </a:r>
            <a:endParaRPr lang="sk-SK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057400" y="762000"/>
            <a:ext cx="388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 smtClean="0">
                <a:solidFill>
                  <a:srgbClr val="FF0000"/>
                </a:solidFill>
              </a:rPr>
              <a:t>                                         </a:t>
            </a:r>
            <a:endParaRPr lang="sk-SK" sz="2800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sk-SK" dirty="0" smtClean="0">
                <a:latin typeface="Calibri" pitchFamily="34" charset="0"/>
              </a:rPr>
              <a:t> </a:t>
            </a:r>
            <a:endParaRPr lang="sk-SK" dirty="0">
              <a:latin typeface="Calibri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914400"/>
            <a:ext cx="83058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http://referaty.aktuality.sk/termochemia/referat-4509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http://sk.wikipedia.org/wiki/Termoch%C3%A9mia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http://oskole.sk/?id_cat=53&amp;clanok=2266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http://oskole.sk/?id_cat=53&amp;clanok=2266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http://referaty.atlas.sk/prakticke-pomocky/protokoly-na-labaky/58352/chemicka-kinetika---</a:t>
            </a:r>
            <a:r>
              <a:rPr kumimoji="0" lang="sk-S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faktory-ovplyvnujuce-rychlost-chemickej-reakcie</a:t>
            </a:r>
            <a:endParaRPr kumimoji="0" 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krmsradio.com/wp-content/uploads/2015/01/Fire-Flam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3655919" cy="3200400"/>
          </a:xfrm>
          <a:prstGeom prst="rect">
            <a:avLst/>
          </a:prstGeom>
          <a:noFill/>
        </p:spPr>
      </p:pic>
      <p:sp>
        <p:nvSpPr>
          <p:cNvPr id="3" name="BlokTextu 2"/>
          <p:cNvSpPr txBox="1"/>
          <p:nvPr/>
        </p:nvSpPr>
        <p:spPr>
          <a:xfrm>
            <a:off x="457200" y="42672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latin typeface="+mj-lt"/>
              </a:rPr>
              <a:t>Príklad exotermickej  reakcie </a:t>
            </a:r>
            <a:r>
              <a:rPr lang="sk-SK" sz="2400" dirty="0" smtClean="0">
                <a:solidFill>
                  <a:srgbClr val="FF0000"/>
                </a:solidFill>
                <a:latin typeface="+mj-lt"/>
              </a:rPr>
              <a:t>- horenie </a:t>
            </a:r>
            <a:endParaRPr lang="sk-SK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8438" name="Picture 6" descr="kalc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676400"/>
            <a:ext cx="2286000" cy="2514600"/>
          </a:xfrm>
          <a:prstGeom prst="rect">
            <a:avLst/>
          </a:prstGeom>
          <a:noFill/>
        </p:spPr>
      </p:pic>
      <p:pic>
        <p:nvPicPr>
          <p:cNvPr id="18440" name="Picture 8" descr="aragoni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676400"/>
            <a:ext cx="2590800" cy="25146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4267200" y="42672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FF0000"/>
                </a:solidFill>
                <a:latin typeface="+mj-lt"/>
              </a:rPr>
              <a:t>Príklad endotermickej reakcie= rozklad  uhličitanu vápenatého</a:t>
            </a:r>
            <a:endParaRPr lang="sk-SK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572000" y="4953000"/>
            <a:ext cx="32544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CaCO</a:t>
            </a:r>
            <a:r>
              <a:rPr kumimoji="0" lang="sk-SK" sz="1800" b="0" i="0" u="none" strike="noStrike" cap="none" normalizeH="0" baseline="-3000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3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                </a:t>
            </a:r>
            <a:r>
              <a:rPr kumimoji="0" lang="sk-SK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sk-SK" sz="1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CaO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+ CO</a:t>
            </a:r>
            <a:r>
              <a:rPr kumimoji="0" lang="sk-SK" sz="1800" b="0" i="0" u="none" strike="noStrike" cap="none" normalizeH="0" baseline="-3000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2</a:t>
            </a: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18444" name="Picture 12" descr="http://www.zschemie.euweb.cz/prvky_II/sipka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5486400" y="5105400"/>
            <a:ext cx="793767" cy="7620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609600" y="51816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Energia  </a:t>
            </a:r>
            <a:r>
              <a:rPr lang="sk-SK" sz="2000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reaktantov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je </a:t>
            </a:r>
            <a:r>
              <a:rPr lang="sk-SK" sz="2000" u="sng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väčšia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ako energia produktov</a:t>
            </a:r>
            <a:endParaRPr lang="sk-SK" sz="20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572000" y="5638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Energia produktov je </a:t>
            </a:r>
            <a:r>
              <a:rPr lang="sk-SK" sz="2000" u="sng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väčšia 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ako energia </a:t>
            </a:r>
            <a:r>
              <a:rPr lang="sk-SK" sz="2000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reaktantov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</a:t>
            </a:r>
            <a:endParaRPr lang="sk-SK" sz="2000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90600" y="9144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latin typeface="Calibri" pitchFamily="34" charset="0"/>
              </a:rPr>
              <a:t>                 </a:t>
            </a:r>
            <a:endParaRPr lang="sk-SK" dirty="0" smtClean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7170" name="Picture 2" descr="http://www.wikiskripta.eu/images/thumb/9/9a/Reakce_entalpie.png/520px-Reakce_entalpi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7230623" cy="5029200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1524000" y="4724400"/>
            <a:ext cx="2971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EXOTERMICKÁ</a:t>
            </a:r>
          </a:p>
          <a:p>
            <a:pPr algn="ctr"/>
            <a:r>
              <a:rPr lang="sk-SK" dirty="0" smtClean="0">
                <a:solidFill>
                  <a:srgbClr val="FF0000"/>
                </a:solidFill>
              </a:rPr>
              <a:t>REAKCIA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105400" y="4800600"/>
            <a:ext cx="2971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ENDOTERMICKÁ</a:t>
            </a:r>
          </a:p>
          <a:p>
            <a:pPr algn="ctr"/>
            <a:r>
              <a:rPr lang="sk-SK" dirty="0" smtClean="0">
                <a:solidFill>
                  <a:srgbClr val="FF0000"/>
                </a:solidFill>
              </a:rPr>
              <a:t>REAKCIA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057400" y="1371600"/>
            <a:ext cx="152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solidFill>
                  <a:schemeClr val="bg1"/>
                </a:solidFill>
              </a:rPr>
              <a:t>reaktanty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715000" y="3429000"/>
            <a:ext cx="1447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>
                <a:solidFill>
                  <a:schemeClr val="bg1"/>
                </a:solidFill>
              </a:rPr>
              <a:t>reaktanty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762000" y="1447800"/>
            <a:ext cx="7239000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aseline="-25000" dirty="0" smtClean="0">
                <a:solidFill>
                  <a:schemeClr val="accent5">
                    <a:lumMod val="10000"/>
                  </a:schemeClr>
                </a:solidFill>
              </a:rPr>
              <a:t>N2+O2 </a:t>
            </a:r>
            <a:r>
              <a:rPr lang="sk-SK" sz="4000" baseline="-25000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16" name="Picture 12" descr="http://www.zschemie.euweb.cz/prvky_II/sipka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2133600" y="1752600"/>
            <a:ext cx="793767" cy="152400"/>
          </a:xfrm>
          <a:prstGeom prst="rect">
            <a:avLst/>
          </a:prstGeom>
          <a:noFill/>
        </p:spPr>
      </p:pic>
      <p:sp>
        <p:nvSpPr>
          <p:cNvPr id="19" name="BlokTextu 18"/>
          <p:cNvSpPr txBox="1"/>
          <p:nvPr/>
        </p:nvSpPr>
        <p:spPr>
          <a:xfrm>
            <a:off x="3124200" y="11430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800" dirty="0" smtClean="0"/>
          </a:p>
          <a:p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</a:rPr>
              <a:t>NO</a:t>
            </a:r>
            <a:r>
              <a:rPr lang="sk-SK" sz="2800" baseline="-25000" dirty="0" smtClean="0">
                <a:solidFill>
                  <a:schemeClr val="accent5">
                    <a:lumMod val="10000"/>
                  </a:schemeClr>
                </a:solidFill>
              </a:rPr>
              <a:t>2+</a:t>
            </a: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</a:rPr>
              <a:t> H</a:t>
            </a:r>
            <a:r>
              <a:rPr lang="sk-SK" sz="2800" baseline="-25000" dirty="0" smtClean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</a:rPr>
              <a:t>O</a:t>
            </a:r>
            <a:endParaRPr lang="sk-SK" sz="28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" name="Šípka dolu 19"/>
          <p:cNvSpPr/>
          <p:nvPr/>
        </p:nvSpPr>
        <p:spPr>
          <a:xfrm>
            <a:off x="1447800" y="21336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Šípka dolu 20"/>
          <p:cNvSpPr/>
          <p:nvPr/>
        </p:nvSpPr>
        <p:spPr>
          <a:xfrm>
            <a:off x="3886200" y="21336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914400" y="2819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   </a:t>
            </a:r>
            <a:r>
              <a:rPr lang="sk-SK" sz="2400" b="1" dirty="0" smtClean="0"/>
              <a:t> </a:t>
            </a:r>
            <a:r>
              <a:rPr lang="sk-SK" sz="2400" b="1" dirty="0" smtClean="0">
                <a:solidFill>
                  <a:schemeClr val="accent3">
                    <a:lumMod val="10000"/>
                  </a:schemeClr>
                </a:solidFill>
                <a:latin typeface="Calibri" pitchFamily="34" charset="0"/>
              </a:rPr>
              <a:t>Blesky</a:t>
            </a:r>
            <a:endParaRPr lang="sk-SK" sz="2400" b="1" dirty="0">
              <a:solidFill>
                <a:schemeClr val="accent3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3048000" y="2743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+mj-lt"/>
              </a:rPr>
              <a:t>  </a:t>
            </a:r>
            <a:r>
              <a:rPr lang="sk-SK" sz="2400" b="1" dirty="0" smtClean="0">
                <a:solidFill>
                  <a:schemeClr val="accent3">
                    <a:lumMod val="10000"/>
                  </a:schemeClr>
                </a:solidFill>
                <a:latin typeface="+mj-lt"/>
              </a:rPr>
              <a:t>Kyslé  dažde</a:t>
            </a:r>
            <a:endParaRPr lang="sk-SK" sz="2400" b="1" dirty="0">
              <a:solidFill>
                <a:schemeClr val="accent3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1026" name="Picture 2" descr="http://www.ireceptar.cz/res/data/153/0184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33800"/>
            <a:ext cx="4181475" cy="2536708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3/38/Vulkanick%C3%A1_emis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914400"/>
            <a:ext cx="2857500" cy="3028950"/>
          </a:xfrm>
          <a:prstGeom prst="rect">
            <a:avLst/>
          </a:prstGeom>
          <a:noFill/>
        </p:spPr>
      </p:pic>
      <p:pic>
        <p:nvPicPr>
          <p:cNvPr id="1030" name="Picture 6" descr="http://www.infovek.sk/predmety/chemia/externe/majka/choryle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4267200"/>
            <a:ext cx="2676525" cy="2273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33400" y="4572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>
                <a:latin typeface="Calibri" pitchFamily="34" charset="0"/>
              </a:rPr>
              <a:t>                 </a:t>
            </a:r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Reakčné teplo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400" b="1" u="sng" dirty="0" smtClean="0">
                <a:latin typeface="Calibri" pitchFamily="34" charset="0"/>
              </a:rPr>
              <a:t>Reakčné teplo </a:t>
            </a:r>
            <a:r>
              <a:rPr lang="sk-SK" sz="2400" b="1" u="sng" dirty="0" smtClean="0">
                <a:latin typeface="Calibri" pitchFamily="34" charset="0"/>
              </a:rPr>
              <a:t>Q - </a:t>
            </a:r>
            <a:r>
              <a:rPr lang="sk-SK" sz="2400" dirty="0" smtClean="0">
                <a:latin typeface="Calibri" pitchFamily="34" charset="0"/>
              </a:rPr>
              <a:t>teplo, ktoré sa vymieňa pri </a:t>
            </a:r>
            <a:r>
              <a:rPr lang="sk-SK" sz="2400" dirty="0" err="1" smtClean="0">
                <a:latin typeface="Calibri" pitchFamily="34" charset="0"/>
              </a:rPr>
              <a:t>chem</a:t>
            </a:r>
            <a:r>
              <a:rPr lang="sk-SK" sz="2400" dirty="0" smtClean="0">
                <a:latin typeface="Calibri" pitchFamily="34" charset="0"/>
              </a:rPr>
              <a:t>. reakcii. Určuje sa ako rozdiel </a:t>
            </a:r>
            <a:r>
              <a:rPr lang="sk-SK" sz="2400" dirty="0" err="1" smtClean="0">
                <a:latin typeface="Calibri" pitchFamily="34" charset="0"/>
              </a:rPr>
              <a:t>entalpie</a:t>
            </a:r>
            <a:r>
              <a:rPr lang="sk-SK" sz="2400" dirty="0" smtClean="0">
                <a:latin typeface="Calibri" pitchFamily="34" charset="0"/>
              </a:rPr>
              <a:t> P a </a:t>
            </a:r>
            <a:r>
              <a:rPr lang="sk-SK" sz="2400" dirty="0" err="1" smtClean="0">
                <a:latin typeface="Calibri" pitchFamily="34" charset="0"/>
              </a:rPr>
              <a:t>entalpie</a:t>
            </a:r>
            <a:r>
              <a:rPr lang="sk-SK" sz="2400" dirty="0" smtClean="0">
                <a:latin typeface="Calibri" pitchFamily="34" charset="0"/>
              </a:rPr>
              <a:t> R</a:t>
            </a:r>
          </a:p>
          <a:p>
            <a:pPr>
              <a:buFont typeface="Arial" pitchFamily="34" charset="0"/>
              <a:buChar char="•"/>
            </a:pPr>
            <a:endParaRPr lang="sk-SK" sz="2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400" b="1" u="sng" dirty="0" smtClean="0">
                <a:latin typeface="Calibri" pitchFamily="34" charset="0"/>
              </a:rPr>
              <a:t>Q= ∆H = </a:t>
            </a:r>
            <a:r>
              <a:rPr lang="sk-SK" sz="2400" b="1" u="sng" dirty="0" err="1" smtClean="0">
                <a:latin typeface="Calibri" pitchFamily="34" charset="0"/>
              </a:rPr>
              <a:t>Hp</a:t>
            </a:r>
            <a:r>
              <a:rPr lang="sk-SK" sz="2400" b="1" u="sng" dirty="0" smtClean="0">
                <a:latin typeface="Calibri" pitchFamily="34" charset="0"/>
              </a:rPr>
              <a:t>- Hr - </a:t>
            </a:r>
            <a:r>
              <a:rPr lang="sk-SK" sz="2400" b="1" u="sng" dirty="0" err="1" smtClean="0">
                <a:latin typeface="Calibri" pitchFamily="34" charset="0"/>
              </a:rPr>
              <a:t>Entalpia</a:t>
            </a:r>
            <a:r>
              <a:rPr lang="sk-SK" sz="2400" b="1" u="sng" dirty="0" smtClean="0">
                <a:latin typeface="Calibri" pitchFamily="34" charset="0"/>
              </a:rPr>
              <a:t> H-</a:t>
            </a:r>
            <a:r>
              <a:rPr lang="sk-SK" sz="2400" b="1" dirty="0" smtClean="0">
                <a:latin typeface="Calibri" pitchFamily="34" charset="0"/>
              </a:rPr>
              <a:t> </a:t>
            </a:r>
            <a:r>
              <a:rPr lang="sk-SK" sz="2400" dirty="0" smtClean="0">
                <a:latin typeface="Calibri" pitchFamily="34" charset="0"/>
              </a:rPr>
              <a:t>tepelný obsah </a:t>
            </a:r>
            <a:r>
              <a:rPr lang="sk-SK" sz="2400" dirty="0" smtClean="0">
                <a:latin typeface="Calibri" pitchFamily="34" charset="0"/>
              </a:rPr>
              <a:t>látky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Calibri" pitchFamily="34" charset="0"/>
              </a:rPr>
              <a:t> </a:t>
            </a:r>
            <a:r>
              <a:rPr lang="sk-SK" sz="2400" dirty="0" smtClean="0">
                <a:latin typeface="Calibri" pitchFamily="34" charset="0"/>
              </a:rPr>
              <a:t>Závisí od energie </a:t>
            </a:r>
            <a:r>
              <a:rPr lang="sk-SK" sz="2400" dirty="0" err="1" smtClean="0">
                <a:latin typeface="Calibri" pitchFamily="34" charset="0"/>
              </a:rPr>
              <a:t>chem</a:t>
            </a:r>
            <a:r>
              <a:rPr lang="sk-SK" sz="2400" dirty="0" smtClean="0">
                <a:latin typeface="Calibri" pitchFamily="34" charset="0"/>
              </a:rPr>
              <a:t>. väzieb v zlúčeninách -kJ.mol-1 </a:t>
            </a:r>
          </a:p>
          <a:p>
            <a:pPr>
              <a:buFont typeface="Arial" pitchFamily="34" charset="0"/>
              <a:buChar char="•"/>
            </a:pPr>
            <a:endParaRPr lang="sk-SK" sz="2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Calibri" pitchFamily="34" charset="0"/>
              </a:rPr>
              <a:t>Pri </a:t>
            </a:r>
            <a:r>
              <a:rPr lang="sk-SK" sz="2400" dirty="0" err="1" smtClean="0">
                <a:latin typeface="Calibri" pitchFamily="34" charset="0"/>
              </a:rPr>
              <a:t>exoterm</a:t>
            </a:r>
            <a:r>
              <a:rPr lang="sk-SK" sz="2400" dirty="0" smtClean="0">
                <a:latin typeface="Calibri" pitchFamily="34" charset="0"/>
              </a:rPr>
              <a:t>. reakciách je </a:t>
            </a:r>
            <a:r>
              <a:rPr lang="sk-SK" sz="2400" dirty="0" err="1" smtClean="0">
                <a:latin typeface="Calibri" pitchFamily="34" charset="0"/>
              </a:rPr>
              <a:t>entalpia</a:t>
            </a:r>
            <a:r>
              <a:rPr lang="sk-SK" sz="2400" dirty="0" smtClean="0">
                <a:latin typeface="Calibri" pitchFamily="34" charset="0"/>
              </a:rPr>
              <a:t> P </a:t>
            </a:r>
            <a:r>
              <a:rPr lang="sk-SK" sz="2400" b="1" dirty="0" smtClean="0">
                <a:latin typeface="Calibri" pitchFamily="34" charset="0"/>
              </a:rPr>
              <a:t>menšia</a:t>
            </a:r>
            <a:r>
              <a:rPr lang="sk-SK" sz="2400" dirty="0" smtClean="0">
                <a:latin typeface="Calibri" pitchFamily="34" charset="0"/>
              </a:rPr>
              <a:t> ako </a:t>
            </a:r>
            <a:r>
              <a:rPr lang="sk-SK" sz="2400" dirty="0" err="1" smtClean="0">
                <a:latin typeface="Calibri" pitchFamily="34" charset="0"/>
              </a:rPr>
              <a:t>entalpia</a:t>
            </a:r>
            <a:r>
              <a:rPr lang="sk-SK" sz="2400" dirty="0" smtClean="0">
                <a:latin typeface="Calibri" pitchFamily="34" charset="0"/>
              </a:rPr>
              <a:t> R. </a:t>
            </a:r>
            <a:endParaRPr lang="sk-SK" sz="2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Calibri" pitchFamily="34" charset="0"/>
              </a:rPr>
              <a:t>Q </a:t>
            </a:r>
            <a:r>
              <a:rPr lang="sk-SK" sz="2400" dirty="0" smtClean="0">
                <a:latin typeface="Calibri" pitchFamily="34" charset="0"/>
              </a:rPr>
              <a:t>má zápornú </a:t>
            </a:r>
            <a:r>
              <a:rPr lang="sk-SK" sz="2400" dirty="0" smtClean="0">
                <a:latin typeface="Calibri" pitchFamily="34" charset="0"/>
              </a:rPr>
              <a:t>hodnotu</a:t>
            </a:r>
            <a:endParaRPr lang="sk-SK" sz="2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Calibri" pitchFamily="34" charset="0"/>
              </a:rPr>
              <a:t>∆</a:t>
            </a:r>
            <a:r>
              <a:rPr lang="sk-SK" sz="2400" dirty="0" smtClean="0">
                <a:latin typeface="Calibri" pitchFamily="34" charset="0"/>
              </a:rPr>
              <a:t>H&lt; 0 = exotermická reakcia    </a:t>
            </a:r>
            <a:r>
              <a:rPr lang="sk-SK" sz="4800" dirty="0" smtClean="0">
                <a:latin typeface="Calibri" pitchFamily="34" charset="0"/>
              </a:rPr>
              <a:t>-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>
                <a:latin typeface="Calibri" pitchFamily="34" charset="0"/>
              </a:rPr>
              <a:t>∆H &gt; 0=endotermická reakcia   </a:t>
            </a:r>
            <a:r>
              <a:rPr lang="sk-SK" sz="4000" dirty="0" smtClean="0">
                <a:latin typeface="Calibri" pitchFamily="34" charset="0"/>
              </a:rPr>
              <a:t>+</a:t>
            </a:r>
            <a:endParaRPr lang="sk-SK" sz="4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sk-SK" sz="2400" b="1" u="sng" dirty="0" smtClean="0">
                <a:latin typeface="Calibri" pitchFamily="34" charset="0"/>
              </a:rPr>
              <a:t>Štandardné podmienky</a:t>
            </a:r>
            <a:r>
              <a:rPr lang="sk-SK" sz="2400" dirty="0" smtClean="0">
                <a:latin typeface="Calibri" pitchFamily="34" charset="0"/>
              </a:rPr>
              <a:t>: 25 °C=298,15K </a:t>
            </a:r>
            <a:r>
              <a:rPr lang="sk-SK" sz="2400" dirty="0" smtClean="0">
                <a:latin typeface="Calibri" pitchFamily="34" charset="0"/>
              </a:rPr>
              <a:t>          p=101,325 kPa</a:t>
            </a:r>
            <a:endParaRPr lang="sk-SK" sz="2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sk-SK" sz="24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28600" y="2286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>
                <a:latin typeface="+mj-lt"/>
              </a:rPr>
              <a:t>                      </a:t>
            </a:r>
            <a:r>
              <a:rPr lang="sk-SK" sz="3200" u="sng" dirty="0" smtClean="0">
                <a:solidFill>
                  <a:srgbClr val="FF0000"/>
                </a:solidFill>
                <a:latin typeface="+mj-lt"/>
              </a:rPr>
              <a:t>Termochemické rovnice </a:t>
            </a:r>
            <a:endParaRPr lang="sk-SK" sz="3200" u="sng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57200" y="838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slúžia na vyjadrenie hodnoty reakčného tepla a skupenského stavu </a:t>
            </a:r>
            <a:r>
              <a:rPr lang="sk-SK" sz="2400" dirty="0" err="1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reaktantov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, ktoré vstupujú do chemického deja a produktov chemického deja</a:t>
            </a:r>
            <a:endParaRPr lang="sk-SK" sz="2400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5908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85800" y="2362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u="sng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Exotermická rovnica </a:t>
            </a: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C + O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→ CO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     </a:t>
            </a:r>
          </a:p>
          <a:p>
            <a:endParaRPr lang="sk-SK" b="1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 </a:t>
            </a: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762000" y="3124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C(s) + O2(g) → CO2 (g)      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Δ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 = -395 kJ.mol</a:t>
            </a:r>
            <a:r>
              <a:rPr lang="sk-SK" b="1" baseline="30000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-1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09600" y="4495800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z nasledovne uvedených exotermických rovníc môžeme vyvodiť v prípade rovnice</a:t>
            </a:r>
          </a:p>
          <a:p>
            <a:pPr algn="just"/>
            <a:r>
              <a:rPr lang="sk-SK" sz="20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 C(s) + O</a:t>
            </a:r>
            <a:r>
              <a:rPr lang="sk-SK" sz="2000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</a:t>
            </a:r>
            <a:r>
              <a:rPr lang="sk-SK" sz="20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(g) →  CO</a:t>
            </a:r>
            <a:r>
              <a:rPr lang="sk-SK" sz="2000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</a:t>
            </a:r>
            <a:r>
              <a:rPr lang="sk-SK" sz="20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(g), </a:t>
            </a:r>
            <a:r>
              <a:rPr lang="el-GR" sz="20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Δ </a:t>
            </a:r>
            <a:r>
              <a:rPr lang="sk-SK" sz="20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 = -395 kJ.mol</a:t>
            </a:r>
            <a:r>
              <a:rPr lang="sk-SK" sz="2000" b="1" baseline="30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-1</a:t>
            </a:r>
            <a:r>
              <a:rPr lang="sk-SK" sz="20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, že ak reaguje jeden mol tuhého uhlíka s molom plynného molekulového kyslíka, vznikne jeden mol plynného oxidu uhličitého</a:t>
            </a:r>
            <a:endParaRPr lang="sk-SK" sz="20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85800" y="2362200"/>
            <a:ext cx="5562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-1752600" y="685800"/>
            <a:ext cx="1043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  </a:t>
            </a:r>
            <a:r>
              <a:rPr lang="sk-SK" sz="3200" b="1" u="sng" dirty="0" smtClean="0">
                <a:solidFill>
                  <a:srgbClr val="FF0000"/>
                </a:solidFill>
                <a:latin typeface="Calibri" pitchFamily="34" charset="0"/>
              </a:rPr>
              <a:t>Termochemické zákony</a:t>
            </a:r>
            <a:endParaRPr lang="sk-SK" sz="3200" b="1" u="sng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14400" y="1371600"/>
            <a:ext cx="7543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+mj-lt"/>
              </a:rPr>
              <a:t>                              </a:t>
            </a:r>
            <a:r>
              <a:rPr lang="sk-SK" sz="2000" b="1" u="sng" dirty="0" smtClean="0">
                <a:solidFill>
                  <a:srgbClr val="FF0000"/>
                </a:solidFill>
                <a:latin typeface="+mj-lt"/>
              </a:rPr>
              <a:t>Prvý termochemický zákon 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sformulovali ho v roku 1780 A.L.Lavosier a </a:t>
            </a:r>
            <a:r>
              <a:rPr lang="sk-SK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P.S.Laplace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„Hodnota reakčného tepla priamej a spätnej reakcie  je rovnaká, líši sa iba znamienkom. „ </a:t>
            </a:r>
          </a:p>
          <a:p>
            <a:endParaRPr lang="sk-SK" dirty="0" smtClean="0">
              <a:latin typeface="+mj-lt"/>
            </a:endParaRPr>
          </a:p>
          <a:p>
            <a:endParaRPr lang="sk-SK" dirty="0">
              <a:latin typeface="+mj-lt"/>
            </a:endParaRPr>
          </a:p>
        </p:txBody>
      </p:sp>
      <p:pic>
        <p:nvPicPr>
          <p:cNvPr id="2050" name="Picture 2" descr="Zdroj: http://fisicoquimica8a.files.wordpress.com/2008/02/antoine_lavoisi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514600"/>
            <a:ext cx="2400300" cy="3686176"/>
          </a:xfrm>
          <a:prstGeom prst="rect">
            <a:avLst/>
          </a:prstGeom>
          <a:noFill/>
        </p:spPr>
      </p:pic>
      <p:pic>
        <p:nvPicPr>
          <p:cNvPr id="2052" name="Picture 4" descr="Zdroj: http://upload.wikimedia.org/wikipedia/commons/e/e3/Pierre-Simon_Lapl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514600"/>
            <a:ext cx="2762250" cy="3686176"/>
          </a:xfrm>
          <a:prstGeom prst="rect">
            <a:avLst/>
          </a:prstGeom>
          <a:noFill/>
        </p:spPr>
      </p:pic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1524000" y="6193155"/>
          <a:ext cx="5143500" cy="664845"/>
        </p:xfrm>
        <a:graphic>
          <a:graphicData uri="http://schemas.openxmlformats.org/drawingml/2006/table">
            <a:tbl>
              <a:tblPr/>
              <a:tblGrid>
                <a:gridCol w="2571750"/>
                <a:gridCol w="2571750"/>
              </a:tblGrid>
              <a:tr h="664845"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Antoine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sk-SK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Lavoisier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(</a:t>
                      </a:r>
                      <a:r>
                        <a:rPr lang="sk-SK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1743- 1794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)</a:t>
                      </a:r>
                      <a:endParaRPr lang="sk-SK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Pierre-Simon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sk-SK" b="1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Laplace</a:t>
                      </a:r>
                      <a:r>
                        <a:rPr lang="sk-SK" b="1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Calibri" pitchFamily="34" charset="0"/>
                        </a:rPr>
                        <a:t> (1749 - 1827)</a:t>
                      </a:r>
                      <a:endParaRPr lang="sk-SK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kTextu 7"/>
          <p:cNvSpPr txBox="1"/>
          <p:nvPr/>
        </p:nvSpPr>
        <p:spPr>
          <a:xfrm>
            <a:off x="990600" y="685800"/>
            <a:ext cx="7620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                 </a:t>
            </a:r>
            <a:r>
              <a:rPr lang="sk-SK" sz="3600" b="1" u="sng" dirty="0" smtClean="0">
                <a:solidFill>
                  <a:srgbClr val="FF0000"/>
                </a:solidFill>
                <a:latin typeface="+mj-lt"/>
              </a:rPr>
              <a:t>Druhý termochemický zákon</a:t>
            </a:r>
          </a:p>
          <a:p>
            <a:endParaRPr lang="sk-SK" sz="2000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tento zákon objavil a formuloval  v roku 1840 </a:t>
            </a:r>
            <a:r>
              <a:rPr lang="sk-SK" sz="2000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Hess</a:t>
            </a:r>
            <a:endParaRPr lang="sk-SK" sz="2000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endParaRPr lang="sk-SK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endParaRPr lang="sk-SK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90600" y="22098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„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Reakčné teplo určitej reakcie sa rovná súčtu reakčných tepiel čiastkových      reakcií.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     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 =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1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+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H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2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„</a:t>
            </a:r>
          </a:p>
          <a:p>
            <a:endParaRPr lang="sk-SK" b="1" baseline="-25000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endParaRPr lang="sk-SK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57200" y="2971800"/>
            <a:ext cx="601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k-SK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sk-SK" sz="2400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reakčné teplo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určitej reakcie nezávisí od spôsobu jej </a:t>
            </a:r>
            <a:r>
              <a:rPr lang="sk-SK" sz="2400" b="1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priebehu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, ale len od začiatočného a konečného stavu sústavy</a:t>
            </a:r>
          </a:p>
          <a:p>
            <a:pPr algn="just">
              <a:buFont typeface="Arial" pitchFamily="34" charset="0"/>
              <a:buChar char="•"/>
            </a:pP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rozpúšťanie </a:t>
            </a:r>
            <a:r>
              <a:rPr lang="sk-SK" sz="2400" dirty="0" err="1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NaCl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vo vode je endotermický dej  </a:t>
            </a:r>
          </a:p>
          <a:p>
            <a:endParaRPr lang="sk-SK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4578" name="Picture 2" descr="Zdroj: http://upload.wikimedia.org/wikipedia/commons/c/c5/Hess_Germain_Hen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352800"/>
            <a:ext cx="2148213" cy="3200400"/>
          </a:xfrm>
          <a:prstGeom prst="rect">
            <a:avLst/>
          </a:prstGeom>
          <a:noFill/>
        </p:spPr>
      </p:pic>
      <p:sp>
        <p:nvSpPr>
          <p:cNvPr id="13" name="Šípka doprava 12"/>
          <p:cNvSpPr/>
          <p:nvPr/>
        </p:nvSpPr>
        <p:spPr>
          <a:xfrm>
            <a:off x="1828800" y="2819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533400" y="2057400"/>
            <a:ext cx="83058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Reakčné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teplo určitej reakcie sa rovná súčtu reakčných tepiel čiastkových 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reakcií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sk-SK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ctr"/>
            <a:r>
              <a:rPr lang="sk-SK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H =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H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l-GR" b="1" dirty="0" smtClean="0">
                <a:solidFill>
                  <a:schemeClr val="accent5">
                    <a:lumMod val="10000"/>
                  </a:schemeClr>
                </a:solidFill>
              </a:rPr>
              <a:t>Δ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H</a:t>
            </a:r>
            <a:r>
              <a:rPr lang="sk-SK" b="1" baseline="-25000" dirty="0" smtClean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800</Words>
  <Application>Microsoft Office PowerPoint</Application>
  <PresentationFormat>Prezentácia na obrazovke (4:3)</PresentationFormat>
  <Paragraphs>175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Tok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Gymgl</cp:lastModifiedBy>
  <cp:revision>9</cp:revision>
  <dcterms:created xsi:type="dcterms:W3CDTF">2015-01-11T17:40:40Z</dcterms:created>
  <dcterms:modified xsi:type="dcterms:W3CDTF">2015-07-09T10:38:02Z</dcterms:modified>
</cp:coreProperties>
</file>