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5BF1-6DD0-432B-8131-CB584AC7965D}" type="datetimeFigureOut">
              <a:rPr lang="sk-SK" smtClean="0"/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341FCB7-0A7E-43D6-8270-0B70DAB6811E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  <a:endParaRPr lang="sk-SK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5BF1-6DD0-432B-8131-CB584AC7965D}" type="datetimeFigureOut">
              <a:rPr lang="sk-SK" smtClean="0"/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41FCB7-0A7E-43D6-8270-0B70DAB6811E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  <a:endParaRPr lang="sk-SK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  <a:endParaRPr lang="sk-SK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5BF1-6DD0-432B-8131-CB584AC7965D}" type="datetimeFigureOut">
              <a:rPr lang="sk-SK" smtClean="0"/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41FCB7-0A7E-43D6-8270-0B70DAB6811E}" type="slidenum">
              <a:rPr lang="sk-SK" smtClean="0"/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  <a:endParaRPr lang="sk-SK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5BF1-6DD0-432B-8131-CB584AC7965D}" type="datetimeFigureOut">
              <a:rPr lang="sk-SK" smtClean="0"/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41FCB7-0A7E-43D6-8270-0B70DAB6811E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  <a:endParaRPr lang="sk-SK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  <a:endParaRPr lang="sk-SK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5BF1-6DD0-432B-8131-CB584AC7965D}" type="datetimeFigureOut">
              <a:rPr lang="sk-SK" smtClean="0"/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41FCB7-0A7E-43D6-8270-0B70DAB6811E}" type="slidenum">
              <a:rPr lang="sk-SK" smtClean="0"/>
            </a:fld>
            <a:endParaRPr lang="sk-SK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  <a:endParaRPr lang="sk-SK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  <a:endParaRPr lang="sk-SK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5BF1-6DD0-432B-8131-CB584AC7965D}" type="datetimeFigureOut">
              <a:rPr lang="sk-SK" smtClean="0"/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41FCB7-0A7E-43D6-8270-0B70DAB6811E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5BF1-6DD0-432B-8131-CB584AC7965D}" type="datetimeFigureOut">
              <a:rPr lang="sk-SK" smtClean="0"/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FCB7-0A7E-43D6-8270-0B70DAB6811E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5BF1-6DD0-432B-8131-CB584AC7965D}" type="datetimeFigureOut">
              <a:rPr lang="sk-SK" smtClean="0"/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FCB7-0A7E-43D6-8270-0B70DAB6811E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5BF1-6DD0-432B-8131-CB584AC7965D}" type="datetimeFigureOut">
              <a:rPr lang="sk-SK" smtClean="0"/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FCB7-0A7E-43D6-8270-0B70DAB6811E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  <a:endParaRPr lang="sk-SK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5BF1-6DD0-432B-8131-CB584AC7965D}" type="datetimeFigureOut">
              <a:rPr lang="sk-SK" smtClean="0"/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41FCB7-0A7E-43D6-8270-0B70DAB6811E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5BF1-6DD0-432B-8131-CB584AC7965D}" type="datetimeFigureOut">
              <a:rPr lang="sk-SK" smtClean="0"/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41FCB7-0A7E-43D6-8270-0B70DAB6811E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  <a:endParaRPr lang="sk-SK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  <a:endParaRPr lang="sk-SK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5BF1-6DD0-432B-8131-CB584AC7965D}" type="datetimeFigureOut">
              <a:rPr lang="sk-SK" smtClean="0"/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41FCB7-0A7E-43D6-8270-0B70DAB6811E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5BF1-6DD0-432B-8131-CB584AC7965D}" type="datetimeFigureOut">
              <a:rPr lang="sk-SK" smtClean="0"/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FCB7-0A7E-43D6-8270-0B70DAB6811E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5BF1-6DD0-432B-8131-CB584AC7965D}" type="datetimeFigureOut">
              <a:rPr lang="sk-SK" smtClean="0"/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FCB7-0A7E-43D6-8270-0B70DAB6811E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Upraviť štýly predlohy textu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  <a:endParaRPr lang="sk-SK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5BF1-6DD0-432B-8131-CB584AC7965D}" type="datetimeFigureOut">
              <a:rPr lang="sk-SK" smtClean="0"/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FCB7-0A7E-43D6-8270-0B70DAB6811E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  <a:endParaRPr lang="sk-SK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5BF1-6DD0-432B-8131-CB584AC7965D}" type="datetimeFigureOut">
              <a:rPr lang="sk-SK" smtClean="0"/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41FCB7-0A7E-43D6-8270-0B70DAB6811E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75BF1-6DD0-432B-8131-CB584AC7965D}" type="datetimeFigureOut">
              <a:rPr lang="sk-SK" smtClean="0"/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341FCB7-0A7E-43D6-8270-0B70DAB6811E}" type="slidenum">
              <a:rPr lang="sk-SK" smtClean="0"/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456873" y="2514601"/>
            <a:ext cx="8358909" cy="985982"/>
          </a:xfrm>
        </p:spPr>
        <p:txBody>
          <a:bodyPr/>
          <a:lstStyle/>
          <a:p>
            <a:r>
              <a:rPr lang="sk-SK" dirty="0" smtClean="0"/>
              <a:t>Mocniny a odmocniny</a:t>
            </a:r>
            <a:endParaRPr lang="sk-SK" dirty="0"/>
          </a:p>
        </p:txBody>
      </p:sp>
      <p:sp>
        <p:nvSpPr>
          <p:cNvPr id="4" name="Subtitle 3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2592925" y="265471"/>
            <a:ext cx="8911687" cy="648929"/>
          </a:xfrm>
        </p:spPr>
        <p:txBody>
          <a:bodyPr>
            <a:noAutofit/>
          </a:bodyPr>
          <a:lstStyle/>
          <a:p>
            <a:r>
              <a:rPr lang="sk-SK" sz="4000" dirty="0" smtClean="0"/>
              <a:t>MOCNINA</a:t>
            </a:r>
            <a:endParaRPr lang="sk-SK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ástupný objekt pre obsah 4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993058"/>
                <a:ext cx="8915400" cy="565354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sk-SK" sz="2400" b="1" dirty="0" smtClean="0">
                    <a:solidFill>
                      <a:srgbClr val="00B050"/>
                    </a:solidFill>
                  </a:rPr>
                  <a:t>Mocnina je súčin niekoľkých rovnakých činiteľov.</a:t>
                </a:r>
                <a:endParaRPr lang="sk-SK" sz="24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sk-SK" dirty="0" smtClean="0"/>
                  <a:t>(nie je to veda, len matematická produktívna lenivosť)</a:t>
                </a: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………. 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sk-SK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sk-SK" sz="3200" dirty="0" smtClean="0"/>
              </a:p>
              <a:p>
                <a14:m>
                  <m:oMath xmlns:m="http://schemas.openxmlformats.org/officeDocument/2006/math">
                    <m:r>
                      <a:rPr lang="sk-SK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sk-SK" dirty="0" smtClean="0"/>
                  <a:t> je základ mocniny (</a:t>
                </a:r>
                <a:r>
                  <a:rPr lang="sk-SK" b="1" dirty="0" smtClean="0"/>
                  <a:t>mocnenec</a:t>
                </a:r>
                <a:r>
                  <a:rPr lang="sk-SK" dirty="0" smtClean="0"/>
                  <a:t>)</a:t>
                </a:r>
                <a:endParaRPr lang="sk-SK" dirty="0" smtClean="0"/>
              </a:p>
              <a:p>
                <a14:m>
                  <m:oMath xmlns:m="http://schemas.openxmlformats.org/officeDocument/2006/math">
                    <m:r>
                      <a:rPr lang="sk-SK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k-SK" sz="280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sk-SK" dirty="0" smtClean="0"/>
                  <a:t>je exponent (</a:t>
                </a:r>
                <a:r>
                  <a:rPr lang="sk-SK" b="1" dirty="0" smtClean="0"/>
                  <a:t>mocniteľ</a:t>
                </a:r>
                <a:r>
                  <a:rPr lang="sk-SK" dirty="0" smtClean="0"/>
                  <a:t>)</a:t>
                </a:r>
                <a:endParaRPr lang="sk-SK" dirty="0" smtClean="0"/>
              </a:p>
              <a:p>
                <a:pPr marL="0" indent="0">
                  <a:buNone/>
                </a:pPr>
                <a:r>
                  <a:rPr lang="sk-SK" sz="2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k-SK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 ∀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sz="2800" dirty="0" smtClean="0"/>
                  <a:t>		</a:t>
                </a:r>
                <a:r>
                  <a:rPr lang="sk-SK" sz="2800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  <m:r>
                      <a:rPr lang="sk-SK" sz="2800" b="1" i="1" smtClean="0">
                        <a:latin typeface="Cambria Math" panose="02040503050406030204" pitchFamily="18" charset="0"/>
                      </a:rPr>
                      <m:t> . </m:t>
                    </m:r>
                    <m:sSup>
                      <m:sSupPr>
                        <m:ctrlPr>
                          <a:rPr lang="sk-SK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  <m:r>
                      <a:rPr lang="sk-SK" sz="2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</m:oMath>
                </a14:m>
                <a:endParaRPr lang="sk-SK" sz="2800" b="1" dirty="0" smtClean="0"/>
              </a:p>
              <a:p>
                <a:pPr marL="0" indent="0">
                  <a:buNone/>
                </a:pPr>
                <a:r>
                  <a:rPr lang="sk-SK" sz="2800" b="1" dirty="0" smtClean="0"/>
                  <a:t> 							</a:t>
                </a:r>
                <a:r>
                  <a:rPr lang="sk-SK" sz="2800" b="1" dirty="0" smtClean="0"/>
                  <a:t>	</a:t>
                </a:r>
                <a:r>
                  <a:rPr lang="sk-SK" sz="2800" b="1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d>
                          <m:dPr>
                            <m:ctrlPr>
                              <a:rPr lang="sk-SK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sk-SK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k-SK" sz="28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sk-SK" sz="28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  <m:r>
                      <a:rPr lang="sk-SK" sz="2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 .  </m:t>
                        </m:r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</m:oMath>
                </a14:m>
                <a:endParaRPr lang="sk-SK" sz="2800" b="1" dirty="0" smtClean="0"/>
              </a:p>
              <a:p>
                <a:pPr marL="0" indent="0">
                  <a:buNone/>
                </a:pPr>
                <a:r>
                  <a:rPr lang="sk-SK" sz="2800" b="1" dirty="0"/>
                  <a:t>	</a:t>
                </a:r>
                <a:r>
                  <a:rPr lang="sk-SK" sz="2800" b="1" dirty="0" smtClean="0"/>
                  <a:t>				</a:t>
                </a:r>
                <a14:m>
                  <m:oMath xmlns:m="http://schemas.openxmlformats.org/officeDocument/2006/math">
                    <m:r>
                      <a:rPr lang="sk-SK" sz="2800" b="1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sk-SK" sz="2800" b="1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sk-SK" sz="2800" b="1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sk-SK" sz="2800" b="1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sk-SK" sz="2800" b="1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k-SK" sz="2800" b="1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sk-SK" sz="2800" b="1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k-SK" sz="2800" b="1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sk-SK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8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sk-SK" sz="2800" b="1" i="1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  <m:r>
                      <a:rPr lang="sk-SK" sz="28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sz="2800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sk-SK" sz="2800" b="1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sk-SK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8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sk-SK" sz="2800" b="1" i="1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  <m:r>
                      <a:rPr lang="sk-SK" sz="28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8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sk-SK" sz="2800" b="1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800" b="1" i="1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</m:oMath>
                </a14:m>
                <a:endParaRPr lang="sk-SK" sz="2800" b="1" dirty="0" smtClean="0"/>
              </a:p>
              <a:p>
                <a:pPr marL="0" indent="0">
                  <a:buNone/>
                </a:pPr>
                <a:r>
                  <a:rPr lang="sk-SK" sz="2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k-SK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sk-SK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sk-SK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sk-SK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sk-SK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sk-SK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 ∀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sk-SK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sk-SK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sz="2800" dirty="0" smtClean="0"/>
                  <a:t>		</a:t>
                </a:r>
                <a:r>
                  <a:rPr lang="sk-SK" sz="2800" dirty="0" smtClean="0"/>
                  <a:t>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k-SK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800" b="1" i="1" smtClean="0">
                                <a:latin typeface="Cambria Math" panose="02040503050406030204" pitchFamily="18" charset="0"/>
                              </a:rPr>
                              <m:t>𝒂𝒃</m:t>
                            </m:r>
                          </m:e>
                        </m:d>
                      </m:e>
                      <m:sup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  <m:r>
                      <a:rPr lang="sk-SK" sz="2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  <m:r>
                      <a:rPr lang="sk-SK" sz="2800" b="1" i="1" smtClean="0">
                        <a:latin typeface="Cambria Math" panose="02040503050406030204" pitchFamily="18" charset="0"/>
                      </a:rPr>
                      <m:t> .  </m:t>
                    </m:r>
                    <m:sSup>
                      <m:sSupPr>
                        <m:ctrlPr>
                          <a:rPr lang="sk-SK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endParaRPr lang="sk-SK" sz="2800" b="1" dirty="0" smtClean="0"/>
              </a:p>
              <a:p>
                <a:pPr marL="0" indent="0">
                  <a:buNone/>
                </a:pPr>
                <a:r>
                  <a:rPr lang="sk-SK" sz="2800" b="1" dirty="0"/>
                  <a:t>	</a:t>
                </a:r>
                <a:r>
                  <a:rPr lang="sk-SK" sz="2800" b="1" dirty="0" smtClean="0"/>
                  <a:t>				</a:t>
                </a:r>
                <a14:m>
                  <m:oMath xmlns:m="http://schemas.openxmlformats.org/officeDocument/2006/math">
                    <m:r>
                      <a:rPr lang="sk-SK" sz="28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sk-SK" sz="28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sk-SK" sz="28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sk-SK" sz="28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</m:t>
                    </m:r>
                    <m:r>
                      <a:rPr lang="sk-SK" sz="2800" b="1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sSup>
                      <m:sSupPr>
                        <m:ctrlP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k-SK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sk-SK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k-SK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</m:num>
                              <m:den>
                                <m:r>
                                  <a:rPr lang="sk-SK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sk-SK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sup>
                    </m:sSup>
                    <m:r>
                      <a:rPr lang="sk-SK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k-SK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sk-SK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sk-SK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sk-SK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sup>
                        </m:sSup>
                      </m:den>
                    </m:f>
                  </m:oMath>
                </a14:m>
                <a:endParaRPr lang="sk-SK" sz="2800" b="1" i="1" dirty="0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sk-SK" sz="2800" dirty="0"/>
                  <a:t>	</a:t>
                </a:r>
                <a:r>
                  <a:rPr lang="sk-SK" sz="2800" dirty="0" smtClean="0"/>
                  <a:t>				</a:t>
                </a:r>
                <a:endParaRPr lang="sk-SK" sz="2800" dirty="0"/>
              </a:p>
            </p:txBody>
          </p:sp>
        </mc:Choice>
        <mc:Fallback>
          <p:sp>
            <p:nvSpPr>
              <p:cNvPr id="5" name="Zástupný objekt pre obsah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993058"/>
                <a:ext cx="8915400" cy="5653548"/>
              </a:xfrm>
              <a:blipFill rotWithShape="1">
                <a:blip r:embed="rId1"/>
                <a:stretch>
                  <a:fillRect l="-4" t="-10" r="4" b="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1927123" y="373626"/>
                <a:ext cx="9743767" cy="60173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sk-SK" sz="20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sk-SK" sz="20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k-SK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  </m:t>
                    </m:r>
                  </m:oMath>
                </a14:m>
                <a:r>
                  <a:rPr lang="sk-SK" sz="2800" b="1" dirty="0" smtClean="0">
                    <a:solidFill>
                      <a:schemeClr val="tx1"/>
                    </a:solidFill>
                  </a:rPr>
                  <a:t>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sk-SK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sk-SK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k-SK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sk-SK" sz="28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sk-SK" sz="2800" b="1" dirty="0" smtClean="0">
                    <a:solidFill>
                      <a:schemeClr val="tx1"/>
                    </a:solidFill>
                  </a:rPr>
                  <a:t>POZOR: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sk-SK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sk-SK" sz="2800" b="1" dirty="0" smtClean="0">
                    <a:solidFill>
                      <a:srgbClr val="C00000"/>
                    </a:solidFill>
                  </a:rPr>
                  <a:t>			nie je definované</a:t>
                </a:r>
                <a:endParaRPr lang="sk-SK" sz="2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sk-SK" sz="2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sk-SK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k-SK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sk-SK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sk-SK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sk-SK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sk-SK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sk-SK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sk-SK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sk-SK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sk-SK" sz="2800" b="1" dirty="0" smtClean="0">
                    <a:solidFill>
                      <a:srgbClr val="C00000"/>
                    </a:solidFill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sk-SK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sk-SK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sk-SK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sk-SK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den>
                    </m:f>
                  </m:oMath>
                </a14:m>
                <a:r>
                  <a:rPr lang="sk-SK" sz="3200" b="1" dirty="0" smtClean="0">
                    <a:solidFill>
                      <a:srgbClr val="C00000"/>
                    </a:solidFill>
                  </a:rPr>
                  <a:t>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sk-SK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sk-SK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sk-SK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sk-SK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k-SK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den>
                    </m:f>
                  </m:oMath>
                </a14:m>
                <a:endParaRPr lang="sk-SK" sz="32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sk-SK" sz="2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sk-SK" sz="2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k-SK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sk-SK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sk-SK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 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sz="2800" b="1" dirty="0" smtClean="0">
                    <a:solidFill>
                      <a:srgbClr val="C00000"/>
                    </a:solidFill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k-SK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sk-SK" sz="3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k-SK" sz="3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num>
                              <m:den>
                                <m:r>
                                  <a:rPr lang="sk-SK" sz="3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sk-SK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  <m:r>
                      <a:rPr lang="sk-SK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k-SK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sk-SK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k-SK" sz="3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num>
                              <m:den>
                                <m:r>
                                  <a:rPr lang="sk-SK" sz="3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sk-SK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endParaRPr lang="sk-SK" sz="32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sk-SK" sz="2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sk-SK" sz="2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k-SK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sk-SK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sk-SK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sk-SK" sz="2800" b="1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  <m:r>
                      <m:rPr>
                        <m:sty m:val="p"/>
                      </m:rPr>
                      <a:rPr lang="sk-SK" sz="28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sz="2800" dirty="0" smtClean="0">
                    <a:solidFill>
                      <a:srgbClr val="C00000"/>
                    </a:solidFill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f>
                          <m:fPr>
                            <m:ctrlPr>
                              <a:rPr lang="sk-SK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num>
                          <m:den>
                            <m:r>
                              <a:rPr lang="sk-SK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sup>
                    </m:sSup>
                    <m:r>
                      <a:rPr lang="sk-SK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sk-SK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sk-SK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g>
                      <m:e>
                        <m:sSup>
                          <m:sSupPr>
                            <m:ctrlPr>
                              <a:rPr lang="sk-SK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sk-SK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</m:e>
                    </m:rad>
                  </m:oMath>
                </a14:m>
                <a:r>
                  <a:rPr lang="sk-SK" sz="2800" b="1" dirty="0" smtClean="0">
                    <a:solidFill>
                      <a:srgbClr val="C00000"/>
                    </a:solidFill>
                  </a:rPr>
                  <a:t>	</a:t>
                </a:r>
                <a:endParaRPr lang="sk-SK" sz="28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Zástupný objekt pre obsah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7123" y="373626"/>
                <a:ext cx="9743767" cy="6017342"/>
              </a:xfrm>
              <a:blipFill rotWithShape="1">
                <a:blip r:embed="rId1"/>
                <a:stretch>
                  <a:fillRect l="-5" t="-4" r="2" b="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1602659" y="167148"/>
            <a:ext cx="9901954" cy="668595"/>
          </a:xfrm>
        </p:spPr>
        <p:txBody>
          <a:bodyPr>
            <a:normAutofit fontScale="90000"/>
          </a:bodyPr>
          <a:lstStyle/>
          <a:p>
            <a:r>
              <a:rPr lang="sk-SK" sz="4000" dirty="0" smtClean="0"/>
              <a:t>ODMOCNINA</a:t>
            </a:r>
            <a:endParaRPr lang="sk-SK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ástupný objekt pre obsah 4"/>
              <p:cNvSpPr>
                <a:spLocks noGrp="1"/>
              </p:cNvSpPr>
              <p:nvPr>
                <p:ph idx="1"/>
              </p:nvPr>
            </p:nvSpPr>
            <p:spPr>
              <a:xfrm>
                <a:off x="1484671" y="835743"/>
                <a:ext cx="10451689" cy="580103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sk-SK" sz="2400" dirty="0" smtClean="0"/>
                  <a:t>Druhou odmocninou z nezáporného čísla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sk-SK" sz="2400" dirty="0" smtClean="0"/>
                  <a:t> je také nezáporné číslo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sk-SK" sz="2400" dirty="0" smtClean="0"/>
                  <a:t>, pre ktoré platí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sk-SK" sz="2400" dirty="0" smtClean="0"/>
                  <a:t>.		</a:t>
                </a:r>
                <a:endParaRPr lang="sk-SK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sk-SK" sz="2400" b="0" i="0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ctrlPr>
                          <a:rPr lang="sk-SK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sk-SK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g>
                      <m:e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sk-SK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sk-SK" sz="2400" dirty="0" smtClean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sz="2400" dirty="0" smtClean="0"/>
              </a:p>
              <a:p>
                <a:pPr marL="0" indent="0">
                  <a:buNone/>
                </a:pPr>
                <a:r>
                  <a:rPr lang="sk-SK" sz="2400" b="1" dirty="0" smtClean="0">
                    <a:solidFill>
                      <a:srgbClr val="00B050"/>
                    </a:solidFill>
                  </a:rPr>
                  <a:t>Pre každé </a:t>
                </a: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sk-SK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sk-SK" sz="24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sk-SK" sz="2400" b="1" dirty="0" smtClean="0">
                    <a:solidFill>
                      <a:srgbClr val="00B050"/>
                    </a:solidFill>
                  </a:rPr>
                  <a:t>je</a:t>
                </a:r>
                <a:r>
                  <a:rPr lang="sk-SK" sz="2400" b="1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sk-SK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sk-SK" sz="2400" b="1" dirty="0" smtClean="0">
                    <a:solidFill>
                      <a:srgbClr val="00B050"/>
                    </a:solidFill>
                  </a:rPr>
                  <a:t>tou odmocninou </a:t>
                </a:r>
                <a:r>
                  <a:rPr lang="sk-SK" sz="3200" b="1" dirty="0" smtClean="0">
                    <a:solidFill>
                      <a:srgbClr val="C00000"/>
                    </a:solidFill>
                  </a:rPr>
                  <a:t>z nezáporného čísla </a:t>
                </a:r>
                <a14:m>
                  <m:oMath xmlns:m="http://schemas.openxmlformats.org/officeDocument/2006/math">
                    <m:r>
                      <a:rPr lang="sk-SK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sk-SK" sz="3200" b="1" dirty="0">
                    <a:solidFill>
                      <a:srgbClr val="C00000"/>
                    </a:solidFill>
                  </a:rPr>
                  <a:t> </a:t>
                </a:r>
                <a:r>
                  <a:rPr lang="sk-SK" sz="24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sk-SK" sz="2400" b="1" dirty="0">
                    <a:solidFill>
                      <a:srgbClr val="00B050"/>
                    </a:solidFill>
                  </a:rPr>
                  <a:t>také </a:t>
                </a:r>
                <a:r>
                  <a:rPr lang="sk-SK" sz="3200" b="1" dirty="0" smtClean="0">
                    <a:solidFill>
                      <a:srgbClr val="C00000"/>
                    </a:solidFill>
                  </a:rPr>
                  <a:t>nezáporné číslo </a:t>
                </a:r>
                <a14:m>
                  <m:oMath xmlns:m="http://schemas.openxmlformats.org/officeDocument/2006/math">
                    <m:r>
                      <a:rPr lang="sk-SK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sk-SK" sz="2400" b="1" dirty="0"/>
                  <a:t>, </a:t>
                </a:r>
                <a:r>
                  <a:rPr lang="sk-SK" sz="2400" b="1" dirty="0" smtClean="0">
                    <a:solidFill>
                      <a:srgbClr val="00B050"/>
                    </a:solidFill>
                  </a:rPr>
                  <a:t>pre ktoré platí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sk-SK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sk-SK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sk-SK" sz="2400" b="1" dirty="0" smtClean="0"/>
                  <a:t>.</a:t>
                </a:r>
                <a:endParaRPr lang="sk-SK" sz="2400" b="1" dirty="0" smtClean="0"/>
              </a:p>
              <a:p>
                <a:pPr marL="0" indent="0">
                  <a:buNone/>
                </a:pPr>
                <a:r>
                  <a:rPr lang="sk-SK" sz="2400" dirty="0" smtClean="0"/>
                  <a:t>zapisujeme:			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sk-SK" sz="320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sk-SK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g>
                      <m:e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a:rPr lang="sk-SK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3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sk-SK" sz="2400" dirty="0" smtClean="0"/>
                  <a:t>	</a:t>
                </a:r>
                <a:endParaRPr lang="sk-SK" sz="2400" dirty="0" smtClean="0"/>
              </a:p>
              <a:p>
                <a14:m>
                  <m:oMath xmlns:m="http://schemas.openxmlformats.org/officeDocument/2006/math">
                    <m:r>
                      <a:rPr lang="sk-SK" sz="28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sk-SK" dirty="0"/>
                  <a:t> je základ </a:t>
                </a:r>
                <a:r>
                  <a:rPr lang="sk-SK" dirty="0" smtClean="0"/>
                  <a:t>odmocniny (</a:t>
                </a:r>
                <a:r>
                  <a:rPr lang="sk-SK" b="1" dirty="0" smtClean="0"/>
                  <a:t>odmocnenec</a:t>
                </a:r>
                <a:r>
                  <a:rPr lang="sk-SK" dirty="0"/>
                  <a:t>)</a:t>
                </a:r>
                <a:endParaRPr lang="sk-SK" dirty="0"/>
              </a:p>
              <a:p>
                <a14:m>
                  <m:oMath xmlns:m="http://schemas.openxmlformats.org/officeDocument/2006/math">
                    <m:r>
                      <a:rPr lang="sk-SK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k-SK" sz="2800" i="1" dirty="0">
                    <a:latin typeface="Cambria Math" panose="02040503050406030204" pitchFamily="18" charset="0"/>
                  </a:rPr>
                  <a:t> </a:t>
                </a:r>
                <a:r>
                  <a:rPr lang="sk-SK" dirty="0"/>
                  <a:t>je exponent </a:t>
                </a:r>
                <a:r>
                  <a:rPr lang="sk-SK" dirty="0" smtClean="0"/>
                  <a:t>odmocniny (</a:t>
                </a:r>
                <a:r>
                  <a:rPr lang="sk-SK" b="1" dirty="0"/>
                  <a:t>od</a:t>
                </a:r>
                <a:r>
                  <a:rPr lang="sk-SK" b="1" dirty="0" smtClean="0"/>
                  <a:t>mocniteľ</a:t>
                </a:r>
                <a:r>
                  <a:rPr lang="sk-SK" dirty="0"/>
                  <a:t>)</a:t>
                </a:r>
                <a:endParaRPr lang="sk-SK" dirty="0"/>
              </a:p>
              <a:p>
                <a:pPr marL="0" indent="0">
                  <a:buNone/>
                </a:pPr>
                <a:r>
                  <a:rPr lang="sk-SK" sz="2800" b="1" dirty="0" smtClean="0"/>
                  <a:t>PRETO: </a:t>
                </a:r>
                <a:r>
                  <a:rPr lang="sk-SK" dirty="0" smtClean="0"/>
                  <a:t>		</a:t>
                </a:r>
                <a:endParaRPr lang="sk-SK" dirty="0" smtClean="0"/>
              </a:p>
              <a:p>
                <a:r>
                  <a:rPr lang="sk-SK" sz="3200" b="1" dirty="0" smtClean="0">
                    <a:solidFill>
                      <a:srgbClr val="FF000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sk-SK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sk-SK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rad>
                    <m:r>
                      <a:rPr lang="sk-SK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sk-SK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dirty="0" smtClean="0"/>
                  <a:t>      a	 </a:t>
                </a:r>
                <a:r>
                  <a:rPr lang="sk-SK" sz="3200" dirty="0" smtClean="0">
                    <a:solidFill>
                      <a:srgbClr val="0070C0"/>
                    </a:solidFill>
                  </a:rPr>
                  <a:t>nie</a:t>
                </a:r>
                <a:r>
                  <a:rPr lang="sk-SK" dirty="0" smtClean="0"/>
                  <a:t>		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sk-SK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sk-SK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rad>
                    <m:r>
                      <a:rPr lang="sk-SK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±</m:t>
                    </m:r>
                    <m:r>
                      <a:rPr lang="sk-SK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sk-SK" sz="3200" b="1" dirty="0" smtClean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sk-SK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                </m:t>
                    </m:r>
                    <m:rad>
                      <m:radPr>
                        <m:degHide m:val="on"/>
                        <m:ctrlPr>
                          <a:rPr lang="sk-SK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sk-SK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sk-SK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  <m:r>
                      <a:rPr lang="sk-SK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sk-SK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sk-SK" sz="3200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sk-SK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sk-SK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sk-SK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k-SK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sk-SK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sk-SK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</m:e>
                          <m:sup>
                            <m:r>
                              <a:rPr lang="sk-SK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  <m:r>
                      <a:rPr lang="sk-SK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sk-SK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sk-SK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sk-SK" sz="3200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	</a:t>
                </a:r>
                <a:endParaRPr lang="sk-SK" sz="32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sk-SK" dirty="0" smtClean="0"/>
              </a:p>
              <a:p>
                <a:endParaRPr lang="sk-SK" dirty="0"/>
              </a:p>
            </p:txBody>
          </p:sp>
        </mc:Choice>
        <mc:Fallback>
          <p:sp>
            <p:nvSpPr>
              <p:cNvPr id="5" name="Zástupný objekt pre obsah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671" y="835743"/>
                <a:ext cx="10451689" cy="5801031"/>
              </a:xfrm>
              <a:blipFill rotWithShape="1">
                <a:blip r:embed="rId1"/>
                <a:stretch>
                  <a:fillRect t="-1" r="3" b="-789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Zástupný objekt pre obsah 4"/>
              <p:cNvSpPr>
                <a:spLocks noGrp="1"/>
              </p:cNvSpPr>
              <p:nvPr>
                <p:ph idx="1"/>
              </p:nvPr>
            </p:nvSpPr>
            <p:spPr>
              <a:xfrm>
                <a:off x="1700981" y="471946"/>
                <a:ext cx="10402529" cy="638605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sk-SK" sz="2800" b="1" dirty="0" smtClean="0">
                    <a:solidFill>
                      <a:schemeClr val="tx1"/>
                    </a:solidFill>
                  </a:rPr>
                  <a:t>POZOR: </a:t>
                </a:r>
                <a:r>
                  <a:rPr lang="sk-SK" sz="2800" b="1" dirty="0" smtClean="0">
                    <a:solidFill>
                      <a:srgbClr val="C00000"/>
                    </a:solidFill>
                  </a:rPr>
                  <a:t>Nie </a:t>
                </a:r>
                <a:r>
                  <a:rPr lang="sk-SK" sz="2800" b="1" dirty="0">
                    <a:solidFill>
                      <a:srgbClr val="C00000"/>
                    </a:solidFill>
                  </a:rPr>
                  <a:t>je </a:t>
                </a:r>
                <a:r>
                  <a:rPr lang="sk-SK" sz="2800" b="1" dirty="0" smtClean="0">
                    <a:solidFill>
                      <a:srgbClr val="C00000"/>
                    </a:solidFill>
                  </a:rPr>
                  <a:t>definovaná </a:t>
                </a:r>
                <a14:m>
                  <m:oMath xmlns:m="http://schemas.openxmlformats.org/officeDocument/2006/math">
                    <m:r>
                      <a:rPr lang="sk-SK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sk-SK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sk-SK" sz="2800" b="1" dirty="0" smtClean="0">
                    <a:solidFill>
                      <a:srgbClr val="C00000"/>
                    </a:solidFill>
                  </a:rPr>
                  <a:t>tá odmocnina zo záporného 				čísla.</a:t>
                </a:r>
                <a:endParaRPr lang="sk-SK" sz="2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sk-SK" sz="2800" b="1" dirty="0" smtClean="0">
                    <a:solidFill>
                      <a:srgbClr val="C00000"/>
                    </a:solidFill>
                  </a:rPr>
                  <a:t>			 Výsledky odmocniny sú len kladné čísla alebo 				 nula (nezáporné čísla).</a:t>
                </a:r>
                <a:endParaRPr lang="sk-SK" sz="2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sk-SK" sz="2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sk-SK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sk-SK" sz="2400" dirty="0" smtClean="0">
                    <a:solidFill>
                      <a:schemeClr val="bg1">
                        <a:lumMod val="50000"/>
                      </a:schemeClr>
                    </a:solidFill>
                  </a:rPr>
                  <a:t>pre prípustné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sk-SK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sk-SK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sk-SK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sk-SK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,</m:t>
                    </m:r>
                    <m:r>
                      <a:rPr lang="sk-SK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sk-SK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sk-SK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sk-SK" sz="2400" dirty="0" smtClean="0">
                    <a:solidFill>
                      <a:schemeClr val="bg1">
                        <a:lumMod val="50000"/>
                      </a:schemeClr>
                    </a:solidFill>
                  </a:rPr>
                  <a:t> platí:</a:t>
                </a:r>
                <a:r>
                  <a:rPr lang="sk-SK" sz="2800" dirty="0" smtClean="0">
                    <a:solidFill>
                      <a:schemeClr val="tx1"/>
                    </a:solidFill>
                  </a:rPr>
                  <a:t> 		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g>
                      <m:e>
                        <m: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rad>
                    <m:r>
                      <a:rPr lang="sk-SK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  <m:rad>
                      <m:radPr>
                        <m:ctrlPr>
                          <a:rPr lang="sk-SK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sk-SK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g>
                      <m:e>
                        <m: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rad>
                    <m:r>
                      <a:rPr lang="sk-SK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sk-SK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sk-SK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g>
                      <m:e>
                        <m: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. </m:t>
                        </m:r>
                        <m: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rad>
                  </m:oMath>
                </a14:m>
                <a:endParaRPr lang="sk-SK" sz="2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sk-SK" sz="2800" b="1" dirty="0" smtClean="0">
                    <a:solidFill>
                      <a:schemeClr val="tx1"/>
                    </a:solidFill>
                  </a:rPr>
                  <a:t>											   	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ctrlPr>
                              <a:rPr lang="sk-SK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sk-SK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g>
                          <m:e>
                            <m:r>
                              <a:rPr lang="sk-SK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rad>
                      </m:num>
                      <m:den>
                        <m:rad>
                          <m:radPr>
                            <m:ctrlPr>
                              <a:rPr lang="sk-SK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sk-SK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g>
                          <m:e>
                            <m:r>
                              <a:rPr lang="sk-SK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rad>
                      </m:den>
                    </m:f>
                    <m:r>
                      <a:rPr lang="sk-SK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sk-SK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sk-SK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g>
                      <m:e>
                        <m:f>
                          <m:fPr>
                            <m:ctrlPr>
                              <a:rPr lang="sk-SK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num>
                          <m:den>
                            <m:r>
                              <a:rPr lang="sk-SK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den>
                        </m:f>
                      </m:e>
                    </m:rad>
                  </m:oMath>
                </a14:m>
                <a:endParaRPr lang="sk-SK" sz="28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sk-SK" sz="2800" b="1" dirty="0" smtClean="0">
                    <a:solidFill>
                      <a:schemeClr val="tx1"/>
                    </a:solidFill>
                  </a:rPr>
                  <a:t>											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k-SK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ctrlPr>
                                  <a:rPr lang="sk-SK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sk-SK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deg>
                              <m:e>
                                <m:r>
                                  <a:rPr lang="sk-SK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  <m:r>
                      <a:rPr lang="sk-SK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g>
                      <m:e>
                        <m:sSup>
                          <m:sSupPr>
                            <m:ctrlPr>
                              <a:rPr lang="sk-SK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sk-SK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p>
                        </m:sSup>
                      </m:e>
                    </m:rad>
                  </m:oMath>
                </a14:m>
                <a:endParaRPr lang="sk-SK" sz="28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sk-SK" sz="2800" b="1" dirty="0" smtClean="0">
                    <a:solidFill>
                      <a:schemeClr val="tx1"/>
                    </a:solidFill>
                  </a:rPr>
                  <a:t> 										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deg>
                      <m:e>
                        <m:rad>
                          <m:radPr>
                            <m:ctrlPr>
                              <a:rPr lang="sk-SK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sk-SK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g>
                          <m:e>
                            <m:r>
                              <a:rPr lang="sk-SK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rad>
                      </m:e>
                    </m:rad>
                    <m:r>
                      <a:rPr lang="sk-SK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sk-SK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g>
                      <m:e>
                        <m:rad>
                          <m:radPr>
                            <m:ctrlPr>
                              <a:rPr lang="sk-SK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sk-SK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deg>
                          <m:e>
                            <m:r>
                              <a:rPr lang="sk-SK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rad>
                      </m:e>
                    </m:rad>
                    <m:r>
                      <a:rPr lang="sk-SK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. </m:t>
                        </m:r>
                        <m: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deg>
                      <m:e>
                        <m: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rad>
                  </m:oMath>
                </a14:m>
                <a:endParaRPr lang="sk-SK" sz="28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sk-SK" sz="2800" b="1" dirty="0" smtClean="0">
                    <a:solidFill>
                      <a:schemeClr val="tx1"/>
                    </a:solidFill>
                  </a:rPr>
                  <a:t> 											  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deg>
                      <m:e>
                        <m:sSup>
                          <m:sSupPr>
                            <m:ctrlPr>
                              <a:rPr lang="sk-SK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sk-SK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𝒎𝒑</m:t>
                            </m:r>
                          </m:sup>
                        </m:sSup>
                      </m:e>
                    </m:rad>
                    <m:r>
                      <a:rPr lang="sk-SK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g>
                      <m:e>
                        <m:sSup>
                          <m:sSupPr>
                            <m:ctrlPr>
                              <a:rPr lang="sk-SK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sk-SK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</m:e>
                    </m:rad>
                  </m:oMath>
                </a14:m>
                <a:endParaRPr lang="sk-SK" sz="28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sk-SK" sz="28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sk-SK" sz="2800" dirty="0"/>
              </a:p>
            </p:txBody>
          </p:sp>
        </mc:Choice>
        <mc:Fallback>
          <p:sp>
            <p:nvSpPr>
              <p:cNvPr id="5" name="Zástupný objekt pre obsah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0981" y="471946"/>
                <a:ext cx="10402529" cy="6386053"/>
              </a:xfrm>
              <a:blipFill rotWithShape="1">
                <a:blip r:embed="rId1"/>
                <a:stretch>
                  <a:fillRect l="-4" t="-2" r="4" b="-1019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Zástupný objekt pre obsah 4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737419"/>
                <a:ext cx="8915400" cy="51738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k-SK" sz="4400" b="1" dirty="0" smtClean="0"/>
                  <a:t>POZOR:</a:t>
                </a:r>
                <a:endParaRPr lang="sk-SK" sz="4400" b="1" dirty="0" smtClean="0"/>
              </a:p>
              <a:p>
                <a:pPr marL="0" indent="0">
                  <a:buNone/>
                </a:pPr>
                <a:endParaRPr lang="sk-SK" sz="44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6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k-SK" sz="6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sz="66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sk-SK" sz="66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k-SK" sz="66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  <m:sup>
                          <m:r>
                            <a:rPr lang="sk-SK" sz="6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sk-SK" sz="6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sk-SK" sz="6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6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sk-SK" sz="6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sk-SK" sz="6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sk-SK" sz="6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6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sk-SK" sz="6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sk-SK" sz="6600" b="1" dirty="0" smtClean="0"/>
              </a:p>
              <a:p>
                <a:pPr marL="0" indent="0">
                  <a:buNone/>
                </a:pPr>
                <a:endParaRPr lang="sk-SK" sz="66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sk-SK" sz="66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sk-SK" sz="6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g>
                        <m:e>
                          <m:r>
                            <a:rPr lang="sk-SK" sz="6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sk-SK" sz="6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sz="6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rad>
                      <m:r>
                        <a:rPr lang="sk-SK" sz="6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ad>
                        <m:radPr>
                          <m:ctrlPr>
                            <a:rPr lang="sk-SK" sz="6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sk-SK" sz="6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deg>
                        <m:e>
                          <m:r>
                            <a:rPr lang="sk-SK" sz="6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rad>
                      <m:r>
                        <a:rPr lang="sk-SK" sz="6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ad>
                        <m:radPr>
                          <m:ctrlPr>
                            <a:rPr lang="sk-SK" sz="6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sk-SK" sz="6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deg>
                        <m:e>
                          <m:r>
                            <a:rPr lang="sk-SK" sz="6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rad>
                    </m:oMath>
                  </m:oMathPara>
                </a14:m>
                <a:endParaRPr lang="sk-SK" sz="6600" b="1" dirty="0"/>
              </a:p>
            </p:txBody>
          </p:sp>
        </mc:Choice>
        <mc:Fallback>
          <p:sp>
            <p:nvSpPr>
              <p:cNvPr id="5" name="Zástupný objekt pre obsah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737419"/>
                <a:ext cx="8915400" cy="5173803"/>
              </a:xfrm>
              <a:blipFill rotWithShape="1">
                <a:blip r:embed="rId1"/>
                <a:stretch>
                  <a:fillRect l="-4" t="-4" r="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ym">
  <a:themeElements>
    <a:clrScheme name="Dym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ym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m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1641</Words>
  <Application>WPS Presentation</Application>
  <PresentationFormat>Širokouhlá</PresentationFormat>
  <Paragraphs>56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Wingdings 3</vt:lpstr>
      <vt:lpstr>Symbol</vt:lpstr>
      <vt:lpstr>Arial</vt:lpstr>
      <vt:lpstr>Cambria Math</vt:lpstr>
      <vt:lpstr>Century Gothic</vt:lpstr>
      <vt:lpstr>Microsoft YaHei</vt:lpstr>
      <vt:lpstr>Arial Unicode MS</vt:lpstr>
      <vt:lpstr>Calibri</vt:lpstr>
      <vt:lpstr>Dym</vt:lpstr>
      <vt:lpstr>Mocniny a odmocniny</vt:lpstr>
      <vt:lpstr>MOCNINA</vt:lpstr>
      <vt:lpstr>PowerPoint 演示文稿</vt:lpstr>
      <vt:lpstr>ODMOCNINA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Mocniny a odmocniny</dc:title>
  <dc:creator>Mirka Jenisova</dc:creator>
  <cp:lastModifiedBy>jarul</cp:lastModifiedBy>
  <cp:revision>26</cp:revision>
  <dcterms:created xsi:type="dcterms:W3CDTF">2020-03-23T08:45:00Z</dcterms:created>
  <dcterms:modified xsi:type="dcterms:W3CDTF">2022-12-13T15:01:26Z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83A82F2FEEC24073A8F1AB0887B560E1</vt:lpwstr>
  </property>
  <property fmtid="{D5CDD505-2E9C-101B-9397-08002B2CF9AE}" pid="3" name="KSOProductBuildVer">
    <vt:lpwstr>1033-11.2.0.11214</vt:lpwstr>
  </property>
</Properties>
</file>