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0" r:id="rId5"/>
    <p:sldId id="267" r:id="rId6"/>
    <p:sldId id="269" r:id="rId7"/>
    <p:sldId id="268" r:id="rId8"/>
    <p:sldId id="257" r:id="rId9"/>
    <p:sldId id="258" r:id="rId10"/>
    <p:sldId id="259" r:id="rId11"/>
    <p:sldId id="264" r:id="rId12"/>
    <p:sldId id="263" r:id="rId13"/>
    <p:sldId id="261" r:id="rId14"/>
    <p:sldId id="265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14. 1. 2021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iumbiochemie.cz/materialy/materialy/Fotosynteza/Photosynthesis.sw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Výsledok vyh&amp;lcaron;adávania obrázkov pre dopyt ekologickavalenc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5486400" cy="46570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rozkladný (</a:t>
            </a:r>
            <a:r>
              <a:rPr lang="sk-SK" dirty="0" err="1" smtClean="0">
                <a:solidFill>
                  <a:srgbClr val="FF0000"/>
                </a:solidFill>
              </a:rPr>
              <a:t>detritový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  <a:r>
              <a:rPr lang="sk-SK" dirty="0" smtClean="0"/>
              <a:t> potravový reťazec:</a:t>
            </a:r>
          </a:p>
          <a:p>
            <a:pPr>
              <a:buNone/>
            </a:pPr>
            <a:r>
              <a:rPr lang="sk-SK" dirty="0" smtClean="0"/>
              <a:t> odumretý organizmus → huby → baktérie → prvoky → mikroskopické huby.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Pastevno-koristnícky</a:t>
            </a:r>
          </a:p>
          <a:p>
            <a:r>
              <a:rPr lang="sk-SK" dirty="0" smtClean="0"/>
              <a:t>rastlina (tráva) → bylinožravec (húsenica, koník) → mäsožravce (jašterica → had → sokol)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95800" y="533400"/>
            <a:ext cx="4648200" cy="5943600"/>
          </a:xfrm>
        </p:spPr>
        <p:txBody>
          <a:bodyPr>
            <a:normAutofit fontScale="85000" lnSpcReduction="10000"/>
          </a:bodyPr>
          <a:lstStyle/>
          <a:p>
            <a:r>
              <a:rPr lang="sk-SK" dirty="0" smtClean="0"/>
              <a:t>Na obrázku je potravová pyramída. Vyjadruje vzťah z hľadiska množstva potravy medzi </a:t>
            </a:r>
            <a:r>
              <a:rPr lang="sk-SK" dirty="0" err="1" smtClean="0"/>
              <a:t>producentami</a:t>
            </a:r>
            <a:r>
              <a:rPr lang="sk-SK" dirty="0" smtClean="0"/>
              <a:t> a </a:t>
            </a:r>
            <a:r>
              <a:rPr lang="sk-SK" dirty="0" err="1" smtClean="0"/>
              <a:t>konzumentami</a:t>
            </a:r>
            <a:r>
              <a:rPr lang="sk-SK" dirty="0" smtClean="0"/>
              <a:t>. </a:t>
            </a:r>
            <a:r>
              <a:rPr lang="sk-SK" dirty="0" err="1" smtClean="0"/>
              <a:t>Producenty</a:t>
            </a:r>
            <a:r>
              <a:rPr lang="sk-SK" dirty="0" smtClean="0"/>
              <a:t> sú na základni pyramídy (musí ich byť najviac a tvoria aj najviac biomasy). Bylinožravých konzumentov je logicky menej a dravcov najmenej. Smerom od producentov ku konzumentom sa hromadí aj množstvo škodlivín v telách organizmov. </a:t>
            </a:r>
            <a:endParaRPr lang="sk-SK" dirty="0"/>
          </a:p>
        </p:txBody>
      </p:sp>
      <p:pic>
        <p:nvPicPr>
          <p:cNvPr id="20482" name="Picture 2" descr="Potravová pyramí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62500" cy="3790950"/>
          </a:xfrm>
          <a:prstGeom prst="rect">
            <a:avLst/>
          </a:prstGeom>
          <a:noFill/>
        </p:spPr>
      </p:pic>
      <p:pic>
        <p:nvPicPr>
          <p:cNvPr id="5" name="Picture 4" descr="pyramí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5466" y="3790950"/>
            <a:ext cx="4102247" cy="291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9458" name="Picture 2" descr="Výsledok vyh&amp;lcaron;adávania obrázkov pre dopyt potravove retazce priklad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38"/>
            <a:ext cx="4862944" cy="4150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/>
              <a:t>Vo vzťahu k teplote prostredia existujú štyri pravidlá: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b="1" dirty="0" err="1" smtClean="0"/>
              <a:t>Allenovo</a:t>
            </a:r>
            <a:r>
              <a:rPr lang="sk-SK" b="1" dirty="0" smtClean="0"/>
              <a:t> </a:t>
            </a:r>
            <a:r>
              <a:rPr lang="sk-SK" b="1" dirty="0"/>
              <a:t>pravidlo</a:t>
            </a:r>
            <a:r>
              <a:rPr lang="sk-SK" dirty="0"/>
              <a:t> - v chladnejších oblastiach majú živočíchy výrazne zmenšené uši, zobáky, nosy, chvosty, končatiny, čím znižujú stratu tepla prúdením krvi cez tieto orgány</a:t>
            </a:r>
          </a:p>
          <a:p>
            <a:r>
              <a:rPr lang="sk-SK" b="1" dirty="0" err="1"/>
              <a:t>Bergmannovo</a:t>
            </a:r>
            <a:r>
              <a:rPr lang="sk-SK" b="1" dirty="0"/>
              <a:t> pravidlo</a:t>
            </a:r>
            <a:r>
              <a:rPr lang="sk-SK" dirty="0"/>
              <a:t> - v chladných oblastiach majú živočíchy väčšiu hmotnosť a mohutnejšie telo</a:t>
            </a:r>
          </a:p>
          <a:p>
            <a:r>
              <a:rPr lang="sk-SK" b="1" dirty="0" err="1"/>
              <a:t>Glogerovo</a:t>
            </a:r>
            <a:r>
              <a:rPr lang="sk-SK" b="1" dirty="0"/>
              <a:t> pravidlo</a:t>
            </a:r>
            <a:r>
              <a:rPr lang="sk-SK" dirty="0"/>
              <a:t> - živočíchy sú v teplejších oblastiach tmavšie, čo súvisí so zvýšenou tvorbou melanínu v koži</a:t>
            </a:r>
          </a:p>
          <a:p>
            <a:r>
              <a:rPr lang="sk-SK" b="1" dirty="0" err="1"/>
              <a:t>Hesseho</a:t>
            </a:r>
            <a:r>
              <a:rPr lang="sk-SK" b="1" dirty="0"/>
              <a:t> pravidlo</a:t>
            </a:r>
            <a:r>
              <a:rPr lang="sk-SK" dirty="0"/>
              <a:t> - srdce živočíchov z chladných oblastí má väčšiu hmotnosť ako srdce podobných živočíchov v teplých oblastiach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62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Výsledok vyh&amp;lcaron;adávania obrázkov pre dopyt potravove retazce priklad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680955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Abiotické </a:t>
            </a:r>
            <a:r>
              <a:rPr lang="sk-SK" dirty="0" smtClean="0"/>
              <a:t>faktory prostredia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neživé </a:t>
            </a:r>
            <a:r>
              <a:rPr lang="sk-SK" dirty="0"/>
              <a:t>zložky </a:t>
            </a:r>
            <a:endParaRPr lang="sk-SK" dirty="0" smtClean="0"/>
          </a:p>
          <a:p>
            <a:endParaRPr lang="sk-SK" b="1" dirty="0" smtClean="0"/>
          </a:p>
          <a:p>
            <a:r>
              <a:rPr lang="sk-SK" b="1" dirty="0" smtClean="0"/>
              <a:t>slnečné </a:t>
            </a:r>
            <a:r>
              <a:rPr lang="sk-SK" b="1" dirty="0"/>
              <a:t>žiarenie</a:t>
            </a:r>
            <a:endParaRPr lang="sk-SK" dirty="0"/>
          </a:p>
          <a:p>
            <a:r>
              <a:rPr lang="sk-SK" b="1" dirty="0"/>
              <a:t>teplota</a:t>
            </a:r>
            <a:endParaRPr lang="sk-SK" dirty="0"/>
          </a:p>
          <a:p>
            <a:r>
              <a:rPr lang="sk-SK" b="1" dirty="0" smtClean="0"/>
              <a:t>vzduch</a:t>
            </a:r>
            <a:endParaRPr lang="sk-SK" dirty="0"/>
          </a:p>
          <a:p>
            <a:r>
              <a:rPr lang="sk-SK" b="1" dirty="0" smtClean="0"/>
              <a:t>voda</a:t>
            </a:r>
            <a:endParaRPr lang="sk-SK" dirty="0"/>
          </a:p>
          <a:p>
            <a:r>
              <a:rPr lang="sk-SK" b="1" dirty="0" smtClean="0"/>
              <a:t>pôda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78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71182"/>
            <a:ext cx="8229600" cy="4525963"/>
          </a:xfrm>
        </p:spPr>
        <p:txBody>
          <a:bodyPr/>
          <a:lstStyle/>
          <a:p>
            <a:r>
              <a:rPr lang="sk-SK" b="1" dirty="0"/>
              <a:t>ultrafialové žiarenie</a:t>
            </a:r>
            <a:r>
              <a:rPr lang="sk-SK" dirty="0"/>
              <a:t> </a:t>
            </a:r>
            <a:r>
              <a:rPr lang="sk-SK" dirty="0" smtClean="0"/>
              <a:t>(100 </a:t>
            </a:r>
            <a:r>
              <a:rPr lang="sk-SK" dirty="0"/>
              <a:t>nm – </a:t>
            </a:r>
            <a:r>
              <a:rPr lang="sk-SK" dirty="0" smtClean="0"/>
              <a:t>390 </a:t>
            </a:r>
            <a:r>
              <a:rPr lang="sk-SK" dirty="0"/>
              <a:t>nm) </a:t>
            </a:r>
            <a:r>
              <a:rPr lang="sk-SK" dirty="0" smtClean="0"/>
              <a:t>UV</a:t>
            </a:r>
          </a:p>
          <a:p>
            <a:endParaRPr lang="sk-SK" b="1" dirty="0"/>
          </a:p>
          <a:p>
            <a:r>
              <a:rPr lang="sk-SK" b="1" dirty="0" smtClean="0"/>
              <a:t>viditeľné </a:t>
            </a:r>
            <a:r>
              <a:rPr lang="sk-SK" b="1" dirty="0"/>
              <a:t>svetlo</a:t>
            </a:r>
            <a:r>
              <a:rPr lang="sk-SK" dirty="0"/>
              <a:t> (</a:t>
            </a:r>
            <a:r>
              <a:rPr lang="sk-SK" dirty="0" smtClean="0"/>
              <a:t>390 </a:t>
            </a:r>
            <a:r>
              <a:rPr lang="sk-SK" dirty="0"/>
              <a:t>nm – </a:t>
            </a:r>
            <a:r>
              <a:rPr lang="sk-SK" dirty="0" smtClean="0"/>
              <a:t>760 </a:t>
            </a:r>
            <a:r>
              <a:rPr lang="sk-SK" dirty="0"/>
              <a:t>nm) </a:t>
            </a:r>
            <a:r>
              <a:rPr lang="sk-SK" dirty="0" smtClean="0"/>
              <a:t>VIS</a:t>
            </a:r>
          </a:p>
          <a:p>
            <a:endParaRPr lang="sk-SK" b="1" dirty="0"/>
          </a:p>
          <a:p>
            <a:r>
              <a:rPr lang="sk-SK" b="1" dirty="0" smtClean="0"/>
              <a:t>infračervené </a:t>
            </a:r>
            <a:r>
              <a:rPr lang="sk-SK" b="1" dirty="0"/>
              <a:t>žiarenie</a:t>
            </a:r>
            <a:r>
              <a:rPr lang="sk-SK" dirty="0"/>
              <a:t> (nad </a:t>
            </a:r>
            <a:r>
              <a:rPr lang="sk-SK" dirty="0" smtClean="0"/>
              <a:t>800 </a:t>
            </a:r>
            <a:r>
              <a:rPr lang="sk-SK" dirty="0"/>
              <a:t>nm) </a:t>
            </a:r>
            <a:r>
              <a:rPr lang="sk-SK" dirty="0" smtClean="0"/>
              <a:t>IČ</a:t>
            </a:r>
            <a:endParaRPr lang="sk-SK" dirty="0"/>
          </a:p>
        </p:txBody>
      </p:sp>
      <p:sp>
        <p:nvSpPr>
          <p:cNvPr id="17410" name="AutoShape 2" descr="Výsledok vyh&amp;lcaron;adávania obrázkov pre dopyt ekologickavalencia"/>
          <p:cNvSpPr>
            <a:spLocks noChangeAspect="1" noChangeArrowheads="1"/>
          </p:cNvSpPr>
          <p:nvPr/>
        </p:nvSpPr>
        <p:spPr bwMode="auto">
          <a:xfrm>
            <a:off x="155575" y="-1516063"/>
            <a:ext cx="3362325" cy="31718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7412" name="AutoShape 4" descr="Výsledok vyh&amp;lcaron;adávania obrázkov pre dopyt ekologickavalencia"/>
          <p:cNvSpPr>
            <a:spLocks noChangeAspect="1" noChangeArrowheads="1"/>
          </p:cNvSpPr>
          <p:nvPr/>
        </p:nvSpPr>
        <p:spPr bwMode="auto">
          <a:xfrm>
            <a:off x="155575" y="-1516063"/>
            <a:ext cx="3362325" cy="31718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cxnSp>
        <p:nvCxnSpPr>
          <p:cNvPr id="5" name="Rovná spojovacia šípka 4"/>
          <p:cNvCxnSpPr/>
          <p:nvPr/>
        </p:nvCxnSpPr>
        <p:spPr>
          <a:xfrm flipV="1">
            <a:off x="838200" y="5257800"/>
            <a:ext cx="18288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V="1">
            <a:off x="4799189" y="5257800"/>
            <a:ext cx="18288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V="1">
            <a:off x="2839156" y="5232400"/>
            <a:ext cx="18288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ĺžnik 9"/>
          <p:cNvSpPr/>
          <p:nvPr/>
        </p:nvSpPr>
        <p:spPr>
          <a:xfrm>
            <a:off x="304800" y="5320991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100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4052961" y="5309625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760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9" name="Obdĺžnik 18"/>
          <p:cNvSpPr/>
          <p:nvPr/>
        </p:nvSpPr>
        <p:spPr>
          <a:xfrm>
            <a:off x="1834944" y="5306880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390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Výsledok vyhľadávania obrázkov pre dopyt rovnica fotosyntéz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00" y="2895599"/>
            <a:ext cx="3943149" cy="39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úvisiaci obráz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17"/>
          <a:stretch/>
        </p:blipFill>
        <p:spPr bwMode="auto">
          <a:xfrm>
            <a:off x="293570" y="4191000"/>
            <a:ext cx="4716991" cy="250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ýsledok vyhľadávania obrázkov pre dopyt rovnica fotosyntéz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03" b="47181"/>
          <a:stretch/>
        </p:blipFill>
        <p:spPr bwMode="auto">
          <a:xfrm>
            <a:off x="762000" y="1066800"/>
            <a:ext cx="7579349" cy="1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652065" y="1219200"/>
            <a:ext cx="2440283" cy="40011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Slnečná energia</a:t>
            </a:r>
            <a:endParaRPr lang="sk-SK" sz="2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228334" y="1952796"/>
            <a:ext cx="1470019" cy="40011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chlorofyl</a:t>
            </a:r>
            <a:endParaRPr lang="sk-SK" sz="2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3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06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Animácia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>
                <a:hlinkClick r:id="rId2"/>
              </a:rPr>
              <a:t>http://</a:t>
            </a:r>
            <a:r>
              <a:rPr lang="sk-SK" smtClean="0">
                <a:hlinkClick r:id="rId2"/>
              </a:rPr>
              <a:t>www.studiumbiochemie.cz/materialy/materialy/Fotosynteza/Photosynthesis.swf</a:t>
            </a:r>
            <a:endParaRPr lang="sk-SK" smtClean="0"/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38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Zloženie vzduchu: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sk-SK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______________________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______________________</a:t>
            </a:r>
            <a:endParaRPr lang="sk-SK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______________________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______________________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30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err="1" smtClean="0"/>
              <a:t>Gaussova</a:t>
            </a:r>
            <a:r>
              <a:rPr lang="sk-SK" dirty="0" smtClean="0"/>
              <a:t> krivka ekologickej </a:t>
            </a:r>
            <a:r>
              <a:rPr lang="sk-SK" dirty="0" smtClean="0"/>
              <a:t>valencie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www.oskole.sk/userfiles/image/zaida/biologia/Image12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87078"/>
            <a:ext cx="7292578" cy="3733800"/>
          </a:xfrm>
          <a:prstGeom prst="rect">
            <a:avLst/>
          </a:prstGeom>
          <a:noFill/>
        </p:spPr>
      </p:pic>
      <p:sp>
        <p:nvSpPr>
          <p:cNvPr id="5" name="Pravá zložená zátvorka 4"/>
          <p:cNvSpPr/>
          <p:nvPr/>
        </p:nvSpPr>
        <p:spPr>
          <a:xfrm rot="16200000">
            <a:off x="5981700" y="3698900"/>
            <a:ext cx="3048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Pravá zložená zátvorka 6"/>
          <p:cNvSpPr/>
          <p:nvPr/>
        </p:nvSpPr>
        <p:spPr>
          <a:xfrm rot="16200000">
            <a:off x="2400300" y="3706927"/>
            <a:ext cx="3048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5467802" y="3454817"/>
            <a:ext cx="2159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pesimum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1444041" y="3402097"/>
            <a:ext cx="2159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pesimum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45447" y="5161001"/>
            <a:ext cx="1558439" cy="46166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minimum</a:t>
            </a:r>
            <a:endParaRPr lang="sk-SK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812080" y="5161001"/>
            <a:ext cx="1630575" cy="46166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maximum</a:t>
            </a:r>
            <a:endParaRPr lang="sk-SK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Ovál 9"/>
          <p:cNvSpPr/>
          <p:nvPr/>
        </p:nvSpPr>
        <p:spPr>
          <a:xfrm>
            <a:off x="3962400" y="4800600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5362" name="Picture 2" descr="http://www.oskole.sk/userfiles/image/zaida/biologia/Image1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545388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248</Words>
  <Application>Microsoft Office PowerPoint</Application>
  <PresentationFormat>Prezentácia na obrazovke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Motív Office</vt:lpstr>
      <vt:lpstr>Prezentácia programu PowerPoint</vt:lpstr>
      <vt:lpstr>Prezentácia programu PowerPoint</vt:lpstr>
      <vt:lpstr>Abiotické faktory prostredia </vt:lpstr>
      <vt:lpstr>Prezentácia programu PowerPoint</vt:lpstr>
      <vt:lpstr>Prezentácia programu PowerPoint</vt:lpstr>
      <vt:lpstr>Animácia </vt:lpstr>
      <vt:lpstr>Zloženie vzduchu:</vt:lpstr>
      <vt:lpstr>Gaussova krivka ekologickej valencie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Vo vzťahu k teplote prostredia existujú štyri pravidlá: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spravca</cp:lastModifiedBy>
  <cp:revision>28</cp:revision>
  <dcterms:created xsi:type="dcterms:W3CDTF">2017-09-11T13:51:38Z</dcterms:created>
  <dcterms:modified xsi:type="dcterms:W3CDTF">2021-01-14T08:29:14Z</dcterms:modified>
</cp:coreProperties>
</file>