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0" r:id="rId3"/>
    <p:sldId id="271" r:id="rId4"/>
    <p:sldId id="257" r:id="rId5"/>
    <p:sldId id="267" r:id="rId6"/>
    <p:sldId id="268" r:id="rId7"/>
    <p:sldId id="260" r:id="rId8"/>
    <p:sldId id="263" r:id="rId9"/>
    <p:sldId id="266"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7" autoAdjust="0"/>
    <p:restoredTop sz="94660"/>
  </p:normalViewPr>
  <p:slideViewPr>
    <p:cSldViewPr>
      <p:cViewPr varScale="1">
        <p:scale>
          <a:sx n="87" d="100"/>
          <a:sy n="87" d="100"/>
        </p:scale>
        <p:origin x="-11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55DC90-7436-4D64-ADB3-B0C7FCDE3CFE}" type="datetimeFigureOut">
              <a:rPr lang="en-US" smtClean="0"/>
              <a:pPr/>
              <a:t>5/21/2021</a:t>
            </a:fld>
            <a:endParaRPr lang="en-US"/>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41D2E1-1E78-4EDF-B9CA-6BB3F0C91A93}" type="slidenum">
              <a:rPr lang="en-US" smtClean="0"/>
              <a:pPr/>
              <a:t>‹#›</a:t>
            </a:fld>
            <a:endParaRPr lang="en-US"/>
          </a:p>
        </p:txBody>
      </p:sp>
    </p:spTree>
    <p:extLst>
      <p:ext uri="{BB962C8B-B14F-4D97-AF65-F5344CB8AC3E}">
        <p14:creationId xmlns:p14="http://schemas.microsoft.com/office/powerpoint/2010/main" val="189058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en-US"/>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en-US"/>
          </a:p>
        </p:txBody>
      </p:sp>
      <p:sp>
        <p:nvSpPr>
          <p:cNvPr id="4" name="Zástupný symbol pro datum 3"/>
          <p:cNvSpPr>
            <a:spLocks noGrp="1"/>
          </p:cNvSpPr>
          <p:nvPr>
            <p:ph type="dt" sz="half" idx="10"/>
          </p:nvPr>
        </p:nvSpPr>
        <p:spPr/>
        <p:txBody>
          <a:bodyPr/>
          <a:lstStyle/>
          <a:p>
            <a:fld id="{7AA4333A-DFFE-4C49-B06B-C44BC7D1ABC9}" type="datetimeFigureOut">
              <a:rPr lang="en-US" smtClean="0"/>
              <a:pPr/>
              <a:t>5/21/2021</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p>
            <a:fld id="{7AA4333A-DFFE-4C49-B06B-C44BC7D1ABC9}" type="datetimeFigureOut">
              <a:rPr lang="en-US" smtClean="0"/>
              <a:pPr/>
              <a:t>5/21/2021</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p>
            <a:fld id="{7AA4333A-DFFE-4C49-B06B-C44BC7D1ABC9}" type="datetimeFigureOut">
              <a:rPr lang="en-US" smtClean="0"/>
              <a:pPr/>
              <a:t>5/21/2021</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p>
            <a:fld id="{7AA4333A-DFFE-4C49-B06B-C44BC7D1ABC9}" type="datetimeFigureOut">
              <a:rPr lang="en-US" smtClean="0"/>
              <a:pPr/>
              <a:t>5/21/2021</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en-US"/>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7AA4333A-DFFE-4C49-B06B-C44BC7D1ABC9}" type="datetimeFigureOut">
              <a:rPr lang="en-US" smtClean="0"/>
              <a:pPr/>
              <a:t>5/21/2021</a:t>
            </a:fld>
            <a:endParaRPr lang="en-US"/>
          </a:p>
        </p:txBody>
      </p:sp>
      <p:sp>
        <p:nvSpPr>
          <p:cNvPr id="5" name="Zástupný symbol pro zápatí 4"/>
          <p:cNvSpPr>
            <a:spLocks noGrp="1"/>
          </p:cNvSpPr>
          <p:nvPr>
            <p:ph type="ftr" sz="quarter" idx="11"/>
          </p:nvPr>
        </p:nvSpPr>
        <p:spPr/>
        <p:txBody>
          <a:bodyPr/>
          <a:lstStyle/>
          <a:p>
            <a:endParaRPr lang="en-US"/>
          </a:p>
        </p:txBody>
      </p:sp>
      <p:sp>
        <p:nvSpPr>
          <p:cNvPr id="6" name="Zástupný symbol pro číslo snímku 5"/>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5" name="Zástupný symbol pro datum 4"/>
          <p:cNvSpPr>
            <a:spLocks noGrp="1"/>
          </p:cNvSpPr>
          <p:nvPr>
            <p:ph type="dt" sz="half" idx="10"/>
          </p:nvPr>
        </p:nvSpPr>
        <p:spPr/>
        <p:txBody>
          <a:bodyPr/>
          <a:lstStyle/>
          <a:p>
            <a:fld id="{7AA4333A-DFFE-4C49-B06B-C44BC7D1ABC9}" type="datetimeFigureOut">
              <a:rPr lang="en-US" smtClean="0"/>
              <a:pPr/>
              <a:t>5/21/2021</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en-US"/>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7" name="Zástupný symbol pro datum 6"/>
          <p:cNvSpPr>
            <a:spLocks noGrp="1"/>
          </p:cNvSpPr>
          <p:nvPr>
            <p:ph type="dt" sz="half" idx="10"/>
          </p:nvPr>
        </p:nvSpPr>
        <p:spPr/>
        <p:txBody>
          <a:bodyPr/>
          <a:lstStyle/>
          <a:p>
            <a:fld id="{7AA4333A-DFFE-4C49-B06B-C44BC7D1ABC9}" type="datetimeFigureOut">
              <a:rPr lang="en-US" smtClean="0"/>
              <a:pPr/>
              <a:t>5/21/2021</a:t>
            </a:fld>
            <a:endParaRPr lang="en-US"/>
          </a:p>
        </p:txBody>
      </p:sp>
      <p:sp>
        <p:nvSpPr>
          <p:cNvPr id="8" name="Zástupný symbol pro zápatí 7"/>
          <p:cNvSpPr>
            <a:spLocks noGrp="1"/>
          </p:cNvSpPr>
          <p:nvPr>
            <p:ph type="ftr" sz="quarter" idx="11"/>
          </p:nvPr>
        </p:nvSpPr>
        <p:spPr/>
        <p:txBody>
          <a:bodyPr/>
          <a:lstStyle/>
          <a:p>
            <a:endParaRPr lang="en-US"/>
          </a:p>
        </p:txBody>
      </p:sp>
      <p:sp>
        <p:nvSpPr>
          <p:cNvPr id="9" name="Zástupný symbol pro číslo snímku 8"/>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datum 2"/>
          <p:cNvSpPr>
            <a:spLocks noGrp="1"/>
          </p:cNvSpPr>
          <p:nvPr>
            <p:ph type="dt" sz="half" idx="10"/>
          </p:nvPr>
        </p:nvSpPr>
        <p:spPr/>
        <p:txBody>
          <a:bodyPr/>
          <a:lstStyle/>
          <a:p>
            <a:fld id="{7AA4333A-DFFE-4C49-B06B-C44BC7D1ABC9}" type="datetimeFigureOut">
              <a:rPr lang="en-US" smtClean="0"/>
              <a:pPr/>
              <a:t>5/21/2021</a:t>
            </a:fld>
            <a:endParaRPr lang="en-US"/>
          </a:p>
        </p:txBody>
      </p:sp>
      <p:sp>
        <p:nvSpPr>
          <p:cNvPr id="4" name="Zástupný symbol pro zápatí 3"/>
          <p:cNvSpPr>
            <a:spLocks noGrp="1"/>
          </p:cNvSpPr>
          <p:nvPr>
            <p:ph type="ftr" sz="quarter" idx="11"/>
          </p:nvPr>
        </p:nvSpPr>
        <p:spPr/>
        <p:txBody>
          <a:bodyPr/>
          <a:lstStyle/>
          <a:p>
            <a:endParaRPr lang="en-US"/>
          </a:p>
        </p:txBody>
      </p:sp>
      <p:sp>
        <p:nvSpPr>
          <p:cNvPr id="5" name="Zástupný symbol pro číslo snímku 4"/>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7AA4333A-DFFE-4C49-B06B-C44BC7D1ABC9}" type="datetimeFigureOut">
              <a:rPr lang="en-US" smtClean="0"/>
              <a:pPr/>
              <a:t>5/21/2021</a:t>
            </a:fld>
            <a:endParaRPr lang="en-US"/>
          </a:p>
        </p:txBody>
      </p:sp>
      <p:sp>
        <p:nvSpPr>
          <p:cNvPr id="3" name="Zástupný symbol pro zápatí 2"/>
          <p:cNvSpPr>
            <a:spLocks noGrp="1"/>
          </p:cNvSpPr>
          <p:nvPr>
            <p:ph type="ftr" sz="quarter" idx="11"/>
          </p:nvPr>
        </p:nvSpPr>
        <p:spPr/>
        <p:txBody>
          <a:bodyPr/>
          <a:lstStyle/>
          <a:p>
            <a:endParaRPr lang="en-US"/>
          </a:p>
        </p:txBody>
      </p:sp>
      <p:sp>
        <p:nvSpPr>
          <p:cNvPr id="4" name="Zástupný symbol pro číslo snímku 3"/>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en-US"/>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7AA4333A-DFFE-4C49-B06B-C44BC7D1ABC9}" type="datetimeFigureOut">
              <a:rPr lang="en-US" smtClean="0"/>
              <a:pPr/>
              <a:t>5/21/2021</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en-US"/>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7AA4333A-DFFE-4C49-B06B-C44BC7D1ABC9}" type="datetimeFigureOut">
              <a:rPr lang="en-US" smtClean="0"/>
              <a:pPr/>
              <a:t>5/21/2021</a:t>
            </a:fld>
            <a:endParaRPr lang="en-US"/>
          </a:p>
        </p:txBody>
      </p:sp>
      <p:sp>
        <p:nvSpPr>
          <p:cNvPr id="6" name="Zástupný symbol pro zápatí 5"/>
          <p:cNvSpPr>
            <a:spLocks noGrp="1"/>
          </p:cNvSpPr>
          <p:nvPr>
            <p:ph type="ftr" sz="quarter" idx="11"/>
          </p:nvPr>
        </p:nvSpPr>
        <p:spPr/>
        <p:txBody>
          <a:bodyPr/>
          <a:lstStyle/>
          <a:p>
            <a:endParaRPr lang="en-US"/>
          </a:p>
        </p:txBody>
      </p:sp>
      <p:sp>
        <p:nvSpPr>
          <p:cNvPr id="7" name="Zástupný symbol pro číslo snímku 6"/>
          <p:cNvSpPr>
            <a:spLocks noGrp="1"/>
          </p:cNvSpPr>
          <p:nvPr>
            <p:ph type="sldNum" sz="quarter" idx="12"/>
          </p:nvPr>
        </p:nvSpPr>
        <p:spPr/>
        <p:txBody>
          <a:bodyPr/>
          <a:lstStyle/>
          <a:p>
            <a:fld id="{91EE335E-7F1E-42D0-8490-D05FABA12D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en-US"/>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4333A-DFFE-4C49-B06B-C44BC7D1ABC9}" type="datetimeFigureOut">
              <a:rPr lang="en-US" smtClean="0"/>
              <a:pPr/>
              <a:t>5/21/2021</a:t>
            </a:fld>
            <a:endParaRPr lang="en-US"/>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E335E-7F1E-42D0-8490-D05FABA12D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Obdélník 5"/>
          <p:cNvSpPr/>
          <p:nvPr/>
        </p:nvSpPr>
        <p:spPr>
          <a:xfrm>
            <a:off x="0" y="1571612"/>
            <a:ext cx="9144000" cy="2308324"/>
          </a:xfrm>
          <a:prstGeom prst="rect">
            <a:avLst/>
          </a:prstGeom>
          <a:noFill/>
        </p:spPr>
        <p:txBody>
          <a:bodyPr wrap="square" lIns="91440" tIns="45720" rIns="91440" bIns="45720">
            <a:spAutoFit/>
          </a:bodyPr>
          <a:lstStyle/>
          <a:p>
            <a:pPr algn="ctr"/>
            <a:r>
              <a:rPr lang="cs-CZ" sz="4800" b="1" cap="none" spc="0" dirty="0" smtClean="0">
                <a:ln w="18415" cmpd="sng">
                  <a:solidFill>
                    <a:srgbClr val="FFFFFF"/>
                  </a:solidFill>
                  <a:prstDash val="solid"/>
                </a:ln>
                <a:solidFill>
                  <a:srgbClr val="00206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MODEL METEOROLOGICKÉHO</a:t>
            </a:r>
          </a:p>
          <a:p>
            <a:pPr algn="ctr"/>
            <a:r>
              <a:rPr lang="cs-CZ" sz="4800" b="1" cap="none" spc="0" dirty="0" smtClean="0">
                <a:ln w="18415" cmpd="sng">
                  <a:solidFill>
                    <a:srgbClr val="FFFFFF"/>
                  </a:solidFill>
                  <a:prstDash val="solid"/>
                </a:ln>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BALÓNA</a:t>
            </a:r>
            <a:endParaRPr lang="cs-CZ" sz="4800" b="1" cap="none" spc="0" dirty="0">
              <a:ln w="18415" cmpd="sng">
                <a:solidFill>
                  <a:srgbClr val="FFFFFF"/>
                </a:solidFill>
                <a:prstDash val="solid"/>
              </a:ln>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délník 4"/>
          <p:cNvSpPr/>
          <p:nvPr/>
        </p:nvSpPr>
        <p:spPr>
          <a:xfrm>
            <a:off x="1403647" y="3717032"/>
            <a:ext cx="6000792" cy="2862322"/>
          </a:xfrm>
          <a:prstGeom prst="rect">
            <a:avLst/>
          </a:prstGeom>
          <a:noFill/>
        </p:spPr>
        <p:txBody>
          <a:bodyPr wrap="square" lIns="91440" tIns="45720" rIns="91440" bIns="45720">
            <a:spAutoFit/>
          </a:bodyPr>
          <a:lstStyle/>
          <a:p>
            <a:pPr algn="ctr"/>
            <a:r>
              <a:rPr lang="cs-CZ" sz="6000" b="1" cap="none" spc="0" dirty="0" smtClean="0">
                <a:ln w="18415" cmpd="sng">
                  <a:solidFill>
                    <a:srgbClr val="FFFFFF"/>
                  </a:solidFill>
                  <a:prstDash val="solid"/>
                </a:ln>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ĎAKUJEME </a:t>
            </a:r>
          </a:p>
          <a:p>
            <a:pPr algn="ctr"/>
            <a:r>
              <a:rPr lang="cs-CZ" sz="6000" b="1" cap="none" spc="0" dirty="0" smtClean="0">
                <a:ln w="18415" cmpd="sng">
                  <a:solidFill>
                    <a:srgbClr val="FFFFFF"/>
                  </a:solidFill>
                  <a:prstDash val="solid"/>
                </a:ln>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ZA </a:t>
            </a:r>
          </a:p>
          <a:p>
            <a:pPr algn="ctr"/>
            <a:r>
              <a:rPr lang="cs-CZ" sz="6000" b="1" cap="none" spc="0" dirty="0" smtClean="0">
                <a:ln w="18415" cmpd="sng">
                  <a:solidFill>
                    <a:srgbClr val="FFFFFF"/>
                  </a:solidFill>
                  <a:prstDash val="solid"/>
                </a:ln>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POZORNOSŤ</a:t>
            </a:r>
            <a:r>
              <a:rPr lang="en-US" sz="6000" b="1" cap="none" spc="0" dirty="0" smtClean="0">
                <a:ln w="18415" cmpd="sng">
                  <a:solidFill>
                    <a:srgbClr val="FFFFFF"/>
                  </a:solidFill>
                  <a:prstDash val="solid"/>
                </a:ln>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cs-CZ" sz="6000" b="1" cap="none" spc="0" dirty="0">
              <a:ln w="18415" cmpd="sng">
                <a:solidFill>
                  <a:srgbClr val="FFFFFF"/>
                </a:solidFill>
                <a:prstDash val="solid"/>
              </a:ln>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Obrázok 1"/>
          <p:cNvPicPr>
            <a:picLocks noChangeAspect="1"/>
          </p:cNvPicPr>
          <p:nvPr/>
        </p:nvPicPr>
        <p:blipFill>
          <a:blip r:embed="rId2"/>
          <a:stretch>
            <a:fillRect/>
          </a:stretch>
        </p:blipFill>
        <p:spPr>
          <a:xfrm>
            <a:off x="2647870" y="161889"/>
            <a:ext cx="3512347" cy="333911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ransition>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a:stretch>
            <a:fillRect/>
          </a:stretch>
        </p:blipFill>
        <p:spPr>
          <a:xfrm>
            <a:off x="251520" y="172664"/>
            <a:ext cx="3888432" cy="6573880"/>
          </a:xfrm>
          <a:prstGeom prst="rect">
            <a:avLst/>
          </a:prstGeom>
        </p:spPr>
      </p:pic>
      <p:sp>
        <p:nvSpPr>
          <p:cNvPr id="3" name="TextovéPole 7"/>
          <p:cNvSpPr txBox="1"/>
          <p:nvPr/>
        </p:nvSpPr>
        <p:spPr>
          <a:xfrm>
            <a:off x="4644008" y="172664"/>
            <a:ext cx="3528392" cy="6186309"/>
          </a:xfrm>
          <a:prstGeom prst="rect">
            <a:avLst/>
          </a:prstGeom>
          <a:noFill/>
        </p:spPr>
        <p:txBody>
          <a:bodyPr wrap="square" rtlCol="0">
            <a:spAutoFit/>
          </a:bodyPr>
          <a:lstStyle/>
          <a:p>
            <a:pPr algn="just">
              <a:lnSpc>
                <a:spcPct val="150000"/>
              </a:lnSpc>
            </a:pPr>
            <a:r>
              <a:rPr lang="sk-SK" sz="2400" dirty="0" smtClean="0">
                <a:latin typeface="Times New Roman" panose="02020603050405020304" pitchFamily="18" charset="0"/>
                <a:cs typeface="Times New Roman" panose="02020603050405020304" pitchFamily="18" charset="0"/>
              </a:rPr>
              <a:t>Meteorologický balón má </a:t>
            </a:r>
            <a:r>
              <a:rPr lang="sk-SK" sz="2400" dirty="0">
                <a:latin typeface="Times New Roman" panose="02020603050405020304" pitchFamily="18" charset="0"/>
                <a:cs typeface="Times New Roman" panose="02020603050405020304" pitchFamily="18" charset="0"/>
              </a:rPr>
              <a:t>priemer asi meter až 1,5m. Na tento </a:t>
            </a:r>
            <a:r>
              <a:rPr lang="sk-SK" sz="2400" dirty="0" smtClean="0">
                <a:latin typeface="Times New Roman" panose="02020603050405020304" pitchFamily="18" charset="0"/>
                <a:cs typeface="Times New Roman" panose="02020603050405020304" pitchFamily="18" charset="0"/>
              </a:rPr>
              <a:t>balón </a:t>
            </a:r>
            <a:r>
              <a:rPr lang="sk-SK" sz="2400" dirty="0">
                <a:latin typeface="Times New Roman" panose="02020603050405020304" pitchFamily="18" charset="0"/>
                <a:cs typeface="Times New Roman" panose="02020603050405020304" pitchFamily="18" charset="0"/>
              </a:rPr>
              <a:t>sa priviaže </a:t>
            </a:r>
            <a:r>
              <a:rPr lang="sk-SK" sz="2400" dirty="0" smtClean="0">
                <a:latin typeface="Times New Roman" panose="02020603050405020304" pitchFamily="18" charset="0"/>
                <a:cs typeface="Times New Roman" panose="02020603050405020304" pitchFamily="18" charset="0"/>
              </a:rPr>
              <a:t>prístroj (sonda), </a:t>
            </a:r>
            <a:r>
              <a:rPr lang="sk-SK" sz="2400" dirty="0">
                <a:latin typeface="Times New Roman" panose="02020603050405020304" pitchFamily="18" charset="0"/>
                <a:cs typeface="Times New Roman" panose="02020603050405020304" pitchFamily="18" charset="0"/>
              </a:rPr>
              <a:t>ktorý sníma teplotu, vlhkosť, </a:t>
            </a:r>
            <a:r>
              <a:rPr lang="sk-SK" sz="2400" dirty="0" smtClean="0">
                <a:latin typeface="Times New Roman" panose="02020603050405020304" pitchFamily="18" charset="0"/>
                <a:cs typeface="Times New Roman" panose="02020603050405020304" pitchFamily="18" charset="0"/>
              </a:rPr>
              <a:t>rýchlosť </a:t>
            </a:r>
            <a:r>
              <a:rPr lang="sk-SK" sz="2400" dirty="0">
                <a:latin typeface="Times New Roman" panose="02020603050405020304" pitchFamily="18" charset="0"/>
                <a:cs typeface="Times New Roman" panose="02020603050405020304" pitchFamily="18" charset="0"/>
              </a:rPr>
              <a:t>vetra, atď</a:t>
            </a:r>
            <a:r>
              <a:rPr lang="sk-SK" sz="2400" dirty="0" smtClean="0">
                <a:latin typeface="Times New Roman" panose="02020603050405020304" pitchFamily="18" charset="0"/>
                <a:cs typeface="Times New Roman" panose="02020603050405020304" pitchFamily="18" charset="0"/>
              </a:rPr>
              <a:t>.... </a:t>
            </a:r>
            <a:r>
              <a:rPr lang="sk-SK" sz="2400" dirty="0">
                <a:latin typeface="Times New Roman" panose="02020603050405020304" pitchFamily="18" charset="0"/>
                <a:cs typeface="Times New Roman" panose="02020603050405020304" pitchFamily="18" charset="0"/>
              </a:rPr>
              <a:t>Pomocou neho získavajú informácie v rôznych výškach, čo je pre meteorológov podstatné a potrebné.</a:t>
            </a:r>
            <a:endParaRPr lang="sk-SK"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33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ovéPole 4"/>
          <p:cNvSpPr txBox="1"/>
          <p:nvPr/>
        </p:nvSpPr>
        <p:spPr>
          <a:xfrm>
            <a:off x="428596" y="1285860"/>
            <a:ext cx="8072494" cy="369332"/>
          </a:xfrm>
          <a:prstGeom prst="rect">
            <a:avLst/>
          </a:prstGeom>
          <a:noFill/>
        </p:spPr>
        <p:txBody>
          <a:bodyPr wrap="square" rtlCol="0">
            <a:spAutoFit/>
          </a:bodyPr>
          <a:lstStyle/>
          <a:p>
            <a:endParaRPr lang="en-US" dirty="0"/>
          </a:p>
        </p:txBody>
      </p:sp>
      <p:sp>
        <p:nvSpPr>
          <p:cNvPr id="6" name="Obdélník 5"/>
          <p:cNvSpPr/>
          <p:nvPr/>
        </p:nvSpPr>
        <p:spPr>
          <a:xfrm>
            <a:off x="775573" y="365987"/>
            <a:ext cx="7497502" cy="523220"/>
          </a:xfrm>
          <a:prstGeom prst="rect">
            <a:avLst/>
          </a:prstGeom>
          <a:noFill/>
        </p:spPr>
        <p:txBody>
          <a:bodyPr wrap="none" lIns="91440" tIns="45720" rIns="91440" bIns="45720">
            <a:spAutoFit/>
          </a:bodyPr>
          <a:lstStyle/>
          <a:p>
            <a:pPr algn="ctr"/>
            <a:r>
              <a:rPr lang="cs-CZ" sz="2800" b="1" dirty="0"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Základné </a:t>
            </a:r>
            <a:r>
              <a:rPr lang="cs-CZ" sz="2800" b="1" dirty="0" err="1"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informácie</a:t>
            </a:r>
            <a:r>
              <a:rPr lang="cs-CZ" sz="2800" b="1" dirty="0"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o </a:t>
            </a:r>
            <a:r>
              <a:rPr lang="cs-CZ" sz="2800" b="1" dirty="0" err="1"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meteorologickom</a:t>
            </a:r>
            <a:r>
              <a:rPr lang="cs-CZ" sz="2800" b="1" dirty="0"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balóne</a:t>
            </a:r>
            <a:endParaRPr lang="cs-CZ" sz="2800" b="1" dirty="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TextovéPole 6"/>
          <p:cNvSpPr txBox="1"/>
          <p:nvPr/>
        </p:nvSpPr>
        <p:spPr>
          <a:xfrm>
            <a:off x="357158" y="1643050"/>
            <a:ext cx="8358246" cy="369332"/>
          </a:xfrm>
          <a:prstGeom prst="rect">
            <a:avLst/>
          </a:prstGeom>
          <a:noFill/>
        </p:spPr>
        <p:txBody>
          <a:bodyPr wrap="square" rtlCol="0">
            <a:spAutoFit/>
          </a:bodyPr>
          <a:lstStyle/>
          <a:p>
            <a:endParaRPr lang="en-US" dirty="0"/>
          </a:p>
        </p:txBody>
      </p:sp>
      <p:sp>
        <p:nvSpPr>
          <p:cNvPr id="8" name="TextovéPole 7"/>
          <p:cNvSpPr txBox="1"/>
          <p:nvPr/>
        </p:nvSpPr>
        <p:spPr>
          <a:xfrm>
            <a:off x="428596" y="1124744"/>
            <a:ext cx="8358246" cy="2308324"/>
          </a:xfrm>
          <a:prstGeom prst="rect">
            <a:avLst/>
          </a:prstGeom>
          <a:noFill/>
        </p:spPr>
        <p:txBody>
          <a:bodyPr wrap="square" rtlCol="0">
            <a:spAutoFit/>
          </a:bodyPr>
          <a:lstStyle/>
          <a:p>
            <a:pPr algn="just">
              <a:lnSpc>
                <a:spcPct val="150000"/>
              </a:lnSpc>
            </a:pPr>
            <a:r>
              <a:rPr lang="sk-SK" sz="2400" dirty="0" smtClean="0">
                <a:latin typeface="Times New Roman" panose="02020603050405020304" pitchFamily="18" charset="0"/>
                <a:cs typeface="Times New Roman" panose="02020603050405020304" pitchFamily="18" charset="0"/>
              </a:rPr>
              <a:t>Meteorológovia musia pre svoje predpovede tiež vedieť, akú teplotu má vzduch vo výške nad 30 km. Tak vysoko však nemôže vyletieť žiadne lietadlo. Preto štartuje napríklad v Nemecku každý deň cez 30 meteorologických balónov. </a:t>
            </a:r>
            <a:endParaRPr lang="sk-SK" sz="2400" dirty="0">
              <a:latin typeface="Times New Roman" panose="02020603050405020304" pitchFamily="18" charset="0"/>
              <a:cs typeface="Times New Roman" panose="02020603050405020304" pitchFamily="18" charset="0"/>
            </a:endParaRPr>
          </a:p>
        </p:txBody>
      </p:sp>
      <p:pic>
        <p:nvPicPr>
          <p:cNvPr id="2" name="Obrázok 1"/>
          <p:cNvPicPr>
            <a:picLocks noChangeAspect="1"/>
          </p:cNvPicPr>
          <p:nvPr/>
        </p:nvPicPr>
        <p:blipFill>
          <a:blip r:embed="rId2"/>
          <a:stretch>
            <a:fillRect/>
          </a:stretch>
        </p:blipFill>
        <p:spPr>
          <a:xfrm>
            <a:off x="1979712" y="3419475"/>
            <a:ext cx="5400600" cy="3249361"/>
          </a:xfrm>
          <a:prstGeom prst="rect">
            <a:avLst/>
          </a:prstGeom>
        </p:spPr>
      </p:pic>
    </p:spTree>
    <p:extLst>
      <p:ext uri="{BB962C8B-B14F-4D97-AF65-F5344CB8AC3E}">
        <p14:creationId xmlns:p14="http://schemas.microsoft.com/office/powerpoint/2010/main" val="2149735951"/>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ovéPole 4"/>
          <p:cNvSpPr txBox="1"/>
          <p:nvPr/>
        </p:nvSpPr>
        <p:spPr>
          <a:xfrm>
            <a:off x="428596" y="1285860"/>
            <a:ext cx="8072494" cy="369332"/>
          </a:xfrm>
          <a:prstGeom prst="rect">
            <a:avLst/>
          </a:prstGeom>
          <a:noFill/>
        </p:spPr>
        <p:txBody>
          <a:bodyPr wrap="square" rtlCol="0">
            <a:spAutoFit/>
          </a:bodyPr>
          <a:lstStyle/>
          <a:p>
            <a:endParaRPr lang="en-US" dirty="0"/>
          </a:p>
        </p:txBody>
      </p:sp>
      <p:sp>
        <p:nvSpPr>
          <p:cNvPr id="7" name="TextovéPole 6"/>
          <p:cNvSpPr txBox="1"/>
          <p:nvPr/>
        </p:nvSpPr>
        <p:spPr>
          <a:xfrm>
            <a:off x="357158" y="1643050"/>
            <a:ext cx="8358246" cy="369332"/>
          </a:xfrm>
          <a:prstGeom prst="rect">
            <a:avLst/>
          </a:prstGeom>
          <a:noFill/>
        </p:spPr>
        <p:txBody>
          <a:bodyPr wrap="square" rtlCol="0">
            <a:spAutoFit/>
          </a:bodyPr>
          <a:lstStyle/>
          <a:p>
            <a:endParaRPr lang="en-US" dirty="0"/>
          </a:p>
        </p:txBody>
      </p:sp>
      <p:sp>
        <p:nvSpPr>
          <p:cNvPr id="8" name="TextovéPole 7"/>
          <p:cNvSpPr txBox="1"/>
          <p:nvPr/>
        </p:nvSpPr>
        <p:spPr>
          <a:xfrm>
            <a:off x="428596" y="119556"/>
            <a:ext cx="8358246" cy="3416320"/>
          </a:xfrm>
          <a:prstGeom prst="rect">
            <a:avLst/>
          </a:prstGeom>
          <a:noFill/>
        </p:spPr>
        <p:txBody>
          <a:bodyPr wrap="square" rtlCol="0">
            <a:spAutoFit/>
          </a:bodyPr>
          <a:lstStyle/>
          <a:p>
            <a:pPr algn="just">
              <a:lnSpc>
                <a:spcPct val="150000"/>
              </a:lnSpc>
            </a:pPr>
            <a:r>
              <a:rPr lang="sk-SK" sz="2400" dirty="0" smtClean="0">
                <a:latin typeface="Times New Roman" panose="02020603050405020304" pitchFamily="18" charset="0"/>
                <a:cs typeface="Times New Roman" panose="02020603050405020304" pitchFamily="18" charset="0"/>
              </a:rPr>
              <a:t>Meteorologickým balónom sa hovorí tiež rádiové sondy, pretože na Zemi vysielajú údaje o teplote, tlaku a vlhkosti vzduchu. Meteorologický balón sa na svojej ceste smerom hore rozpína tak dlho, dokiaľ nepraskne. Sonda potom na padáku pristane na zem. Celý výlet trvá asi dve hodiny. Najchladnejšie je vo výške 11 až 12 km, kde vládne teplota okolo -55 stupňov.</a:t>
            </a:r>
            <a:endParaRPr lang="sk-SK" sz="2400" dirty="0">
              <a:latin typeface="Times New Roman" panose="02020603050405020304" pitchFamily="18" charset="0"/>
              <a:cs typeface="Times New Roman" panose="02020603050405020304" pitchFamily="18" charset="0"/>
            </a:endParaRPr>
          </a:p>
        </p:txBody>
      </p:sp>
      <p:pic>
        <p:nvPicPr>
          <p:cNvPr id="2" name="Obrázok 1"/>
          <p:cNvPicPr>
            <a:picLocks noChangeAspect="1"/>
          </p:cNvPicPr>
          <p:nvPr/>
        </p:nvPicPr>
        <p:blipFill>
          <a:blip r:embed="rId2"/>
          <a:stretch>
            <a:fillRect/>
          </a:stretch>
        </p:blipFill>
        <p:spPr>
          <a:xfrm>
            <a:off x="899592" y="3661727"/>
            <a:ext cx="2972763" cy="2795285"/>
          </a:xfrm>
          <a:prstGeom prst="rect">
            <a:avLst/>
          </a:prstGeom>
        </p:spPr>
      </p:pic>
      <p:pic>
        <p:nvPicPr>
          <p:cNvPr id="3" name="Obrázok 2"/>
          <p:cNvPicPr>
            <a:picLocks noChangeAspect="1"/>
          </p:cNvPicPr>
          <p:nvPr/>
        </p:nvPicPr>
        <p:blipFill>
          <a:blip r:embed="rId3"/>
          <a:stretch>
            <a:fillRect/>
          </a:stretch>
        </p:blipFill>
        <p:spPr>
          <a:xfrm>
            <a:off x="4788024" y="3629518"/>
            <a:ext cx="3490630" cy="2795285"/>
          </a:xfrm>
          <a:prstGeom prst="rect">
            <a:avLst/>
          </a:prstGeom>
        </p:spPr>
      </p:pic>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0" y="137461"/>
            <a:ext cx="2752677" cy="523220"/>
          </a:xfrm>
          <a:prstGeom prst="rect">
            <a:avLst/>
          </a:prstGeom>
        </p:spPr>
        <p:txBody>
          <a:bodyPr wrap="none">
            <a:spAutoFit/>
          </a:bodyPr>
          <a:lstStyle/>
          <a:p>
            <a:r>
              <a:rPr lang="sk-SK" sz="2800" b="1" dirty="0">
                <a:solidFill>
                  <a:srgbClr val="002060"/>
                </a:solidFill>
                <a:latin typeface="Times New Roman" panose="02020603050405020304" pitchFamily="18" charset="0"/>
                <a:cs typeface="Times New Roman" panose="02020603050405020304" pitchFamily="18" charset="0"/>
              </a:rPr>
              <a:t>Ako to funguje ?</a:t>
            </a:r>
          </a:p>
        </p:txBody>
      </p:sp>
      <p:sp>
        <p:nvSpPr>
          <p:cNvPr id="3" name="Obdĺžnik 2"/>
          <p:cNvSpPr/>
          <p:nvPr/>
        </p:nvSpPr>
        <p:spPr>
          <a:xfrm>
            <a:off x="251520" y="660681"/>
            <a:ext cx="8784976" cy="3046988"/>
          </a:xfrm>
          <a:prstGeom prst="rect">
            <a:avLst/>
          </a:prstGeom>
        </p:spPr>
        <p:txBody>
          <a:bodyPr wrap="square">
            <a:spAutoFit/>
          </a:bodyPr>
          <a:lstStyle/>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balón po vypustení stúpa</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s nadmorskou výškou klesá barometrický tlak, balón sa rozpína až dôjde k jeho prasknutiu</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náklad padá k zemi, po vstupe do hustejších vrstiev atmosféry dochádza k rozvinutiu padáku, ktorý brzdí rýchlosť padania nákladu</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meteorologický balón je napustený ľahkým plynom (vodík, alebo hélium). Pod balónom je na lanku uviazaný padák a pod padákom samotný náklad.</a:t>
            </a:r>
          </a:p>
        </p:txBody>
      </p:sp>
      <p:pic>
        <p:nvPicPr>
          <p:cNvPr id="4" name="Obrázok 3"/>
          <p:cNvPicPr>
            <a:picLocks noChangeAspect="1"/>
          </p:cNvPicPr>
          <p:nvPr/>
        </p:nvPicPr>
        <p:blipFill>
          <a:blip r:embed="rId2"/>
          <a:stretch>
            <a:fillRect/>
          </a:stretch>
        </p:blipFill>
        <p:spPr>
          <a:xfrm>
            <a:off x="2915816" y="3368048"/>
            <a:ext cx="3888432" cy="3372171"/>
          </a:xfrm>
          <a:prstGeom prst="rect">
            <a:avLst/>
          </a:prstGeom>
        </p:spPr>
      </p:pic>
    </p:spTree>
    <p:extLst>
      <p:ext uri="{BB962C8B-B14F-4D97-AF65-F5344CB8AC3E}">
        <p14:creationId xmlns:p14="http://schemas.microsoft.com/office/powerpoint/2010/main" val="2828399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0" y="116632"/>
            <a:ext cx="8784976" cy="3785652"/>
          </a:xfrm>
          <a:prstGeom prst="rect">
            <a:avLst/>
          </a:prstGeom>
        </p:spPr>
        <p:txBody>
          <a:bodyPr wrap="square">
            <a:spAutoFit/>
          </a:bodyPr>
          <a:lstStyle/>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balón počas stúpania a klesania je unášaný vzdušnými prúdmi</a:t>
            </a:r>
            <a:r>
              <a:rPr lang="sk-SK" sz="2400" dirty="0" smtClean="0">
                <a:latin typeface="Times New Roman" panose="02020603050405020304" pitchFamily="18" charset="0"/>
                <a:cs typeface="Times New Roman" panose="02020603050405020304" pitchFamily="18" charset="0"/>
              </a:rPr>
              <a:t>.</a:t>
            </a:r>
            <a:endParaRPr lang="sk-SK"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 Existujú nástroje na predikciu letu a miesta pristátia balónu. Tieto nástroje ale neurčia s úplnou presnosťou miesto pristátia. Preto je balón vybavený GPS modulom pre zisťovanie polohy.</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elektronika v náklade počas letu posiela na zem rádiovým prenosom telemetrické dáta (teploty, tlak, GPS polohu a iné)</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vďaka telemetrii je možné sledovať aktuálnu polohu a výšku balónu a pri klesaní nájsť miesto dopadu</a:t>
            </a:r>
          </a:p>
          <a:p>
            <a:pPr algn="just">
              <a:buFont typeface="Arial" panose="020B0604020202020204" pitchFamily="34" charset="0"/>
              <a:buChar char="•"/>
            </a:pPr>
            <a:r>
              <a:rPr lang="sk-SK" sz="2400" dirty="0">
                <a:latin typeface="Times New Roman" panose="02020603050405020304" pitchFamily="18" charset="0"/>
                <a:cs typeface="Times New Roman" panose="02020603050405020304" pitchFamily="18" charset="0"/>
              </a:rPr>
              <a:t>náklad by mal aj po dopade na zem vysielať rádiový signál, vďaka ktorému je možné náklad dohľadať aj v náročnejšom teréne</a:t>
            </a:r>
          </a:p>
        </p:txBody>
      </p:sp>
      <p:pic>
        <p:nvPicPr>
          <p:cNvPr id="4" name="Obrázok 3"/>
          <p:cNvPicPr>
            <a:picLocks noChangeAspect="1"/>
          </p:cNvPicPr>
          <p:nvPr/>
        </p:nvPicPr>
        <p:blipFill rotWithShape="1">
          <a:blip r:embed="rId2"/>
          <a:srcRect l="28628" t="13171" r="34446" b="10209"/>
          <a:stretch/>
        </p:blipFill>
        <p:spPr>
          <a:xfrm>
            <a:off x="251520" y="3908679"/>
            <a:ext cx="2232248" cy="2891198"/>
          </a:xfrm>
          <a:prstGeom prst="rect">
            <a:avLst/>
          </a:prstGeom>
        </p:spPr>
      </p:pic>
      <p:pic>
        <p:nvPicPr>
          <p:cNvPr id="5" name="Obrázok 4"/>
          <p:cNvPicPr>
            <a:picLocks noChangeAspect="1"/>
          </p:cNvPicPr>
          <p:nvPr/>
        </p:nvPicPr>
        <p:blipFill>
          <a:blip r:embed="rId3"/>
          <a:stretch>
            <a:fillRect/>
          </a:stretch>
        </p:blipFill>
        <p:spPr>
          <a:xfrm>
            <a:off x="6623772" y="3902284"/>
            <a:ext cx="2161204" cy="2881605"/>
          </a:xfrm>
          <a:prstGeom prst="rect">
            <a:avLst/>
          </a:prstGeom>
        </p:spPr>
      </p:pic>
      <p:pic>
        <p:nvPicPr>
          <p:cNvPr id="2050" name="Picture 2" descr="http://portal.chmi.cz/files/portal/docs/meteo/oa/radiosondy/O3sond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996" y="3891262"/>
            <a:ext cx="3299547" cy="288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07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délník 4"/>
          <p:cNvSpPr/>
          <p:nvPr/>
        </p:nvSpPr>
        <p:spPr>
          <a:xfrm>
            <a:off x="410143" y="392620"/>
            <a:ext cx="3033508" cy="584775"/>
          </a:xfrm>
          <a:prstGeom prst="rect">
            <a:avLst/>
          </a:prstGeom>
          <a:noFill/>
        </p:spPr>
        <p:txBody>
          <a:bodyPr wrap="square" lIns="91440" tIns="45720" rIns="91440" bIns="45720">
            <a:spAutoFit/>
          </a:bodyPr>
          <a:lstStyle/>
          <a:p>
            <a:r>
              <a:rPr lang="cs-CZ" sz="3200" b="1" cap="none" spc="0"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Téma projektu:</a:t>
            </a:r>
            <a:endParaRPr lang="cs-CZ" sz="3200" b="1" cap="none" spc="0"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TextovéPole 5"/>
          <p:cNvSpPr txBox="1"/>
          <p:nvPr/>
        </p:nvSpPr>
        <p:spPr>
          <a:xfrm>
            <a:off x="434849" y="987802"/>
            <a:ext cx="8143964" cy="954107"/>
          </a:xfrm>
          <a:prstGeom prst="rect">
            <a:avLst/>
          </a:prstGeom>
          <a:noFill/>
        </p:spPr>
        <p:txBody>
          <a:bodyPr wrap="square" rtlCol="0">
            <a:spAutoFit/>
          </a:bodyPr>
          <a:lstStyle/>
          <a:p>
            <a:pPr algn="just"/>
            <a:r>
              <a:rPr lang="sk-SK" sz="2800" dirty="0" smtClean="0">
                <a:latin typeface="Times New Roman" panose="02020603050405020304" pitchFamily="18" charset="0"/>
                <a:cs typeface="Times New Roman" panose="02020603050405020304" pitchFamily="18" charset="0"/>
              </a:rPr>
              <a:t>Získať informácie o meteorologickom balóne, navrhnúť a zostrojiť jeho model. </a:t>
            </a:r>
            <a:endParaRPr lang="en-US" sz="2800" dirty="0">
              <a:latin typeface="Times New Roman" panose="02020603050405020304" pitchFamily="18" charset="0"/>
              <a:cs typeface="Times New Roman" panose="02020603050405020304" pitchFamily="18" charset="0"/>
            </a:endParaRPr>
          </a:p>
        </p:txBody>
      </p:sp>
      <p:sp>
        <p:nvSpPr>
          <p:cNvPr id="7" name="Obdélník 6"/>
          <p:cNvSpPr/>
          <p:nvPr/>
        </p:nvSpPr>
        <p:spPr>
          <a:xfrm>
            <a:off x="410143" y="4519244"/>
            <a:ext cx="2016224" cy="584775"/>
          </a:xfrm>
          <a:prstGeom prst="rect">
            <a:avLst/>
          </a:prstGeom>
          <a:noFill/>
        </p:spPr>
        <p:txBody>
          <a:bodyPr wrap="square" lIns="91440" tIns="45720" rIns="91440" bIns="45720">
            <a:spAutoFit/>
          </a:bodyPr>
          <a:lstStyle/>
          <a:p>
            <a:r>
              <a:rPr lang="cs-CZ" sz="3200" b="1" cap="none" spc="0" dirty="0" err="1"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Pomôcky</a:t>
            </a:r>
            <a:r>
              <a:rPr lang="cs-CZ" sz="3200" b="1" cap="none" spc="0"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endParaRPr lang="cs-CZ" sz="3200" b="1" cap="none" spc="0"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8" name="TextovéPole 7"/>
          <p:cNvSpPr txBox="1"/>
          <p:nvPr/>
        </p:nvSpPr>
        <p:spPr>
          <a:xfrm>
            <a:off x="410143" y="5157192"/>
            <a:ext cx="8258204" cy="1384995"/>
          </a:xfrm>
          <a:prstGeom prst="rect">
            <a:avLst/>
          </a:prstGeom>
          <a:noFill/>
        </p:spPr>
        <p:txBody>
          <a:bodyPr wrap="square" rtlCol="0">
            <a:spAutoFit/>
          </a:bodyPr>
          <a:lstStyle/>
          <a:p>
            <a:pPr algn="just"/>
            <a:r>
              <a:rPr lang="sk-SK" sz="2800" dirty="0" smtClean="0">
                <a:latin typeface="Times New Roman" panose="02020603050405020304" pitchFamily="18" charset="0"/>
                <a:cs typeface="Times New Roman" panose="02020603050405020304" pitchFamily="18" charset="0"/>
              </a:rPr>
              <a:t>Drevená doska (slúžila ako podložka),</a:t>
            </a:r>
            <a:r>
              <a:rPr lang="en-US" sz="2800" dirty="0" smtClean="0">
                <a:latin typeface="Times New Roman" panose="02020603050405020304" pitchFamily="18" charset="0"/>
                <a:cs typeface="Times New Roman" panose="02020603050405020304" pitchFamily="18" charset="0"/>
              </a:rPr>
              <a:t> </a:t>
            </a:r>
            <a:r>
              <a:rPr lang="sk-SK" sz="2800" dirty="0" smtClean="0">
                <a:latin typeface="Times New Roman" panose="02020603050405020304" pitchFamily="18" charset="0"/>
                <a:cs typeface="Times New Roman" panose="02020603050405020304" pitchFamily="18" charset="0"/>
              </a:rPr>
              <a:t>umelý mach,</a:t>
            </a:r>
            <a:r>
              <a:rPr lang="en-US" sz="2800" dirty="0" smtClean="0">
                <a:latin typeface="Times New Roman" panose="02020603050405020304" pitchFamily="18" charset="0"/>
                <a:cs typeface="Times New Roman" panose="02020603050405020304" pitchFamily="18" charset="0"/>
              </a:rPr>
              <a:t> </a:t>
            </a:r>
            <a:r>
              <a:rPr lang="sk-SK" sz="2800" dirty="0" smtClean="0">
                <a:latin typeface="Times New Roman" panose="02020603050405020304" pitchFamily="18" charset="0"/>
                <a:cs typeface="Times New Roman" panose="02020603050405020304" pitchFamily="18" charset="0"/>
              </a:rPr>
              <a:t>umelý strom, lepidlo, škatuľka </a:t>
            </a:r>
            <a:r>
              <a:rPr lang="sk-SK" sz="2800" dirty="0">
                <a:latin typeface="Times New Roman" panose="02020603050405020304" pitchFamily="18" charset="0"/>
                <a:cs typeface="Times New Roman" panose="02020603050405020304" pitchFamily="18" charset="0"/>
              </a:rPr>
              <a:t>(</a:t>
            </a:r>
            <a:r>
              <a:rPr lang="sk-SK" sz="2800" dirty="0" smtClean="0">
                <a:latin typeface="Times New Roman" panose="02020603050405020304" pitchFamily="18" charset="0"/>
                <a:cs typeface="Times New Roman" panose="02020603050405020304" pitchFamily="18" charset="0"/>
              </a:rPr>
              <a:t>sonda), farebný papier, nitky, špajdle, lepiaca páska, farebný balón.</a:t>
            </a:r>
            <a:endParaRPr lang="en-US" sz="2800" dirty="0">
              <a:latin typeface="Times New Roman" panose="02020603050405020304" pitchFamily="18" charset="0"/>
              <a:cs typeface="Times New Roman" panose="02020603050405020304" pitchFamily="18" charset="0"/>
            </a:endParaRPr>
          </a:p>
        </p:txBody>
      </p:sp>
      <p:pic>
        <p:nvPicPr>
          <p:cNvPr id="2" name="Obrázok 1"/>
          <p:cNvPicPr>
            <a:picLocks noChangeAspect="1"/>
          </p:cNvPicPr>
          <p:nvPr/>
        </p:nvPicPr>
        <p:blipFill rotWithShape="1">
          <a:blip r:embed="rId2"/>
          <a:srcRect l="20256" r="43803"/>
          <a:stretch/>
        </p:blipFill>
        <p:spPr>
          <a:xfrm>
            <a:off x="5580112" y="1844824"/>
            <a:ext cx="2088232" cy="3143250"/>
          </a:xfrm>
          <a:prstGeom prst="rect">
            <a:avLst/>
          </a:prstGeom>
        </p:spPr>
      </p:pic>
      <p:pic>
        <p:nvPicPr>
          <p:cNvPr id="1026" name="Picture 2" descr="http://4.bp.blogspot.com/_t5a33B5tzSE/TKsZYdruw7I/AAAAAAAAAuo/b-HDh_Ib5Ys/s1600/nacrtek+png.png"/>
          <p:cNvPicPr>
            <a:picLocks noChangeAspect="1" noChangeArrowheads="1"/>
          </p:cNvPicPr>
          <p:nvPr/>
        </p:nvPicPr>
        <p:blipFill rotWithShape="1">
          <a:blip r:embed="rId3">
            <a:extLst>
              <a:ext uri="{28A0092B-C50C-407E-A947-70E740481C1C}">
                <a14:useLocalDpi xmlns:a14="http://schemas.microsoft.com/office/drawing/2010/main" val="0"/>
              </a:ext>
            </a:extLst>
          </a:blip>
          <a:srcRect b="5141"/>
          <a:stretch/>
        </p:blipFill>
        <p:spPr bwMode="auto">
          <a:xfrm>
            <a:off x="1471300" y="2023681"/>
            <a:ext cx="3103690" cy="2484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délník 4"/>
          <p:cNvSpPr/>
          <p:nvPr/>
        </p:nvSpPr>
        <p:spPr>
          <a:xfrm>
            <a:off x="195406" y="0"/>
            <a:ext cx="3525644" cy="707886"/>
          </a:xfrm>
          <a:prstGeom prst="rect">
            <a:avLst/>
          </a:prstGeom>
          <a:noFill/>
        </p:spPr>
        <p:txBody>
          <a:bodyPr wrap="none" lIns="91440" tIns="45720" rIns="91440" bIns="45720">
            <a:spAutoFit/>
          </a:bodyPr>
          <a:lstStyle/>
          <a:p>
            <a:pPr algn="ctr"/>
            <a:r>
              <a:rPr lang="cs-CZ" sz="4000" b="1" cap="none" spc="0"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Postup výroby:</a:t>
            </a:r>
            <a:endParaRPr lang="cs-CZ" sz="4000" b="1" cap="none" spc="0"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TextovéPole 5"/>
          <p:cNvSpPr txBox="1"/>
          <p:nvPr/>
        </p:nvSpPr>
        <p:spPr>
          <a:xfrm>
            <a:off x="328586" y="707886"/>
            <a:ext cx="8358214" cy="6740307"/>
          </a:xfrm>
          <a:prstGeom prst="rect">
            <a:avLst/>
          </a:prstGeom>
          <a:noFill/>
        </p:spPr>
        <p:txBody>
          <a:bodyPr wrap="square" numCol="1" rtlCol="0">
            <a:spAutoFit/>
          </a:bodyPr>
          <a:lstStyle/>
          <a:p>
            <a:pPr marL="354013" indent="-354013" algn="just">
              <a:lnSpc>
                <a:spcPct val="150000"/>
              </a:lnSpc>
              <a:buAutoNum type="arabicParenR"/>
            </a:pPr>
            <a:r>
              <a:rPr lang="sk-SK" sz="2400" b="1" dirty="0" smtClean="0">
                <a:solidFill>
                  <a:srgbClr val="0070C0"/>
                </a:solidFill>
                <a:latin typeface="Times New Roman" panose="02020603050405020304" pitchFamily="18" charset="0"/>
                <a:cs typeface="Times New Roman" panose="02020603050405020304" pitchFamily="18" charset="0"/>
              </a:rPr>
              <a:t>Na drevenú dosku sme prilepili umelý mach. Slúžila ako podložka pod balón.</a:t>
            </a:r>
          </a:p>
          <a:p>
            <a:pPr marL="265113" indent="-265113" algn="just">
              <a:lnSpc>
                <a:spcPct val="150000"/>
              </a:lnSpc>
              <a:buAutoNum type="arabicParenR"/>
            </a:pPr>
            <a:r>
              <a:rPr lang="sk-SK" sz="2400" b="1" dirty="0" smtClean="0">
                <a:solidFill>
                  <a:srgbClr val="0070C0"/>
                </a:solidFill>
                <a:latin typeface="Times New Roman" panose="02020603050405020304" pitchFamily="18" charset="0"/>
                <a:cs typeface="Times New Roman" panose="02020603050405020304" pitchFamily="18" charset="0"/>
              </a:rPr>
              <a:t> Na dosku sme prilepili umelý strom.</a:t>
            </a:r>
          </a:p>
          <a:p>
            <a:pPr marL="354013" indent="-354013" algn="just">
              <a:lnSpc>
                <a:spcPct val="150000"/>
              </a:lnSpc>
              <a:buAutoNum type="arabicParenR"/>
            </a:pPr>
            <a:r>
              <a:rPr lang="sk-SK" sz="2400" b="1" dirty="0" smtClean="0">
                <a:solidFill>
                  <a:srgbClr val="0070C0"/>
                </a:solidFill>
                <a:latin typeface="Times New Roman" panose="02020603050405020304" pitchFamily="18" charset="0"/>
                <a:cs typeface="Times New Roman" panose="02020603050405020304" pitchFamily="18" charset="0"/>
              </a:rPr>
              <a:t>Ďalej sme si vybrali škatuľku (sondu), na ktorú sme prilepili zelený farebný papier. </a:t>
            </a:r>
          </a:p>
          <a:p>
            <a:pPr marL="342900" indent="-342900" algn="just">
              <a:lnSpc>
                <a:spcPct val="150000"/>
              </a:lnSpc>
              <a:buAutoNum type="arabicParenR"/>
            </a:pPr>
            <a:r>
              <a:rPr lang="sk-SK" sz="2400" b="1" dirty="0" smtClean="0">
                <a:solidFill>
                  <a:srgbClr val="0070C0"/>
                </a:solidFill>
                <a:latin typeface="Times New Roman" panose="02020603050405020304" pitchFamily="18" charset="0"/>
                <a:cs typeface="Times New Roman" panose="02020603050405020304" pitchFamily="18" charset="0"/>
              </a:rPr>
              <a:t> Na </a:t>
            </a:r>
            <a:r>
              <a:rPr lang="sk-SK" sz="2400" b="1" dirty="0">
                <a:solidFill>
                  <a:srgbClr val="0070C0"/>
                </a:solidFill>
                <a:latin typeface="Times New Roman" panose="02020603050405020304" pitchFamily="18" charset="0"/>
                <a:cs typeface="Times New Roman" panose="02020603050405020304" pitchFamily="18" charset="0"/>
              </a:rPr>
              <a:t>škatuľku (sondu) </a:t>
            </a:r>
            <a:r>
              <a:rPr lang="sk-SK" sz="2400" b="1" dirty="0" smtClean="0">
                <a:solidFill>
                  <a:srgbClr val="0070C0"/>
                </a:solidFill>
                <a:latin typeface="Times New Roman" panose="02020603050405020304" pitchFamily="18" charset="0"/>
                <a:cs typeface="Times New Roman" panose="02020603050405020304" pitchFamily="18" charset="0"/>
              </a:rPr>
              <a:t>sme tak isto prilepili malé nitky a špajdle, ktoré sme neskôr upevnili k balónu. </a:t>
            </a:r>
          </a:p>
          <a:p>
            <a:pPr marL="342900" indent="-342900" algn="just">
              <a:lnSpc>
                <a:spcPct val="150000"/>
              </a:lnSpc>
              <a:buAutoNum type="arabicParenR"/>
            </a:pPr>
            <a:r>
              <a:rPr lang="sk-SK" sz="2400" b="1" dirty="0" smtClean="0">
                <a:solidFill>
                  <a:srgbClr val="0070C0"/>
                </a:solidFill>
                <a:latin typeface="Times New Roman" panose="02020603050405020304" pitchFamily="18" charset="0"/>
                <a:cs typeface="Times New Roman" panose="02020603050405020304" pitchFamily="18" charset="0"/>
              </a:rPr>
              <a:t>Nafúkali sme farebný balón, ktorý sme pripojili ku škatuľke </a:t>
            </a:r>
            <a:r>
              <a:rPr lang="sk-SK" sz="2400" b="1" dirty="0">
                <a:solidFill>
                  <a:srgbClr val="0070C0"/>
                </a:solidFill>
                <a:latin typeface="Times New Roman" panose="02020603050405020304" pitchFamily="18" charset="0"/>
                <a:cs typeface="Times New Roman" panose="02020603050405020304" pitchFamily="18" charset="0"/>
              </a:rPr>
              <a:t>(</a:t>
            </a:r>
            <a:r>
              <a:rPr lang="sk-SK" sz="2400" b="1" dirty="0" smtClean="0">
                <a:solidFill>
                  <a:srgbClr val="0070C0"/>
                </a:solidFill>
                <a:latin typeface="Times New Roman" panose="02020603050405020304" pitchFamily="18" charset="0"/>
                <a:cs typeface="Times New Roman" panose="02020603050405020304" pitchFamily="18" charset="0"/>
              </a:rPr>
              <a:t>sonde) tak, že sme nitky a špajdle prilepili k balónu lepiacou páskou. </a:t>
            </a:r>
            <a:endParaRPr lang="sk-SK" sz="2400" b="1" dirty="0">
              <a:solidFill>
                <a:srgbClr val="0070C0"/>
              </a:solidFill>
              <a:latin typeface="Times New Roman" panose="02020603050405020304" pitchFamily="18" charset="0"/>
              <a:cs typeface="Times New Roman" panose="02020603050405020304" pitchFamily="18" charset="0"/>
            </a:endParaRPr>
          </a:p>
          <a:p>
            <a:pPr marL="342900" indent="-342900">
              <a:lnSpc>
                <a:spcPct val="150000"/>
              </a:lnSpc>
              <a:buAutoNum type="arabicParenR"/>
            </a:pPr>
            <a:endParaRPr lang="sk-SK" sz="2400" dirty="0" smtClean="0">
              <a:latin typeface="Times New Roman" panose="02020603050405020304" pitchFamily="18" charset="0"/>
              <a:cs typeface="Times New Roman" panose="02020603050405020304" pitchFamily="18" charset="0"/>
            </a:endParaRPr>
          </a:p>
          <a:p>
            <a:pPr marL="342900" indent="-342900">
              <a:lnSpc>
                <a:spcPct val="150000"/>
              </a:lnSpc>
              <a:buAutoNum type="arabicParenR"/>
            </a:pPr>
            <a:endParaRPr lang="sk-SK" sz="2400" dirty="0" smtClean="0">
              <a:latin typeface="Times New Roman" panose="02020603050405020304" pitchFamily="18" charset="0"/>
              <a:cs typeface="Times New Roman" panose="02020603050405020304" pitchFamily="18" charset="0"/>
            </a:endParaRPr>
          </a:p>
        </p:txBody>
      </p: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79615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472</Words>
  <Application>Microsoft Office PowerPoint</Application>
  <PresentationFormat>Prezentácia na obrazovke (4:3)</PresentationFormat>
  <Paragraphs>29</Paragraphs>
  <Slides>10</Slides>
  <Notes>0</Notes>
  <HiddenSlides>0</HiddenSlides>
  <MMClips>0</MMClips>
  <ScaleCrop>false</ScaleCrop>
  <HeadingPairs>
    <vt:vector size="4" baseType="variant">
      <vt:variant>
        <vt:lpstr>Motív</vt:lpstr>
      </vt:variant>
      <vt:variant>
        <vt:i4>1</vt:i4>
      </vt:variant>
      <vt:variant>
        <vt:lpstr>Nadpisy snímok</vt:lpstr>
      </vt:variant>
      <vt:variant>
        <vt:i4>10</vt:i4>
      </vt:variant>
    </vt:vector>
  </HeadingPairs>
  <TitlesOfParts>
    <vt:vector size="11" baseType="lpstr">
      <vt:lpstr>Motiv sady Office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eXPerience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eXPerience</dc:creator>
  <cp:lastModifiedBy>ucitel</cp:lastModifiedBy>
  <cp:revision>45</cp:revision>
  <dcterms:created xsi:type="dcterms:W3CDTF">2013-05-10T17:21:18Z</dcterms:created>
  <dcterms:modified xsi:type="dcterms:W3CDTF">2021-05-21T05:38:47Z</dcterms:modified>
</cp:coreProperties>
</file>