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58" r:id="rId4"/>
    <p:sldId id="272" r:id="rId5"/>
    <p:sldId id="268" r:id="rId6"/>
    <p:sldId id="260" r:id="rId7"/>
    <p:sldId id="271" r:id="rId8"/>
    <p:sldId id="263" r:id="rId9"/>
    <p:sldId id="274" r:id="rId10"/>
    <p:sldId id="275" r:id="rId11"/>
    <p:sldId id="26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5" autoAdjust="0"/>
    <p:restoredTop sz="93020"/>
  </p:normalViewPr>
  <p:slideViewPr>
    <p:cSldViewPr>
      <p:cViewPr varScale="1">
        <p:scale>
          <a:sx n="101" d="100"/>
          <a:sy n="101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D1038-B11B-447A-9789-0069AC84CE44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98648-A2EE-4945-82C9-6DC972653B1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113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6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857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33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68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785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98648-A2EE-4945-82C9-6DC972653B12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466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703242F-BE77-4E38-9054-2F9657189B3D}" type="datetimeFigureOut">
              <a:rPr lang="sk-SK" smtClean="0"/>
              <a:pPr/>
              <a:t>5. 12. 2018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D5097EA-8C26-4B91-8EE2-AB777788B1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33365" y="2348880"/>
            <a:ext cx="3313355" cy="2952328"/>
          </a:xfrm>
        </p:spPr>
        <p:txBody>
          <a:bodyPr>
            <a:noAutofit/>
          </a:bodyPr>
          <a:lstStyle/>
          <a:p>
            <a:r>
              <a:rPr lang="sk-SK" b="1" dirty="0"/>
              <a:t>Zvládanie konfliktov a agresivity </a:t>
            </a:r>
            <a:br>
              <a:rPr lang="sk-SK" b="1" dirty="0"/>
            </a:br>
            <a:r>
              <a:rPr lang="sk-SK" b="1" dirty="0"/>
              <a:t>v školskom prostredí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228184" y="4437112"/>
            <a:ext cx="1906712" cy="1682776"/>
          </a:xfrm>
        </p:spPr>
        <p:txBody>
          <a:bodyPr>
            <a:normAutofit/>
          </a:bodyPr>
          <a:lstStyle/>
          <a:p>
            <a:pPr algn="r"/>
            <a:endParaRPr lang="sk-SK" dirty="0"/>
          </a:p>
          <a:p>
            <a:pPr algn="r"/>
            <a:endParaRPr lang="sk-SK" dirty="0"/>
          </a:p>
          <a:p>
            <a:pPr algn="r"/>
            <a:endParaRPr lang="sk-SK" dirty="0"/>
          </a:p>
          <a:p>
            <a:pPr algn="r"/>
            <a:r>
              <a:rPr lang="sk-SK" dirty="0"/>
              <a:t>Viera </a:t>
            </a:r>
            <a:r>
              <a:rPr lang="sk-SK" dirty="0" err="1"/>
              <a:t>Lutherová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Konfliktnosť</a:t>
            </a:r>
            <a:r>
              <a:rPr lang="sk-SK" b="1" dirty="0"/>
              <a:t> v kolektíve</a:t>
            </a:r>
            <a:br>
              <a:rPr lang="sk-SK" b="1" dirty="0"/>
            </a:br>
            <a:r>
              <a:rPr lang="sk-SK" b="1" dirty="0"/>
              <a:t>                                       </a:t>
            </a:r>
            <a:r>
              <a:rPr lang="sk-SK" sz="3100" dirty="0"/>
              <a:t>oslabuje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/>
              <a:t>mať rovnako </a:t>
            </a:r>
            <a:r>
              <a:rPr lang="sk-SK" u="sng" dirty="0" smtClean="0"/>
              <a:t>rád</a:t>
            </a:r>
            <a:endParaRPr lang="sk-SK" u="sng" dirty="0"/>
          </a:p>
          <a:p>
            <a:r>
              <a:rPr lang="sk-SK" u="sng" dirty="0"/>
              <a:t>vyjadrovať sa len k správaniu dieťaťa</a:t>
            </a:r>
          </a:p>
          <a:p>
            <a:r>
              <a:rPr lang="sk-SK" dirty="0"/>
              <a:t>Ja výroky</a:t>
            </a:r>
          </a:p>
          <a:p>
            <a:r>
              <a:rPr lang="sk-SK" u="sng" dirty="0"/>
              <a:t>otvorenosť bez znevažovania</a:t>
            </a:r>
          </a:p>
          <a:p>
            <a:r>
              <a:rPr lang="sk-SK" dirty="0"/>
              <a:t>konfrontácia ako norma (riešiť spory)</a:t>
            </a:r>
          </a:p>
          <a:p>
            <a:r>
              <a:rPr lang="sk-SK" u="sng" dirty="0"/>
              <a:t>rozprávať </a:t>
            </a:r>
            <a:r>
              <a:rPr lang="sk-SK" b="1" u="sng" dirty="0"/>
              <a:t>sa</a:t>
            </a:r>
            <a:r>
              <a:rPr lang="sk-SK" u="sng" dirty="0"/>
              <a:t> spolu (komunita)</a:t>
            </a:r>
          </a:p>
          <a:p>
            <a:r>
              <a:rPr lang="sk-SK" u="sng" dirty="0"/>
              <a:t>budovanie dôvery (rozumieť = milovať)</a:t>
            </a:r>
          </a:p>
          <a:p>
            <a:endParaRPr lang="sk-SK" u="sng" dirty="0"/>
          </a:p>
        </p:txBody>
      </p:sp>
    </p:spTree>
    <p:extLst>
      <p:ext uri="{BB962C8B-B14F-4D97-AF65-F5344CB8AC3E}">
        <p14:creationId xmlns:p14="http://schemas.microsoft.com/office/powerpoint/2010/main" val="12191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Prevencia</a:t>
            </a:r>
            <a:br>
              <a:rPr lang="sk-SK" b="1" dirty="0"/>
            </a:br>
            <a:r>
              <a:rPr lang="sk-SK" b="1" dirty="0"/>
              <a:t>                             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>
            <a:normAutofit/>
          </a:bodyPr>
          <a:lstStyle/>
          <a:p>
            <a:r>
              <a:rPr lang="sk-SK" b="1" dirty="0"/>
              <a:t>Ideálne reakcie nie sú.</a:t>
            </a:r>
          </a:p>
          <a:p>
            <a:endParaRPr lang="sk-SK" b="1" dirty="0"/>
          </a:p>
          <a:p>
            <a:r>
              <a:rPr lang="sk-SK" dirty="0"/>
              <a:t>prirodzená autorita – úcta/sebaúcta</a:t>
            </a:r>
          </a:p>
          <a:p>
            <a:endParaRPr lang="sk-SK" dirty="0"/>
          </a:p>
          <a:p>
            <a:r>
              <a:rPr lang="sk-SK" b="1" dirty="0"/>
              <a:t>deštruktívne správanie </a:t>
            </a:r>
            <a:r>
              <a:rPr lang="sk-SK" dirty="0"/>
              <a:t>(</a:t>
            </a:r>
            <a:r>
              <a:rPr lang="sk-SK" sz="2800" dirty="0"/>
              <a:t>agresivita, hnev, negativizmus, výsmech, irónia, kritika, mlčanie, bagatelizovanie)</a:t>
            </a:r>
            <a:r>
              <a:rPr lang="sk-SK" dirty="0"/>
              <a:t> </a:t>
            </a:r>
            <a:r>
              <a:rPr lang="sk-SK" b="1" dirty="0"/>
              <a:t>je reakcia na strach</a:t>
            </a:r>
          </a:p>
          <a:p>
            <a:endParaRPr lang="sk-SK" sz="3200" dirty="0"/>
          </a:p>
          <a:p>
            <a:r>
              <a:rPr lang="sk-SK" dirty="0"/>
              <a:t>sebapoznanie </a:t>
            </a:r>
            <a:r>
              <a:rPr lang="sk-SK" dirty="0" smtClean="0"/>
              <a:t>– vedieť, čo mi už vadí, kde sú </a:t>
            </a:r>
            <a:r>
              <a:rPr lang="sk-SK" smtClean="0"/>
              <a:t>moje hranice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1196752"/>
            <a:ext cx="7065233" cy="4635877"/>
          </a:xfrm>
        </p:spPr>
        <p:txBody>
          <a:bodyPr>
            <a:normAutofit/>
          </a:bodyPr>
          <a:lstStyle/>
          <a:p>
            <a:endParaRPr lang="sk-SK" dirty="0"/>
          </a:p>
          <a:p>
            <a:r>
              <a:rPr lang="sk-SK" dirty="0"/>
              <a:t>„</a:t>
            </a:r>
            <a:r>
              <a:rPr lang="sk-SK" sz="2800" dirty="0"/>
              <a:t>problematické“ dieťa - súčasť sociálneho systému</a:t>
            </a:r>
          </a:p>
          <a:p>
            <a:pPr marL="64008" indent="0">
              <a:buNone/>
            </a:pPr>
            <a:endParaRPr lang="sk-SK" sz="2800" dirty="0"/>
          </a:p>
          <a:p>
            <a:r>
              <a:rPr lang="sk-SK" sz="2800" dirty="0"/>
              <a:t>konflikt je hra dvoch strán: podnet – reakcia</a:t>
            </a:r>
          </a:p>
          <a:p>
            <a:pPr marL="68580" indent="0">
              <a:buNone/>
            </a:pPr>
            <a:endParaRPr lang="sk-SK" sz="2800" dirty="0"/>
          </a:p>
          <a:p>
            <a:r>
              <a:rPr lang="sk-SK" sz="2800" dirty="0"/>
              <a:t>Kto má problém a kto sa má zmeniť?</a:t>
            </a:r>
          </a:p>
          <a:p>
            <a:endParaRPr lang="sk-SK" dirty="0"/>
          </a:p>
          <a:p>
            <a:pPr marL="6858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8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b="1" dirty="0" err="1"/>
              <a:t>Maslowova</a:t>
            </a:r>
            <a:r>
              <a:rPr lang="sk-SK" b="1" dirty="0"/>
              <a:t> pyramída potrieb</a:t>
            </a:r>
            <a:r>
              <a:rPr lang="sk-SK" sz="3100" b="1" dirty="0"/>
              <a:t/>
            </a:r>
            <a:br>
              <a:rPr lang="sk-SK" sz="3100" b="1" dirty="0"/>
            </a:br>
            <a:r>
              <a:rPr lang="sk-SK" sz="3100" b="1" dirty="0"/>
              <a:t/>
            </a:r>
            <a:br>
              <a:rPr lang="sk-SK" sz="3100" b="1" dirty="0"/>
            </a:br>
            <a:endParaRPr lang="sk-SK" sz="31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pPr marL="68580" indent="0"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</p:txBody>
      </p:sp>
      <p:sp>
        <p:nvSpPr>
          <p:cNvPr id="6" name="Rovnoramenný trojuholník 5"/>
          <p:cNvSpPr/>
          <p:nvPr/>
        </p:nvSpPr>
        <p:spPr>
          <a:xfrm>
            <a:off x="2628725" y="1543215"/>
            <a:ext cx="3906180" cy="39740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2771800" y="509051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 </a:t>
            </a:r>
            <a:r>
              <a:rPr lang="sk-SK" sz="2000" dirty="0"/>
              <a:t>fyziologické</a:t>
            </a:r>
            <a:r>
              <a:rPr lang="sk-SK" dirty="0"/>
              <a:t> </a:t>
            </a:r>
            <a:r>
              <a:rPr lang="sk-SK" sz="2000" dirty="0"/>
              <a:t>potreby</a:t>
            </a:r>
            <a:r>
              <a:rPr lang="sk-SK" dirty="0"/>
              <a:t> 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069647" y="4506821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bezpečie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851745" y="40050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 </a:t>
            </a:r>
            <a:r>
              <a:rPr lang="sk-SK" sz="2800" b="1" dirty="0"/>
              <a:t>láska, prijatie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499817" y="326861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/>
              <a:t>ocenenie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3825731" y="2364539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/>
              <a:t>seba-realizácia</a:t>
            </a:r>
            <a:endParaRPr lang="sk-SK" sz="2000" dirty="0"/>
          </a:p>
        </p:txBody>
      </p:sp>
      <p:sp>
        <p:nvSpPr>
          <p:cNvPr id="4" name="BlokTextu 3"/>
          <p:cNvSpPr txBox="1"/>
          <p:nvPr/>
        </p:nvSpPr>
        <p:spPr>
          <a:xfrm>
            <a:off x="2394445" y="296181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My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940585" y="3010146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Dieťa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="" xmlns:a16="http://schemas.microsoft.com/office/drawing/2014/main" id="{6F8129FA-77CE-E049-9515-D3BC02894FBE}"/>
              </a:ext>
            </a:extLst>
          </p:cNvPr>
          <p:cNvSpPr/>
          <p:nvPr/>
        </p:nvSpPr>
        <p:spPr>
          <a:xfrm>
            <a:off x="3461683" y="3113312"/>
            <a:ext cx="2385995" cy="457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312658" cy="1008112"/>
          </a:xfrm>
        </p:spPr>
        <p:txBody>
          <a:bodyPr/>
          <a:lstStyle/>
          <a:p>
            <a:r>
              <a:rPr lang="sk-SK" b="1" dirty="0"/>
              <a:t>O čom sú konflikty?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2132856"/>
            <a:ext cx="7560840" cy="369977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nenaplnenie potrieb          ohrozenie           strach     </a:t>
            </a:r>
          </a:p>
          <a:p>
            <a:endParaRPr lang="sk-SK" dirty="0"/>
          </a:p>
          <a:p>
            <a:r>
              <a:rPr lang="sk-SK" dirty="0"/>
              <a:t>neschopnosť rozpoznať a pomenovať  potrebu/strach               deštruktívna reakcia</a:t>
            </a:r>
          </a:p>
          <a:p>
            <a:pPr marL="68580" indent="0">
              <a:buNone/>
            </a:pPr>
            <a:endParaRPr lang="sk-SK" dirty="0"/>
          </a:p>
          <a:p>
            <a:r>
              <a:rPr lang="sk-SK" dirty="0"/>
              <a:t> problém v dekódovaní           na deštruktívnu</a:t>
            </a:r>
          </a:p>
          <a:p>
            <a:pPr marL="68580" indent="0">
              <a:buNone/>
            </a:pPr>
            <a:r>
              <a:rPr lang="sk-SK" dirty="0"/>
              <a:t>     reakciu ponúkame deštruktívnu odpoveď</a:t>
            </a:r>
          </a:p>
          <a:p>
            <a:endParaRPr lang="sk-SK" dirty="0"/>
          </a:p>
          <a:p>
            <a:r>
              <a:rPr lang="sk-SK" dirty="0"/>
              <a:t>hnev je prejav strachu</a:t>
            </a:r>
          </a:p>
          <a:p>
            <a:r>
              <a:rPr lang="sk-SK" dirty="0"/>
              <a:t>cieľ – naplniť potrebu </a:t>
            </a:r>
          </a:p>
        </p:txBody>
      </p:sp>
      <p:sp>
        <p:nvSpPr>
          <p:cNvPr id="4" name="Šípka doprava 3"/>
          <p:cNvSpPr/>
          <p:nvPr/>
        </p:nvSpPr>
        <p:spPr>
          <a:xfrm>
            <a:off x="4064796" y="2149902"/>
            <a:ext cx="576064" cy="306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3563888" y="3212975"/>
            <a:ext cx="576064" cy="32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6228184" y="2173215"/>
            <a:ext cx="576064" cy="28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4512056" y="3971037"/>
            <a:ext cx="576064" cy="32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0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1027664"/>
            <a:ext cx="7240650" cy="1143000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Akútny konflikt dieťa        dieťa</a:t>
            </a:r>
            <a:br>
              <a:rPr lang="sk-SK" b="1" dirty="0"/>
            </a:br>
            <a:r>
              <a:rPr lang="sk-SK" sz="3600" dirty="0"/>
              <a:t>aké správanie nepomáha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576" y="2492896"/>
            <a:ext cx="7065233" cy="3672408"/>
          </a:xfrm>
        </p:spPr>
        <p:txBody>
          <a:bodyPr>
            <a:normAutofit/>
          </a:bodyPr>
          <a:lstStyle/>
          <a:p>
            <a:r>
              <a:rPr lang="sk-SK" sz="2800" u="sng" dirty="0"/>
              <a:t>deštruktívna reakcia - krik, prudké pohyby, znevažovanie</a:t>
            </a:r>
          </a:p>
          <a:p>
            <a:r>
              <a:rPr lang="sk-SK" sz="2800" dirty="0"/>
              <a:t>presadzovať sa</a:t>
            </a:r>
          </a:p>
          <a:p>
            <a:r>
              <a:rPr lang="sk-SK" sz="2800" dirty="0"/>
              <a:t>kontrolovať situáciu - </a:t>
            </a:r>
            <a:r>
              <a:rPr lang="sk-SK" sz="2800" u="sng" dirty="0"/>
              <a:t>rýchle riešenia</a:t>
            </a:r>
          </a:p>
          <a:p>
            <a:r>
              <a:rPr lang="sk-SK" sz="2800" u="sng" dirty="0"/>
              <a:t>Kto začal, kto je vinník?</a:t>
            </a:r>
          </a:p>
          <a:p>
            <a:r>
              <a:rPr lang="sk-SK" sz="2800" u="sng" dirty="0"/>
              <a:t>apelovanie na rozum, vysvetľovanie</a:t>
            </a:r>
          </a:p>
          <a:p>
            <a:r>
              <a:rPr lang="sk-SK" sz="2800" u="sng" dirty="0"/>
              <a:t>morálne ponaučenia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="" xmlns:a16="http://schemas.microsoft.com/office/drawing/2014/main" id="{B5672B6D-4B41-FC4F-B0D9-E4F2EC51AF88}"/>
              </a:ext>
            </a:extLst>
          </p:cNvPr>
          <p:cNvCxnSpPr/>
          <p:nvPr/>
        </p:nvCxnSpPr>
        <p:spPr>
          <a:xfrm>
            <a:off x="5580112" y="13407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="" xmlns:a16="http://schemas.microsoft.com/office/drawing/2014/main" id="{77454BC8-DE53-6240-A6F8-E0C6D1DF31B9}"/>
              </a:ext>
            </a:extLst>
          </p:cNvPr>
          <p:cNvCxnSpPr>
            <a:cxnSpLocks/>
          </p:cNvCxnSpPr>
          <p:nvPr/>
        </p:nvCxnSpPr>
        <p:spPr>
          <a:xfrm flipH="1">
            <a:off x="5580112" y="14847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1152128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Krízová intervencia</a:t>
            </a:r>
            <a:br>
              <a:rPr lang="sk-SK" b="1" dirty="0"/>
            </a:br>
            <a:r>
              <a:rPr lang="sk-SK" b="1" dirty="0"/>
              <a:t>                      dieťa          </a:t>
            </a:r>
            <a:r>
              <a:rPr lang="sk-SK" b="1" dirty="0" err="1"/>
              <a:t>dieťa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2276872"/>
            <a:ext cx="8064896" cy="4177936"/>
          </a:xfrm>
        </p:spPr>
        <p:txBody>
          <a:bodyPr>
            <a:normAutofit/>
          </a:bodyPr>
          <a:lstStyle/>
          <a:p>
            <a:r>
              <a:rPr lang="sk-SK" sz="2800" u="sng" dirty="0"/>
              <a:t>fyzicky vstúpiť medzi deti </a:t>
            </a:r>
          </a:p>
          <a:p>
            <a:r>
              <a:rPr lang="sk-SK" sz="2800" u="sng" dirty="0"/>
              <a:t>prerušiť očný kontakt</a:t>
            </a:r>
          </a:p>
          <a:p>
            <a:r>
              <a:rPr lang="sk-SK" sz="2800" u="sng" dirty="0"/>
              <a:t>stiahnuť pozornosť na seba</a:t>
            </a:r>
          </a:p>
          <a:p>
            <a:r>
              <a:rPr lang="sk-SK" sz="2800" u="sng" dirty="0"/>
              <a:t>Riešiť ich potrebu, nie svoju!</a:t>
            </a:r>
          </a:p>
          <a:p>
            <a:r>
              <a:rPr lang="sk-SK" sz="2800" u="sng" dirty="0"/>
              <a:t>aktívne počúvanie (empatia): </a:t>
            </a:r>
          </a:p>
          <a:p>
            <a:pPr>
              <a:buNone/>
            </a:pPr>
            <a:r>
              <a:rPr lang="sk-SK" sz="2800" b="1" u="sng" dirty="0"/>
              <a:t>        </a:t>
            </a:r>
            <a:r>
              <a:rPr lang="sk-SK" b="1" u="sng" dirty="0"/>
              <a:t>počúvať – prejaviť porozumenie</a:t>
            </a:r>
          </a:p>
          <a:p>
            <a:r>
              <a:rPr lang="sk-SK" sz="2800" u="sng" dirty="0"/>
              <a:t>odviesť jedno z detí</a:t>
            </a:r>
            <a:endParaRPr lang="sk-SK" sz="2800" b="1" u="sng" dirty="0"/>
          </a:p>
          <a:p>
            <a:pPr marL="68580" indent="0">
              <a:buNone/>
            </a:pPr>
            <a:endParaRPr lang="sk-SK" sz="2800" dirty="0"/>
          </a:p>
          <a:p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5400092" y="16288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543609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1027664"/>
            <a:ext cx="7344816" cy="1143000"/>
          </a:xfrm>
        </p:spPr>
        <p:txBody>
          <a:bodyPr>
            <a:normAutofit fontScale="90000"/>
          </a:bodyPr>
          <a:lstStyle/>
          <a:p>
            <a:r>
              <a:rPr lang="sk-SK" sz="3600" b="1" dirty="0"/>
              <a:t>Akútny konflikt dieťa             učiteľ</a:t>
            </a:r>
            <a:r>
              <a:rPr lang="sk-SK" sz="3600" dirty="0"/>
              <a:t/>
            </a:r>
            <a:br>
              <a:rPr lang="sk-SK" sz="3600" dirty="0"/>
            </a:br>
            <a:r>
              <a:rPr lang="sk-SK" sz="3600" dirty="0"/>
              <a:t>aké správanie nepomáha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420888"/>
            <a:ext cx="7416940" cy="360040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sk-SK" sz="2800" dirty="0"/>
              <a:t>deštruktívna reakcia:</a:t>
            </a:r>
          </a:p>
          <a:p>
            <a:r>
              <a:rPr lang="sk-SK" sz="2800" u="sng" dirty="0"/>
              <a:t>snaha „usadiť“ dieťa (udržať moc)</a:t>
            </a:r>
          </a:p>
          <a:p>
            <a:r>
              <a:rPr lang="sk-SK" sz="2800" u="sng" dirty="0"/>
              <a:t>vyhrážanie sa</a:t>
            </a:r>
          </a:p>
          <a:p>
            <a:r>
              <a:rPr lang="sk-SK" sz="2800" u="sng" dirty="0"/>
              <a:t>hodnotenie dieťaťa</a:t>
            </a:r>
          </a:p>
          <a:p>
            <a:r>
              <a:rPr lang="sk-SK" sz="2800" u="sng" dirty="0"/>
              <a:t>tresty, poznámky</a:t>
            </a:r>
          </a:p>
          <a:p>
            <a:pPr marL="68580" indent="0">
              <a:buNone/>
            </a:pPr>
            <a:endParaRPr lang="sk-SK" sz="2800" u="sng" dirty="0"/>
          </a:p>
          <a:p>
            <a:r>
              <a:rPr lang="sk-SK" sz="2800" u="sng" dirty="0"/>
              <a:t>zaangažovanie inej osoby </a:t>
            </a:r>
          </a:p>
          <a:p>
            <a:r>
              <a:rPr lang="sk-SK" sz="2800" u="sng" dirty="0"/>
              <a:t>nechať veci len tak, nič sa nestalo </a:t>
            </a:r>
          </a:p>
          <a:p>
            <a:endParaRPr lang="sk-SK" dirty="0"/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="" xmlns:a16="http://schemas.microsoft.com/office/drawing/2014/main" id="{98D8A3D3-89E5-584B-B726-A23F6C3BB7AD}"/>
              </a:ext>
            </a:extLst>
          </p:cNvPr>
          <p:cNvCxnSpPr/>
          <p:nvPr/>
        </p:nvCxnSpPr>
        <p:spPr>
          <a:xfrm>
            <a:off x="5364088" y="14127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="" xmlns:a16="http://schemas.microsoft.com/office/drawing/2014/main" id="{6A98F29B-0A0E-BE48-9F0A-8B25740E8761}"/>
              </a:ext>
            </a:extLst>
          </p:cNvPr>
          <p:cNvCxnSpPr>
            <a:cxnSpLocks/>
          </p:cNvCxnSpPr>
          <p:nvPr/>
        </p:nvCxnSpPr>
        <p:spPr>
          <a:xfrm flipH="1">
            <a:off x="5364088" y="15567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Krízová intervencia</a:t>
            </a:r>
            <a:br>
              <a:rPr lang="sk-SK" b="1" dirty="0"/>
            </a:br>
            <a:r>
              <a:rPr lang="sk-SK" b="1" dirty="0"/>
              <a:t>                 dieťa         učiteľ</a:t>
            </a:r>
            <a:r>
              <a:rPr lang="sk-SK" dirty="0"/>
              <a:t>   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492" y="2420888"/>
            <a:ext cx="7128908" cy="3600400"/>
          </a:xfrm>
        </p:spPr>
        <p:txBody>
          <a:bodyPr>
            <a:normAutofit/>
          </a:bodyPr>
          <a:lstStyle/>
          <a:p>
            <a:r>
              <a:rPr lang="sk-SK" u="sng" dirty="0"/>
              <a:t>uvoľniť hnev preč od dieťaťa</a:t>
            </a:r>
          </a:p>
          <a:p>
            <a:r>
              <a:rPr lang="sk-SK" u="sng" dirty="0"/>
              <a:t>hovoriť o sebe, nie o dieťati (Ja výrok)</a:t>
            </a:r>
          </a:p>
          <a:p>
            <a:r>
              <a:rPr lang="sk-SK" u="sng" dirty="0"/>
              <a:t>popis správania </a:t>
            </a:r>
            <a:endParaRPr lang="sk-SK" sz="1400" u="sng" dirty="0"/>
          </a:p>
          <a:p>
            <a:r>
              <a:rPr lang="sk-SK" u="sng" dirty="0"/>
              <a:t>neriešiť pred publikom</a:t>
            </a:r>
          </a:p>
          <a:p>
            <a:r>
              <a:rPr lang="sk-SK" dirty="0"/>
              <a:t>zamerať sa na iné dieťa, tému </a:t>
            </a:r>
            <a:endParaRPr lang="sk-SK" sz="1400" dirty="0"/>
          </a:p>
          <a:p>
            <a:r>
              <a:rPr lang="sk-SK" dirty="0"/>
              <a:t>vyhrať vojnu nie bitku – </a:t>
            </a:r>
            <a:r>
              <a:rPr lang="sk-SK" dirty="0" smtClean="0"/>
              <a:t>spolupráca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667708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 flipH="1">
            <a:off x="4667708" y="19888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Konfliktnosť</a:t>
            </a:r>
            <a:r>
              <a:rPr lang="sk-SK" b="1" dirty="0"/>
              <a:t> v kolektíve                 </a:t>
            </a:r>
            <a:br>
              <a:rPr lang="sk-SK" b="1" dirty="0"/>
            </a:br>
            <a:r>
              <a:rPr lang="sk-SK" b="1" dirty="0"/>
              <a:t>                                 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porovnávanie detí – dobrí/zlí</a:t>
            </a:r>
          </a:p>
          <a:p>
            <a:r>
              <a:rPr lang="sk-SK" dirty="0" smtClean="0"/>
              <a:t>podpora </a:t>
            </a:r>
            <a:r>
              <a:rPr lang="sk-SK" dirty="0"/>
              <a:t>koalícií </a:t>
            </a:r>
            <a:r>
              <a:rPr lang="sk-SK" sz="1600" dirty="0"/>
              <a:t>(dobré dievčatá), </a:t>
            </a:r>
            <a:r>
              <a:rPr lang="sk-SK" dirty="0"/>
              <a:t>obľúbenci</a:t>
            </a:r>
          </a:p>
          <a:p>
            <a:r>
              <a:rPr lang="sk-SK" dirty="0"/>
              <a:t>„špeciálne role“</a:t>
            </a:r>
          </a:p>
          <a:p>
            <a:r>
              <a:rPr lang="sk-SK" dirty="0"/>
              <a:t>podporovanie súťaživosti</a:t>
            </a:r>
          </a:p>
          <a:p>
            <a:r>
              <a:rPr lang="sk-SK" dirty="0"/>
              <a:t>nezrelé riešenie konfliktov</a:t>
            </a:r>
          </a:p>
          <a:p>
            <a:r>
              <a:rPr lang="sk-SK" dirty="0"/>
              <a:t>znevažovanie, </a:t>
            </a:r>
            <a:r>
              <a:rPr lang="sk-SK" dirty="0" smtClean="0"/>
              <a:t>kritika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735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2672</TotalTime>
  <Words>332</Words>
  <Application>Microsoft Office PowerPoint</Application>
  <PresentationFormat>Prezentácia na obrazovke (4:3)</PresentationFormat>
  <Paragraphs>98</Paragraphs>
  <Slides>11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Austin</vt:lpstr>
      <vt:lpstr>Zvládanie konfliktov a agresivity  v školskom prostredí</vt:lpstr>
      <vt:lpstr> </vt:lpstr>
      <vt:lpstr>   Maslowova pyramída potrieb  </vt:lpstr>
      <vt:lpstr>O čom sú konflikty?</vt:lpstr>
      <vt:lpstr>Akútny konflikt dieťa        dieťa aké správanie nepomáha</vt:lpstr>
      <vt:lpstr>Krízová intervencia                       dieťa          dieťa</vt:lpstr>
      <vt:lpstr>Akútny konflikt dieťa             učiteľ aké správanie nepomáha</vt:lpstr>
      <vt:lpstr>Krízová intervencia                  dieťa         učiteľ    </vt:lpstr>
      <vt:lpstr>Konfliktnosť v kolektíve                                                     </vt:lpstr>
      <vt:lpstr>Konfliktnosť v kolektíve                                        oslabuje</vt:lpstr>
      <vt:lpstr>Prevencia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Zvládanie konfliktov a agresivity  v školskom prostredí</dc:title>
  <dc:creator>3n</dc:creator>
  <cp:lastModifiedBy>Guest</cp:lastModifiedBy>
  <cp:revision>77</cp:revision>
  <cp:lastPrinted>2018-11-27T07:37:41Z</cp:lastPrinted>
  <dcterms:created xsi:type="dcterms:W3CDTF">2013-02-19T16:44:45Z</dcterms:created>
  <dcterms:modified xsi:type="dcterms:W3CDTF">2018-12-05T10:56:18Z</dcterms:modified>
</cp:coreProperties>
</file>