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9" r:id="rId3"/>
    <p:sldId id="257" r:id="rId4"/>
    <p:sldId id="268" r:id="rId5"/>
    <p:sldId id="285" r:id="rId6"/>
    <p:sldId id="298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7"/>
    <a:srgbClr val="13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2BE6-4AE5-482D-932A-494190C86465}" type="datetimeFigureOut">
              <a:rPr lang="sk-SK" smtClean="0"/>
              <a:t>14.11.2022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18802-EBD2-43AB-833E-AC6DA4CFA7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235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18802-EBD2-43AB-833E-AC6DA4CFA77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62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14.11.2022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2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696200" cy="64008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IDEA SLOVANSKEJ VZÁJOMNOSTI  V SLOVENSKEJ 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 KLASICISTICKEJ  LITERATÚRE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Klasicizmus v slovenskej literatúre 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(1780 – 1830)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48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48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endParaRPr lang="sk-SK" sz="4800" dirty="0">
              <a:solidFill>
                <a:srgbClr val="130B77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/>
          </a:bodyPr>
          <a:lstStyle/>
          <a:p>
            <a:pPr algn="just"/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zakladanie manufaktúr, rozvoj obchodu, zmeny v poľnohospodárstve →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výrobné vzťahy sa začali meniť na kapitalistické</a:t>
            </a:r>
          </a:p>
          <a:p>
            <a:pPr algn="just"/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osvietenský absolutistický panovník Jozef II. →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zrušenie nevoľníctva, tolerančný patent, rozpustenie žobravých reholí, hospodárske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reformy</a:t>
            </a:r>
            <a:endParaRPr lang="sk-SK" sz="20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rozvoj meštianstva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a zlepšenie postavenia ostatných spoločenských vrstiev </a:t>
            </a:r>
          </a:p>
          <a:p>
            <a:pPr algn="just"/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hospodárske a politické uvoľnenie kládlo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zvýšené nároky na vzdelanie a kultúru</a:t>
            </a:r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zjednocovanie Slovákov v novodobý národ sa dialo vo veľmi 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zlých podmienkach 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sk-SK" sz="2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jedinou oporou pri formovaní národného uvedomenia bol ľud a z neho pochádzajúca 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inteligencia – kňazi, učitelia </a:t>
            </a:r>
          </a:p>
          <a:p>
            <a:pPr lvl="0" algn="just">
              <a:buClr>
                <a:srgbClr val="0BD0D9"/>
              </a:buClr>
            </a:pP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uvedomovali si, že 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jednotný spisovný jazyk </a:t>
            </a:r>
            <a:r>
              <a:rPr lang="sk-SK" sz="20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by prispel k šíreniu vzdelanosti i k vzniku národnej literatúry a pomocou nej by bolo možné upevňovať národné povedomie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711068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Idea slovanskej vzájomnosti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 20. rokoch 19. storočia sa na vedúce miesto literárneho vývinu dostáva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nová generácia.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Zdôrazňovala sa spolupatričnosť slovanských národov, prejavoval sa záujem o slovanské dejiny, slovanskú kultúru a jazyky.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Zrod tejto idey súvisel s faktom, že Rusko zvíťazilo v boji proti Napoleonovi – nádej v lepšiu budúcnosť, viera, že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Slovanov čaká v budúcnosti významné poslanie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v dejinách Európy.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Túto vieru podporovali aj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názory nemeckého filozofa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Johanna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Herdera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ktorý hlásal, že iba Slovania majú predpoklad pre humanitné spolužitie: nikdy neviedli dobyvačné vojny, sú pohostinní, protiví sa im násilie a lúpenie.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Na základe tejto filozofie a spoločensko-politických podmienok vznikla 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idea slovanskej vzájomnosti, teda myšlienka spolupatričnosti a spolupráce všetkých slovanských národov.</a:t>
            </a:r>
          </a:p>
          <a:p>
            <a:pPr algn="just"/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Šíriteľmi tejto myšlienky u nás boli P. J. Šafárik, J. Kollár.  </a:t>
            </a:r>
          </a:p>
          <a:p>
            <a:pPr>
              <a:buNone/>
            </a:pPr>
            <a:endParaRPr lang="sk-SK" sz="32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7848600" cy="667512"/>
          </a:xfrm>
        </p:spPr>
        <p:txBody>
          <a:bodyPr>
            <a:normAutofit fontScale="90000"/>
          </a:bodyPr>
          <a:lstStyle/>
          <a:p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Ján Kollár </a:t>
            </a:r>
            <a:r>
              <a:rPr lang="sk-SK" sz="4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(1793 -1852) </a:t>
            </a:r>
            <a:endParaRPr lang="sk-SK" sz="4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304800" y="1447800"/>
            <a:ext cx="8534400" cy="5181600"/>
          </a:xfrm>
        </p:spPr>
        <p:txBody>
          <a:bodyPr>
            <a:noAutofit/>
          </a:bodyPr>
          <a:lstStyle/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Narodil v Mošovciach pri Martine.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Vyštudoval za evanjelického kňaza v Jene.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Ako evanjelický kňaz pôsobil  v Budapešti, na sklonku života ho menovali za univerzitného profesora vo Viedni.</a:t>
            </a:r>
          </a:p>
          <a:p>
            <a:pPr marL="0" indent="0" algn="just">
              <a:buNone/>
            </a:pP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Jeho t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vorbu ovplyvnili tieto skutočnosti:</a:t>
            </a:r>
          </a:p>
          <a:p>
            <a:pPr lvl="0" algn="just">
              <a:buClr>
                <a:srgbClr val="0BD0D9"/>
              </a:buClr>
            </a:pPr>
            <a:r>
              <a:rPr lang="sk-SK" sz="20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Počas štúdia v Jene (centrum nemec. mládeže) bol svedkom povýšenectva Nemcov a podceňovania slovanských </a:t>
            </a:r>
            <a:r>
              <a:rPr lang="sk-SK" sz="2000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národov.</a:t>
            </a:r>
            <a:endParaRPr lang="sk-SK" sz="20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lvl="0" algn="just">
              <a:buClr>
                <a:srgbClr val="0BD0D9"/>
              </a:buClr>
            </a:pPr>
            <a:r>
              <a:rPr lang="sk-SK" sz="20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Navštevoval prednášky z dejín Nemecka v súvislosti s dejinami Slovanov, ktoré uňho vyvolali obavy o ich budúcnosť </a:t>
            </a:r>
            <a:r>
              <a:rPr lang="sk-SK" sz="2000" dirty="0">
                <a:solidFill>
                  <a:prstClr val="black"/>
                </a:solidFill>
                <a:latin typeface="Arial"/>
                <a:cs typeface="Arial"/>
              </a:rPr>
              <a:t>→ </a:t>
            </a:r>
            <a:r>
              <a:rPr lang="sk-SK" sz="2000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nemecký nacionalizmus</a:t>
            </a:r>
            <a:r>
              <a:rPr lang="sk-SK" sz="20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: rozpínavosť, povýšenectvo a podceňovanie iných národov.</a:t>
            </a:r>
          </a:p>
          <a:p>
            <a:pPr lvl="0" algn="just">
              <a:buClr>
                <a:srgbClr val="0BD0D9"/>
              </a:buClr>
            </a:pPr>
            <a:r>
              <a:rPr lang="sk-SK" sz="2000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Zoznámil sa s filozofiou J. </a:t>
            </a:r>
            <a:r>
              <a:rPr lang="sk-SK" sz="2000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Herdera</a:t>
            </a:r>
            <a:r>
              <a:rPr lang="sk-SK" sz="2000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myšlienkou slovanskej vzájomnosti.</a:t>
            </a:r>
          </a:p>
          <a:p>
            <a:pPr lvl="0" algn="just">
              <a:buClr>
                <a:srgbClr val="0BD0D9"/>
              </a:buClr>
            </a:pPr>
            <a:r>
              <a:rPr lang="sk-SK" sz="20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V Jene </a:t>
            </a:r>
            <a:r>
              <a:rPr lang="sk-SK" sz="2000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sa zaľúbil do Frederiky </a:t>
            </a:r>
            <a:r>
              <a:rPr lang="sk-SK" sz="20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Schmidtovej</a:t>
            </a:r>
            <a:r>
              <a:rPr lang="sk-SK" sz="20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, ktorej matka bránila sobášu, lebo považovala Uhorsko za barbarské (až po 16 rokoch, keď zomreli rodičia, sa vzali a žili v Pešti a vo Viedni).</a:t>
            </a:r>
          </a:p>
          <a:p>
            <a:pPr marL="0" indent="0" algn="just">
              <a:buNone/>
            </a:pPr>
            <a:endParaRPr lang="sk-SK" sz="22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42" name="Picture 2" descr="http://upload.wikimedia.org/wikipedia/commons/a/af/Jan_Vil%C3%ADmek_-_Jan_Koll%C3%A1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04800"/>
            <a:ext cx="1330452" cy="1755128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96000"/>
          </a:xfrm>
        </p:spPr>
        <p:txBody>
          <a:bodyPr>
            <a:normAutofit/>
          </a:bodyPr>
          <a:lstStyle/>
          <a:p>
            <a:pPr lvl="0" algn="just"/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Básně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Jána Kollára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zbierka sonetov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ktorá obsahuje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vlastenecké i ľúbostné básne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0" lvl="0" indent="0" algn="just">
              <a:buNone/>
            </a:pPr>
            <a:endParaRPr lang="sk-SK" sz="20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básnická skladba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ktorá obsahuje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Předzpěv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a 5 spevov: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I. Sála, II. Labe,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Rén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, Vltava, III. Dunaj, IV.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Léthé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, V.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Acheron</a:t>
            </a:r>
            <a:r>
              <a:rPr lang="sk-SK" sz="2000" i="1" dirty="0" smtClean="0">
                <a:latin typeface="Andalus" pitchFamily="18" charset="-78"/>
                <a:cs typeface="Andalus" pitchFamily="18" charset="-78"/>
              </a:rPr>
              <a:t>.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endParaRPr lang="sk-SK" sz="2000" b="1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Celá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skladba má dve hlavné témy: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láska k vlasti a láska k milej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 Básnikovou múzou je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Mína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(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Friderika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Wilhelmína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Schmidtová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). Kollár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dáva polovicu srdca vlasti a polovicu srdca Míne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 Mína je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vybájnená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dcéra bohyne Slávy (bohyňa Slovanov) a spĺňa ideál slovanskej devy. </a:t>
            </a:r>
            <a:endParaRPr lang="sk-SK" sz="20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V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diele môžeme nájsť aj ďalšie témy: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myšlienku všeslovanskej vzájomnosti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obraz utrpenia Slovanov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ponemčovanie slovanských kmeňov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oslavu slobody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Předzpěv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–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umelecky najhodnotnejší, je to elégia – smútok nad slovanskou minulosťou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Forma: elegické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distichon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(strieda sa hexameter a pentameter), využíva časomerný prozodický systém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Jednotlivé spevy spája jednoduchá dejová línia – cesta básnika z Nemecka cez Čechy domov na Slovensko; sprevádza ho Mína</a:t>
            </a:r>
          </a:p>
          <a:p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28600" y="533400"/>
            <a:ext cx="8534400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Sála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ľúbostné sonety, srdce láme na dve polovice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Labe, </a:t>
            </a:r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Rén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, Vltava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 smúti nad osudom Slovanov, nad Mínou</a:t>
            </a: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Dunaj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 vidí utrpenie, biedu na Slovensku, zjavuje sa mu mŕtva Mína</a:t>
            </a:r>
          </a:p>
          <a:p>
            <a:pPr lvl="0" algn="just"/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Léthe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Acheron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 Mína ako víla ho sprevádza po slovanskom nebi a po pekle 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sk-SK" sz="19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PŘEDZPĚV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Aj, zde leží zem ta před okem mým slzy ronícím,</a:t>
            </a:r>
            <a:endParaRPr lang="sk-SK" sz="19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  někdy kolébka, nyní národu mého rakev.</a:t>
            </a:r>
            <a:endParaRPr lang="sk-SK" sz="19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Stůj, noho! Posvátná místa jsou, kamkoli kráčíš,</a:t>
            </a:r>
            <a:endParaRPr lang="sk-SK" sz="19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  k obloze, Tatry synu, vznes se, </a:t>
            </a:r>
            <a:r>
              <a:rPr lang="cs-CZ" sz="1900" dirty="0" err="1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vyvýše</a:t>
            </a: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 pohled,</a:t>
            </a:r>
            <a:endParaRPr lang="sk-SK" sz="19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neb raději k velikému přichyl tomu tam se dubisku,</a:t>
            </a:r>
            <a:endParaRPr lang="sk-SK" sz="19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cs-CZ" sz="19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  jenž vzdoruje zhoubným až dosaváde časům.</a:t>
            </a:r>
            <a:endParaRPr lang="sk-SK" sz="19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  <a:p>
            <a:pPr lvl="0" algn="just"/>
            <a:endParaRPr lang="sk-SK" sz="2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 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literární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vzájemnosti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mezi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kmeny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nářečími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slavskými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literárna rozprava o slovanskej vzájomnosti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, v ktorej uznal len štyri hlavné nárečia – spisovné jazyky (ruský, poľský, československý a srbochorvátsky).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Dostal sa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do sporu s mladšou generáciou slovenského národa, ktorá chcela vytvoriť vlastný spisovný jazyk.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Kollár 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sa neusiloval o politické zjednotenie, iba o kultúrne zblíženie Slovanov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/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Národnie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Zpievanky</a:t>
            </a:r>
            <a:r>
              <a:rPr lang="sk-SK" sz="20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–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 zozbierané </a:t>
            </a:r>
            <a:r>
              <a:rPr lang="sk-SK" sz="2000" b="1" dirty="0">
                <a:latin typeface="Andalus" pitchFamily="18" charset="-78"/>
                <a:cs typeface="Andalus" pitchFamily="18" charset="-78"/>
              </a:rPr>
              <a:t>ľudové piesne</a:t>
            </a:r>
            <a:r>
              <a:rPr lang="sk-SK" sz="20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5009066"/>
      </p:ext>
    </p:extLst>
  </p:cSld>
  <p:clrMapOvr>
    <a:masterClrMapping/>
  </p:clrMapOvr>
  <p:transition>
    <p:wheel spokes="2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123</Words>
  <Application>Microsoft Office PowerPoint</Application>
  <PresentationFormat>Prezentácia na obrazovke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Andalus</vt:lpstr>
      <vt:lpstr>Arial</vt:lpstr>
      <vt:lpstr>Calibri</vt:lpstr>
      <vt:lpstr>Constantia</vt:lpstr>
      <vt:lpstr>Wingdings 2</vt:lpstr>
      <vt:lpstr>Tok</vt:lpstr>
      <vt:lpstr>        IDEA SLOVANSKEJ VZÁJOMNOSTI  V SLOVENSKEJ   KLASICISTICKEJ  LITERATÚRE  Klasicizmus v slovenskej literatúre  (1780 – 1830)  </vt:lpstr>
      <vt:lpstr>Spoločensko-historické pomery</vt:lpstr>
      <vt:lpstr>Idea slovanskej vzájomnosti:</vt:lpstr>
      <vt:lpstr>Ján Kollár (1793 -1852)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KLASICIZMUS</dc:title>
  <dc:creator>Tinka</dc:creator>
  <cp:lastModifiedBy>uzivatel</cp:lastModifiedBy>
  <cp:revision>104</cp:revision>
  <dcterms:created xsi:type="dcterms:W3CDTF">2011-11-18T12:12:28Z</dcterms:created>
  <dcterms:modified xsi:type="dcterms:W3CDTF">2022-11-13T23:43:43Z</dcterms:modified>
</cp:coreProperties>
</file>