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7" r:id="rId9"/>
    <p:sldId id="263" r:id="rId10"/>
    <p:sldId id="264" r:id="rId11"/>
    <p:sldId id="265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šablona_08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2E890A28-33C3-44A3-BE36-DD34BED4D08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5A29F-1593-4CDB-B8C1-D19FB872B54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3A462-9B6A-4627-972F-FF1A6AF5B68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06463-44CC-419D-93D3-945E295B0AA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15F88-1EA7-4AF3-AA33-CC94BE32876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1A947-6E19-4E44-A972-6D0CBDB0D2F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A2A1DD-FD90-4D97-B327-54C4CB897D2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EFD897-7DCE-4559-8F6E-21B518EA7B1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CD0FF-3434-4517-9F40-A959AB6305D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4CC39-A298-47DB-A27D-C07E87F35AB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6AD56-CFBC-400E-9188-2077016033AB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11" descr="šablona_08_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2286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sk-SK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F8D26B4E-5293-4F26-840F-66B079EB3BBC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gif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1344069" y="1844824"/>
            <a:ext cx="64558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Margita </a:t>
            </a:r>
            <a:r>
              <a:rPr lang="sk-SK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Figuli</a:t>
            </a:r>
            <a:r>
              <a:rPr lang="sk-SK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sk-SK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Tri gaštanové kone</a:t>
            </a:r>
            <a:endParaRPr lang="sk-SK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3399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2052" name="Picture 4" descr="C:\Users\Maria\Downloads\ko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3452074" cy="2880320"/>
          </a:xfrm>
          <a:prstGeom prst="rect">
            <a:avLst/>
          </a:prstGeom>
          <a:noFill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293096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k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0" y="5157192"/>
            <a:ext cx="2381250" cy="1476375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755576" y="1124744"/>
            <a:ext cx="7632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sk-SK" sz="2400" b="1" dirty="0" smtClean="0"/>
              <a:t>9. Prečítajte vety z textu, v ktorých je opísané vnútorné prežívanie, pocity Petra.</a:t>
            </a:r>
            <a:endParaRPr lang="sk-SK" sz="2400" b="1" dirty="0" smtClean="0"/>
          </a:p>
          <a:p>
            <a:pPr marL="342900" indent="-342900"/>
            <a:r>
              <a:rPr lang="sk-SK" sz="2400" b="1" dirty="0" smtClean="0"/>
              <a:t>10. Vymenujte </a:t>
            </a:r>
            <a:r>
              <a:rPr lang="sk-SK" sz="2400" b="1" dirty="0" smtClean="0"/>
              <a:t>ďalšie literárne postavy z diela.</a:t>
            </a:r>
          </a:p>
          <a:p>
            <a:pPr marL="457200" indent="-457200"/>
            <a:r>
              <a:rPr lang="sk-SK" sz="2400" b="1" dirty="0" smtClean="0"/>
              <a:t>11. Povedzte, ktoré rozprávkové prvky, motívy sa nachádzajú v tomto diele.</a:t>
            </a:r>
          </a:p>
          <a:p>
            <a:pPr marL="457200" indent="-457200"/>
            <a:r>
              <a:rPr lang="sk-SK" sz="2400" b="1" dirty="0" smtClean="0"/>
              <a:t>12. Nájdite v texte básnické trópy! Akú funkciu majú v texte?</a:t>
            </a:r>
          </a:p>
          <a:p>
            <a:pPr marL="457200" indent="-457200"/>
            <a:r>
              <a:rPr lang="sk-SK" sz="2400" b="1" dirty="0" smtClean="0"/>
              <a:t>13. Aká je téma tohto diela? Doplňte:</a:t>
            </a:r>
          </a:p>
          <a:p>
            <a:pPr marL="457200" indent="-457200"/>
            <a:r>
              <a:rPr lang="sk-SK" sz="2400" b="1" dirty="0" smtClean="0"/>
              <a:t> </a:t>
            </a:r>
            <a:r>
              <a:rPr lang="sk-SK" sz="2400" b="1" dirty="0" smtClean="0"/>
              <a:t>           Príbeh ............ dvoch ................ k jednej žene</a:t>
            </a:r>
          </a:p>
          <a:p>
            <a:pPr marL="457200" indent="-457200"/>
            <a:r>
              <a:rPr lang="sk-SK" sz="2400" b="1" dirty="0" smtClean="0"/>
              <a:t>14. Aká je idea?</a:t>
            </a:r>
          </a:p>
          <a:p>
            <a:pPr marL="457200" indent="-457200"/>
            <a:r>
              <a:rPr lang="sk-SK" sz="2400" b="1" dirty="0" smtClean="0"/>
              <a:t> </a:t>
            </a:r>
            <a:r>
              <a:rPr lang="sk-SK" sz="2400" b="1" dirty="0" smtClean="0"/>
              <a:t>             Násiliu možno vzdorovať dobrotou  ...........</a:t>
            </a:r>
          </a:p>
          <a:p>
            <a:pPr marL="457200" indent="-457200"/>
            <a:r>
              <a:rPr lang="sk-SK" sz="2400" b="1" dirty="0" smtClean="0"/>
              <a:t> </a:t>
            </a:r>
            <a:r>
              <a:rPr lang="sk-SK" sz="2400" b="1" dirty="0" smtClean="0"/>
              <a:t>                Láska prekoná všetky ...................</a:t>
            </a:r>
          </a:p>
          <a:p>
            <a:pPr marL="457200" indent="-457200"/>
            <a:r>
              <a:rPr lang="sk-SK" sz="2400" b="1" dirty="0" smtClean="0"/>
              <a:t> </a:t>
            </a:r>
            <a:r>
              <a:rPr lang="sk-SK" sz="2400" b="1" dirty="0" smtClean="0"/>
              <a:t>                    </a:t>
            </a:r>
            <a:endParaRPr lang="sk-SK" sz="24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k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628800"/>
            <a:ext cx="2381250" cy="1476375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1331640" y="26064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sk-SK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Margita </a:t>
            </a:r>
            <a:r>
              <a:rPr lang="sk-SK" sz="32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Figuli</a:t>
            </a:r>
            <a:r>
              <a:rPr lang="sk-SK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sk-SK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Tri gaštanové kone</a:t>
            </a:r>
          </a:p>
          <a:p>
            <a:pPr algn="ctr"/>
            <a:r>
              <a:rPr lang="sk-SK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Poznámky</a:t>
            </a:r>
            <a:endParaRPr lang="sk-SK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3399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439144" y="1964353"/>
            <a:ext cx="77048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u="sng" dirty="0" smtClean="0"/>
              <a:t>Literárny žáner</a:t>
            </a:r>
            <a:r>
              <a:rPr lang="sk-SK" sz="2400" b="1" dirty="0" smtClean="0"/>
              <a:t>: novela</a:t>
            </a:r>
          </a:p>
          <a:p>
            <a:r>
              <a:rPr lang="sk-SK" sz="2400" b="1" u="sng" dirty="0" smtClean="0"/>
              <a:t>Literárny druh</a:t>
            </a:r>
            <a:r>
              <a:rPr lang="sk-SK" sz="2400" b="1" dirty="0" smtClean="0"/>
              <a:t>: epika</a:t>
            </a:r>
          </a:p>
          <a:p>
            <a:r>
              <a:rPr lang="sk-SK" sz="2400" b="1" u="sng" dirty="0" smtClean="0"/>
              <a:t>Literárna forma</a:t>
            </a:r>
            <a:r>
              <a:rPr lang="sk-SK" sz="2400" b="1" dirty="0" smtClean="0"/>
              <a:t>: próza</a:t>
            </a:r>
          </a:p>
          <a:p>
            <a:r>
              <a:rPr lang="sk-SK" sz="2400" b="1" u="sng" dirty="0" smtClean="0"/>
              <a:t>Téma</a:t>
            </a:r>
            <a:r>
              <a:rPr lang="sk-SK" sz="2400" b="1" dirty="0" smtClean="0"/>
              <a:t>: </a:t>
            </a:r>
            <a:r>
              <a:rPr lang="sk-SK" sz="2400" b="1" dirty="0" smtClean="0"/>
              <a:t>Príbeh </a:t>
            </a:r>
            <a:r>
              <a:rPr lang="sk-SK" sz="2400" b="1" dirty="0" smtClean="0"/>
              <a:t>lásky </a:t>
            </a:r>
            <a:r>
              <a:rPr lang="sk-SK" sz="2400" b="1" dirty="0" smtClean="0"/>
              <a:t>dvoch </a:t>
            </a:r>
            <a:r>
              <a:rPr lang="sk-SK" sz="2400" b="1" dirty="0" smtClean="0"/>
              <a:t>mužov </a:t>
            </a:r>
            <a:r>
              <a:rPr lang="sk-SK" sz="2400" b="1" dirty="0" smtClean="0"/>
              <a:t>k jednej </a:t>
            </a:r>
            <a:r>
              <a:rPr lang="sk-SK" sz="2400" b="1" dirty="0" smtClean="0"/>
              <a:t>žene, život na dedine v 1. polovici 20. storočia, zvyky, tradície.</a:t>
            </a:r>
          </a:p>
          <a:p>
            <a:pPr marL="457200" indent="-457200"/>
            <a:r>
              <a:rPr lang="sk-SK" sz="2400" b="1" u="sng" dirty="0" smtClean="0"/>
              <a:t>Idea:</a:t>
            </a:r>
            <a:r>
              <a:rPr lang="sk-SK" sz="2400" b="1" dirty="0" smtClean="0"/>
              <a:t> Násiliu </a:t>
            </a:r>
            <a:r>
              <a:rPr lang="sk-SK" sz="2400" b="1" dirty="0" smtClean="0"/>
              <a:t>možno vzdorovať </a:t>
            </a:r>
            <a:r>
              <a:rPr lang="sk-SK" sz="2400" b="1" dirty="0" smtClean="0"/>
              <a:t>dobrotou srdca.    Láska </a:t>
            </a:r>
            <a:r>
              <a:rPr lang="sk-SK" sz="2400" b="1" dirty="0" smtClean="0"/>
              <a:t>prekoná všetky </a:t>
            </a:r>
            <a:r>
              <a:rPr lang="sk-SK" sz="2400" b="1" dirty="0" smtClean="0"/>
              <a:t>prekážky.</a:t>
            </a:r>
          </a:p>
          <a:p>
            <a:pPr marL="457200" indent="-457200"/>
            <a:r>
              <a:rPr lang="sk-SK" sz="2400" b="1" dirty="0" smtClean="0"/>
              <a:t>              </a:t>
            </a:r>
            <a:r>
              <a:rPr lang="sk-SK" sz="2400" b="1" u="sng" dirty="0" smtClean="0"/>
              <a:t>Hlavné postavy</a:t>
            </a:r>
            <a:r>
              <a:rPr lang="sk-SK" sz="2400" b="1" dirty="0" smtClean="0"/>
              <a:t>: Peter a Magdaléna</a:t>
            </a:r>
          </a:p>
          <a:p>
            <a:pPr marL="457200" indent="-457200"/>
            <a:r>
              <a:rPr lang="sk-SK" sz="2400" b="1" dirty="0" smtClean="0"/>
              <a:t> </a:t>
            </a:r>
            <a:r>
              <a:rPr lang="sk-SK" sz="2400" b="1" dirty="0" smtClean="0"/>
              <a:t>             </a:t>
            </a:r>
            <a:r>
              <a:rPr lang="sk-SK" sz="2400" b="1" u="sng" dirty="0" smtClean="0"/>
              <a:t>Literárny smer</a:t>
            </a:r>
            <a:r>
              <a:rPr lang="sk-SK" sz="2400" b="1" dirty="0" smtClean="0"/>
              <a:t>: lyrizovaná próza – prvky                    lyriky v epike, rozprávkové motívy, básnické trópy, poetický rytmus viet    </a:t>
            </a:r>
            <a:endParaRPr lang="sk-SK" sz="2400" b="1" dirty="0" smtClean="0"/>
          </a:p>
          <a:p>
            <a:endParaRPr lang="sk-SK" sz="24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k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5229200"/>
            <a:ext cx="2381250" cy="1476375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1187624" y="476672"/>
            <a:ext cx="741682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/>
              <a:t>Magdaléna </a:t>
            </a:r>
            <a:r>
              <a:rPr lang="sk-SK" sz="2800" b="1" dirty="0" err="1" smtClean="0"/>
              <a:t>Maliariková</a:t>
            </a:r>
            <a:r>
              <a:rPr lang="sk-SK" sz="2800" b="1" dirty="0" smtClean="0"/>
              <a:t> </a:t>
            </a:r>
            <a:r>
              <a:rPr lang="sk-SK" sz="2800" dirty="0" smtClean="0"/>
              <a:t>– dcéra </a:t>
            </a:r>
            <a:r>
              <a:rPr lang="sk-SK" sz="2800" dirty="0" err="1" smtClean="0"/>
              <a:t>Maliarikovcov</a:t>
            </a:r>
            <a:r>
              <a:rPr lang="sk-SK" sz="2800" dirty="0" smtClean="0"/>
              <a:t> – verná, čistá, sčasti zmierená so svojím osudom, neodporovala matke</a:t>
            </a:r>
            <a:br>
              <a:rPr lang="sk-SK" sz="2800" dirty="0" smtClean="0"/>
            </a:br>
            <a:r>
              <a:rPr lang="sk-SK" sz="2800" b="1" dirty="0" smtClean="0"/>
              <a:t>Peter </a:t>
            </a:r>
            <a:r>
              <a:rPr lang="sk-SK" sz="2800" dirty="0" smtClean="0"/>
              <a:t>– chudobný (tulák), verný, čestný, išiel si za svojím cieľom, spravodlivý, odvážny, zručný, múdry, veril v Boha, statný</a:t>
            </a:r>
            <a:br>
              <a:rPr lang="sk-SK" sz="2800" dirty="0" smtClean="0"/>
            </a:br>
            <a:r>
              <a:rPr lang="sk-SK" sz="2800" b="1" dirty="0" err="1" smtClean="0"/>
              <a:t>Maliarička</a:t>
            </a:r>
            <a:r>
              <a:rPr lang="sk-SK" sz="2800" dirty="0" smtClean="0"/>
              <a:t> – chamtivá, lakomá, sebecká i na úkor svojej dcéry, neprajná, prefíkaná, podlá</a:t>
            </a:r>
            <a:br>
              <a:rPr lang="sk-SK" sz="2800" dirty="0" smtClean="0"/>
            </a:br>
            <a:r>
              <a:rPr lang="sk-SK" sz="2800" b="1" dirty="0" err="1" smtClean="0"/>
              <a:t>Maliarik</a:t>
            </a:r>
            <a:r>
              <a:rPr lang="sk-SK" sz="2800" b="1" dirty="0" smtClean="0"/>
              <a:t> </a:t>
            </a:r>
            <a:r>
              <a:rPr lang="sk-SK" sz="2800" dirty="0" smtClean="0"/>
              <a:t>– starý, milý, opak </a:t>
            </a:r>
            <a:r>
              <a:rPr lang="sk-SK" sz="2800" dirty="0" err="1" smtClean="0"/>
              <a:t>Maliaričky</a:t>
            </a:r>
            <a:r>
              <a:rPr lang="sk-SK" sz="2800" dirty="0" smtClean="0"/>
              <a:t/>
            </a:r>
            <a:br>
              <a:rPr lang="sk-SK" sz="2800" dirty="0" smtClean="0"/>
            </a:br>
            <a:r>
              <a:rPr lang="sk-SK" sz="2800" b="1" dirty="0" smtClean="0"/>
              <a:t>Jano </a:t>
            </a:r>
            <a:r>
              <a:rPr lang="sk-SK" sz="2800" b="1" dirty="0" err="1" smtClean="0"/>
              <a:t>Zápotočný</a:t>
            </a:r>
            <a:r>
              <a:rPr lang="sk-SK" sz="2800" b="1" dirty="0" smtClean="0"/>
              <a:t> </a:t>
            </a:r>
            <a:r>
              <a:rPr lang="sk-SK" sz="2800" dirty="0" smtClean="0"/>
              <a:t>– tyran, neľútostivý, sukničkár, pijan, hrubý, </a:t>
            </a:r>
            <a:r>
              <a:rPr lang="sk-SK" sz="2800" dirty="0" err="1" smtClean="0"/>
              <a:t>nasilnícky</a:t>
            </a:r>
            <a:r>
              <a:rPr lang="sk-SK" sz="2800" dirty="0" smtClean="0"/>
              <a:t>, bohatý, namyslený, zlomyseľný, </a:t>
            </a:r>
            <a:r>
              <a:rPr lang="sk-SK" sz="2800" dirty="0" smtClean="0"/>
              <a:t>neúprimný </a:t>
            </a:r>
            <a:r>
              <a:rPr lang="sk-SK" sz="2800" dirty="0" smtClean="0"/>
              <a:t>– </a:t>
            </a:r>
            <a:r>
              <a:rPr lang="sk-SK" sz="2800" dirty="0" smtClean="0"/>
              <a:t> pretvaroval sa  </a:t>
            </a:r>
            <a:endParaRPr lang="sk-SK" sz="2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k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5229200"/>
            <a:ext cx="2381250" cy="1476375"/>
          </a:xfrm>
          <a:prstGeom prst="rect">
            <a:avLst/>
          </a:prstGeom>
        </p:spPr>
      </p:pic>
      <p:sp>
        <p:nvSpPr>
          <p:cNvPr id="4" name="Obdĺžnik 3"/>
          <p:cNvSpPr/>
          <p:nvPr/>
        </p:nvSpPr>
        <p:spPr>
          <a:xfrm>
            <a:off x="1331640" y="62068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sk-SK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Tvorivé úlohy:</a:t>
            </a:r>
            <a:endParaRPr lang="sk-SK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3399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755576" y="1700808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sz="2400" b="1" dirty="0" smtClean="0"/>
              <a:t>Napíš krátke rozprávanie o tom, ako si ty dal niekomu sľub a či sa ti ho podarilo splniť.</a:t>
            </a:r>
          </a:p>
          <a:p>
            <a:pPr marL="342900" indent="-342900">
              <a:buAutoNum type="arabicPeriod"/>
            </a:pPr>
            <a:endParaRPr lang="sk-SK" sz="2400" b="1" dirty="0" smtClean="0"/>
          </a:p>
          <a:p>
            <a:pPr marL="342900" indent="-342900">
              <a:buAutoNum type="arabicPeriod"/>
            </a:pPr>
            <a:r>
              <a:rPr lang="sk-SK" sz="2400" b="1" dirty="0" smtClean="0"/>
              <a:t>Napíš rozprávku Tri gaštanové kone.</a:t>
            </a:r>
          </a:p>
          <a:p>
            <a:pPr marL="342900" indent="-342900">
              <a:buAutoNum type="arabicPeriod"/>
            </a:pPr>
            <a:endParaRPr lang="sk-SK" sz="2400" b="1" dirty="0" smtClean="0"/>
          </a:p>
          <a:p>
            <a:pPr marL="342900" indent="-342900">
              <a:buAutoNum type="arabicPeriod"/>
            </a:pPr>
            <a:r>
              <a:rPr lang="sk-SK" sz="2400" b="1" dirty="0" smtClean="0"/>
              <a:t>Nakresli alebo namaľuj ilustráciu k tomuto literárnemu dielu.</a:t>
            </a:r>
          </a:p>
          <a:p>
            <a:pPr marL="342900" indent="-342900">
              <a:buAutoNum type="arabicPeriod"/>
            </a:pPr>
            <a:endParaRPr lang="sk-SK" sz="2400" b="1" dirty="0" smtClean="0"/>
          </a:p>
          <a:p>
            <a:pPr marL="342900" indent="-342900">
              <a:buAutoNum type="arabicPeriod"/>
            </a:pPr>
            <a:r>
              <a:rPr lang="sk-SK" sz="2400" b="1" dirty="0" smtClean="0"/>
              <a:t>Napíš epickú báseň Tri gaštanové kone.</a:t>
            </a:r>
            <a:endParaRPr lang="sk-SK" sz="24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547664" y="2276872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Ďakujem za pozornosť.</a:t>
            </a:r>
          </a:p>
          <a:p>
            <a:pPr algn="ctr"/>
            <a:r>
              <a:rPr lang="sk-SK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Mgr.Mária</a:t>
            </a:r>
            <a:r>
              <a:rPr lang="sk-SK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sk-SK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Civáňová</a:t>
            </a:r>
            <a:endParaRPr lang="sk-SK" sz="40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3399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ctr"/>
            <a:r>
              <a:rPr lang="sk-SK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ZŠ </a:t>
            </a:r>
            <a:r>
              <a:rPr lang="sk-SK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Výčapy-Opatovce</a:t>
            </a:r>
            <a:endParaRPr lang="sk-SK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3399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259632" y="404664"/>
            <a:ext cx="5040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Margita </a:t>
            </a:r>
            <a:r>
              <a:rPr lang="sk-SK" sz="40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Figuli</a:t>
            </a:r>
            <a:r>
              <a:rPr lang="sk-SK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</a:p>
        </p:txBody>
      </p:sp>
      <p:pic>
        <p:nvPicPr>
          <p:cNvPr id="6146" name="Picture 2" descr="C:\Users\Maria\Downloads\margi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1666875" cy="2209800"/>
          </a:xfrm>
          <a:prstGeom prst="rect">
            <a:avLst/>
          </a:prstGeom>
          <a:noFill/>
        </p:spPr>
      </p:pic>
      <p:pic>
        <p:nvPicPr>
          <p:cNvPr id="6147" name="Picture 3" descr="C:\Users\Maria\Downloads\margita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437112"/>
            <a:ext cx="1524000" cy="1781175"/>
          </a:xfrm>
          <a:prstGeom prst="rect">
            <a:avLst/>
          </a:prstGeom>
          <a:noFill/>
        </p:spPr>
      </p:pic>
      <p:pic>
        <p:nvPicPr>
          <p:cNvPr id="6148" name="Picture 4" descr="C:\Users\Maria\Downloads\margita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1039" y="3140968"/>
            <a:ext cx="2602961" cy="3475087"/>
          </a:xfrm>
          <a:prstGeom prst="rect">
            <a:avLst/>
          </a:prstGeom>
          <a:noFill/>
        </p:spPr>
      </p:pic>
      <p:sp>
        <p:nvSpPr>
          <p:cNvPr id="8" name="Obdĺžnik 7"/>
          <p:cNvSpPr/>
          <p:nvPr/>
        </p:nvSpPr>
        <p:spPr>
          <a:xfrm>
            <a:off x="2483768" y="1628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2400" b="1" dirty="0" smtClean="0"/>
              <a:t>prozaička, prekladateľka, autorka literatúry pre deti a mládež, dramatička </a:t>
            </a:r>
            <a:endParaRPr lang="sk-SK" sz="2400" b="1" dirty="0"/>
          </a:p>
        </p:txBody>
      </p:sp>
      <p:sp>
        <p:nvSpPr>
          <p:cNvPr id="9" name="Obdĺžnik 8"/>
          <p:cNvSpPr/>
          <p:nvPr/>
        </p:nvSpPr>
        <p:spPr>
          <a:xfrm>
            <a:off x="2483768" y="328498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b="1" dirty="0" smtClean="0"/>
              <a:t>* 02.10.1909 Vyšný Kubín</a:t>
            </a:r>
            <a:br>
              <a:rPr lang="it-IT" sz="2400" b="1" dirty="0" smtClean="0"/>
            </a:br>
            <a:r>
              <a:rPr lang="it-IT" sz="2400" b="1" dirty="0" smtClean="0"/>
              <a:t>† 27.03.1995 Bratislava</a:t>
            </a:r>
            <a:endParaRPr lang="sk-SK" sz="24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267744" y="404664"/>
            <a:ext cx="4572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3200" b="1" dirty="0" smtClean="0"/>
              <a:t>Próza:</a:t>
            </a:r>
            <a:r>
              <a:rPr lang="sk-SK" sz="2400" dirty="0" smtClean="0"/>
              <a:t> </a:t>
            </a:r>
            <a:br>
              <a:rPr lang="sk-SK" sz="2400" dirty="0" smtClean="0"/>
            </a:br>
            <a:r>
              <a:rPr lang="sk-SK" sz="2400" b="1" dirty="0" smtClean="0"/>
              <a:t>1932</a:t>
            </a:r>
            <a:r>
              <a:rPr lang="sk-SK" sz="2400" dirty="0" smtClean="0"/>
              <a:t> List od otca </a:t>
            </a:r>
            <a:br>
              <a:rPr lang="sk-SK" sz="2400" dirty="0" smtClean="0"/>
            </a:br>
            <a:r>
              <a:rPr lang="sk-SK" sz="2400" b="1" dirty="0" smtClean="0"/>
              <a:t>1936</a:t>
            </a:r>
            <a:r>
              <a:rPr lang="sk-SK" sz="2400" dirty="0" smtClean="0"/>
              <a:t> Uzlík tepla </a:t>
            </a:r>
            <a:br>
              <a:rPr lang="sk-SK" sz="2400" dirty="0" smtClean="0"/>
            </a:br>
            <a:r>
              <a:rPr lang="sk-SK" sz="2400" b="1" dirty="0" smtClean="0"/>
              <a:t>1937</a:t>
            </a:r>
            <a:r>
              <a:rPr lang="sk-SK" sz="2400" dirty="0" smtClean="0"/>
              <a:t> Pokušenie (zbierku noviel zostavil J. Smrek) </a:t>
            </a:r>
            <a:br>
              <a:rPr lang="sk-SK" sz="2400" dirty="0" smtClean="0"/>
            </a:br>
            <a:r>
              <a:rPr lang="sk-SK" sz="2400" b="1" dirty="0" smtClean="0"/>
              <a:t>1938</a:t>
            </a:r>
            <a:r>
              <a:rPr lang="sk-SK" sz="2400" dirty="0" smtClean="0"/>
              <a:t> Čierny býk </a:t>
            </a:r>
            <a:br>
              <a:rPr lang="sk-SK" sz="2400" dirty="0" smtClean="0"/>
            </a:br>
            <a:r>
              <a:rPr lang="sk-SK" sz="2400" b="1" dirty="0" smtClean="0"/>
              <a:t>1940</a:t>
            </a:r>
            <a:r>
              <a:rPr lang="sk-SK" sz="2400" dirty="0" smtClean="0"/>
              <a:t> Olovený vták </a:t>
            </a:r>
            <a:br>
              <a:rPr lang="sk-SK" sz="2400" dirty="0" smtClean="0"/>
            </a:br>
            <a:r>
              <a:rPr lang="sk-SK" sz="2400" b="1" dirty="0" smtClean="0"/>
              <a:t>1940</a:t>
            </a:r>
            <a:r>
              <a:rPr lang="sk-SK" sz="2400" dirty="0" smtClean="0"/>
              <a:t> Tri gaštanové kone </a:t>
            </a:r>
            <a:br>
              <a:rPr lang="sk-SK" sz="2400" dirty="0" smtClean="0"/>
            </a:br>
            <a:r>
              <a:rPr lang="sk-SK" sz="2400" b="1" dirty="0" smtClean="0"/>
              <a:t>1942</a:t>
            </a:r>
            <a:r>
              <a:rPr lang="sk-SK" sz="2400" dirty="0" smtClean="0"/>
              <a:t> Tri noci a tri sny </a:t>
            </a:r>
            <a:br>
              <a:rPr lang="sk-SK" sz="2400" dirty="0" smtClean="0"/>
            </a:br>
            <a:r>
              <a:rPr lang="sk-SK" sz="2400" b="1" dirty="0" smtClean="0"/>
              <a:t>1946</a:t>
            </a:r>
            <a:r>
              <a:rPr lang="sk-SK" sz="2400" dirty="0" smtClean="0"/>
              <a:t> Babylon (monumentálny román) </a:t>
            </a:r>
            <a:br>
              <a:rPr lang="sk-SK" sz="2400" dirty="0" smtClean="0"/>
            </a:br>
            <a:r>
              <a:rPr lang="sk-SK" sz="2400" b="1" dirty="0" smtClean="0"/>
              <a:t>1949</a:t>
            </a:r>
            <a:r>
              <a:rPr lang="sk-SK" sz="2400" dirty="0" smtClean="0"/>
              <a:t> Zuzana </a:t>
            </a:r>
            <a:br>
              <a:rPr lang="sk-SK" sz="2400" dirty="0" smtClean="0"/>
            </a:br>
            <a:r>
              <a:rPr lang="sk-SK" sz="2400" b="1" dirty="0" smtClean="0"/>
              <a:t>1969</a:t>
            </a:r>
            <a:r>
              <a:rPr lang="sk-SK" sz="2400" dirty="0" smtClean="0"/>
              <a:t> Životopisné legendy(vydal básnik </a:t>
            </a:r>
            <a:r>
              <a:rPr lang="sk-SK" sz="2400" dirty="0" err="1" smtClean="0"/>
              <a:t>Theo</a:t>
            </a:r>
            <a:r>
              <a:rPr lang="sk-SK" sz="2400" dirty="0" smtClean="0"/>
              <a:t> H. </a:t>
            </a:r>
            <a:r>
              <a:rPr lang="sk-SK" sz="2400" dirty="0" err="1" smtClean="0"/>
              <a:t>Florin</a:t>
            </a:r>
            <a:r>
              <a:rPr lang="sk-SK" sz="2400" dirty="0" smtClean="0"/>
              <a:t>) </a:t>
            </a:r>
            <a:br>
              <a:rPr lang="sk-SK" sz="2400" dirty="0" smtClean="0"/>
            </a:br>
            <a:r>
              <a:rPr lang="sk-SK" sz="2400" b="1" dirty="0" smtClean="0"/>
              <a:t>1973</a:t>
            </a:r>
            <a:r>
              <a:rPr lang="sk-SK" sz="2400" dirty="0" smtClean="0"/>
              <a:t> Rebeka </a:t>
            </a:r>
            <a:endParaRPr lang="sk-SK" sz="2400" dirty="0"/>
          </a:p>
        </p:txBody>
      </p:sp>
      <p:pic>
        <p:nvPicPr>
          <p:cNvPr id="3" name="Picture 5" descr="C:\Users\Maria\Downloads\3 kon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1847850" cy="2466975"/>
          </a:xfrm>
          <a:prstGeom prst="rect">
            <a:avLst/>
          </a:prstGeom>
          <a:noFill/>
        </p:spPr>
      </p:pic>
      <p:pic>
        <p:nvPicPr>
          <p:cNvPr id="4" name="Picture 3" descr="C:\Users\Maria\Downloads\figuli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3356992"/>
            <a:ext cx="1615430" cy="2732483"/>
          </a:xfrm>
          <a:prstGeom prst="rect">
            <a:avLst/>
          </a:prstGeom>
          <a:noFill/>
        </p:spPr>
      </p:pic>
      <p:pic>
        <p:nvPicPr>
          <p:cNvPr id="5" name="Picture 6" descr="C:\Users\Maria\Downloads\koníček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2420888"/>
            <a:ext cx="1656184" cy="165618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547664" y="40466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2800" b="1" dirty="0" smtClean="0"/>
              <a:t>Literárna tvorba pre deti a mládež:</a:t>
            </a:r>
            <a:r>
              <a:rPr lang="sk-SK" sz="2800" dirty="0" smtClean="0"/>
              <a:t> 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b="1" dirty="0" smtClean="0"/>
              <a:t>1956</a:t>
            </a:r>
            <a:r>
              <a:rPr lang="sk-SK" sz="2400" dirty="0" smtClean="0"/>
              <a:t> Mladosť (autobiografická románová kronika) </a:t>
            </a:r>
            <a:br>
              <a:rPr lang="sk-SK" sz="2400" dirty="0" smtClean="0"/>
            </a:br>
            <a:r>
              <a:rPr lang="sk-SK" sz="2400" b="1" dirty="0" smtClean="0"/>
              <a:t>1963</a:t>
            </a:r>
            <a:r>
              <a:rPr lang="sk-SK" sz="2400" dirty="0" smtClean="0"/>
              <a:t> Môj prvý list </a:t>
            </a:r>
            <a:br>
              <a:rPr lang="sk-SK" sz="2400" dirty="0" smtClean="0"/>
            </a:br>
            <a:r>
              <a:rPr lang="sk-SK" sz="2400" b="1" dirty="0" smtClean="0"/>
              <a:t>1964</a:t>
            </a:r>
            <a:r>
              <a:rPr lang="sk-SK" sz="2400" dirty="0" smtClean="0"/>
              <a:t> </a:t>
            </a:r>
            <a:r>
              <a:rPr lang="sk-SK" sz="2400" dirty="0" err="1" smtClean="0"/>
              <a:t>Ariadnina</a:t>
            </a:r>
            <a:r>
              <a:rPr lang="sk-SK" sz="2400" dirty="0" smtClean="0"/>
              <a:t> niť </a:t>
            </a:r>
            <a:br>
              <a:rPr lang="sk-SK" sz="2400" dirty="0" smtClean="0"/>
            </a:br>
            <a:r>
              <a:rPr lang="sk-SK" sz="2400" b="1" dirty="0" smtClean="0"/>
              <a:t>1980</a:t>
            </a:r>
            <a:r>
              <a:rPr lang="sk-SK" sz="2400" dirty="0" smtClean="0"/>
              <a:t> Balada o Jurovi Jánošíkovi </a:t>
            </a:r>
            <a:br>
              <a:rPr lang="sk-SK" sz="2400" dirty="0" smtClean="0"/>
            </a:b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800" b="1" dirty="0" smtClean="0"/>
              <a:t>Rozhlasová tvorba:</a:t>
            </a:r>
            <a:r>
              <a:rPr lang="sk-SK" sz="2800" dirty="0" smtClean="0"/>
              <a:t> 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b="1" dirty="0" smtClean="0"/>
              <a:t>1942</a:t>
            </a:r>
            <a:r>
              <a:rPr lang="sk-SK" sz="2400" dirty="0" smtClean="0"/>
              <a:t> Sen o živote alebo Život </a:t>
            </a:r>
            <a:r>
              <a:rPr lang="sk-SK" sz="2400" dirty="0" err="1" smtClean="0"/>
              <a:t>Shelleyho</a:t>
            </a:r>
            <a:r>
              <a:rPr lang="sk-SK" sz="2400" dirty="0" smtClean="0"/>
              <a:t> – dramatická reflexia o P. B. </a:t>
            </a:r>
            <a:r>
              <a:rPr lang="sk-SK" sz="2400" dirty="0" err="1" smtClean="0"/>
              <a:t>Shelleym</a:t>
            </a:r>
            <a:r>
              <a:rPr lang="sk-SK" sz="2400" dirty="0" smtClean="0"/>
              <a:t> </a:t>
            </a:r>
            <a:endParaRPr lang="sk-SK" sz="2400" dirty="0"/>
          </a:p>
        </p:txBody>
      </p:sp>
      <p:pic>
        <p:nvPicPr>
          <p:cNvPr id="3" name="Picture 4" descr="C:\Users\Maria\Downloads\figuli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700808"/>
            <a:ext cx="2985881" cy="2160240"/>
          </a:xfrm>
          <a:prstGeom prst="rect">
            <a:avLst/>
          </a:prstGeom>
          <a:noFill/>
        </p:spPr>
      </p:pic>
      <p:pic>
        <p:nvPicPr>
          <p:cNvPr id="4" name="Picture 2" descr="C:\Users\Maria\Downloads\figul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005064"/>
            <a:ext cx="1527795" cy="230794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1043608" y="582066"/>
            <a:ext cx="810039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Tx/>
              <a:buChar char="•"/>
            </a:pPr>
            <a:r>
              <a:rPr kumimoji="0" lang="sk-SK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Novelistickou</a:t>
            </a:r>
            <a:r>
              <a:rPr kumimoji="0" 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tvorbou sa zaradila do prúdu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lyrizovanej prózy. </a:t>
            </a:r>
          </a:p>
          <a:p>
            <a:pPr lvl="0">
              <a:buFontTx/>
              <a:buChar char="•"/>
            </a:pPr>
            <a:endParaRPr kumimoji="0" lang="sk-SK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•"/>
            </a:pPr>
            <a:r>
              <a:rPr kumimoji="0" 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Bola spisovateľkou, ktorá viedla dialóg s čitateľmi o hodnote morálky spoločnosti.</a:t>
            </a:r>
          </a:p>
          <a:p>
            <a:pPr lvl="0">
              <a:buFontTx/>
              <a:buChar char="•"/>
            </a:pPr>
            <a:endParaRPr kumimoji="0" lang="sk-SK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•"/>
            </a:pPr>
            <a:r>
              <a:rPr kumimoji="0" 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Zaujal ju vnútorný svet človeka.</a:t>
            </a:r>
          </a:p>
          <a:p>
            <a:pPr lvl="0">
              <a:buFontTx/>
              <a:buChar char="•"/>
            </a:pPr>
            <a:endParaRPr kumimoji="0" lang="sk-SK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•"/>
            </a:pPr>
            <a:r>
              <a:rPr kumimoji="0" 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Diela Tri gaštanové kone a Babylon okrem toho, že boli preložené do rôznych jazykov, boli spracované do podoby televíznych filmov. Sfilmované boli aj diela Uzlík tepla a Rubári. </a:t>
            </a:r>
            <a:endParaRPr kumimoji="0" lang="sk-SK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5301208"/>
            <a:ext cx="9239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rázok 6" descr="ko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0" y="5381625"/>
            <a:ext cx="2381250" cy="1476375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971600" y="260648"/>
            <a:ext cx="6455871" cy="27392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Margita </a:t>
            </a:r>
            <a:r>
              <a:rPr lang="sk-SK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Figuli</a:t>
            </a:r>
            <a:r>
              <a:rPr lang="sk-SK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sk-SK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Tri gaštanové </a:t>
            </a:r>
            <a:r>
              <a:rPr lang="sk-SK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kone</a:t>
            </a:r>
          </a:p>
          <a:p>
            <a:pPr algn="ctr"/>
            <a:r>
              <a:rPr lang="sk-SK" sz="3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Jeden z najkrajších ľúbostných príbehov v slovenskej literatúre</a:t>
            </a:r>
            <a:endParaRPr lang="sk-SK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3399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835696" y="3212976"/>
            <a:ext cx="77413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Prečítajte si úryvok z učebnice !</a:t>
            </a:r>
          </a:p>
          <a:p>
            <a:r>
              <a:rPr lang="sk-SK" sz="2800" b="1" dirty="0" smtClean="0"/>
              <a:t>Podľa obrázkov </a:t>
            </a:r>
            <a:r>
              <a:rPr lang="sk-SK" sz="2800" b="1" dirty="0" smtClean="0"/>
              <a:t>a osnovy na ďalších snímkach </a:t>
            </a:r>
            <a:r>
              <a:rPr lang="sk-SK" sz="2800" b="1" dirty="0" smtClean="0"/>
              <a:t>si zopakujte </a:t>
            </a:r>
            <a:r>
              <a:rPr lang="sk-SK" sz="2800" b="1" dirty="0" smtClean="0"/>
              <a:t>obsah tohto literárneho diela </a:t>
            </a:r>
            <a:r>
              <a:rPr lang="sk-SK" sz="2800" b="1" dirty="0" smtClean="0"/>
              <a:t>a povedzte, čo môžu symbolizovať kôň, srdce a strom.</a:t>
            </a:r>
            <a:endParaRPr lang="sk-SK" sz="2800" b="1" dirty="0"/>
          </a:p>
        </p:txBody>
      </p:sp>
      <p:pic>
        <p:nvPicPr>
          <p:cNvPr id="10" name="Obrázok 9" descr="k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0" y="5381625"/>
            <a:ext cx="2381250" cy="1476375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aria\Downloads\3 gaštanové ko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772816"/>
            <a:ext cx="2952328" cy="2211396"/>
          </a:xfrm>
          <a:prstGeom prst="rect">
            <a:avLst/>
          </a:prstGeom>
          <a:noFill/>
        </p:spPr>
      </p:pic>
      <p:pic>
        <p:nvPicPr>
          <p:cNvPr id="8195" name="Picture 3" descr="C:\Users\Maria\Downloads\3 ko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4077072"/>
            <a:ext cx="1780561" cy="2448272"/>
          </a:xfrm>
          <a:prstGeom prst="rect">
            <a:avLst/>
          </a:prstGeom>
          <a:noFill/>
        </p:spPr>
      </p:pic>
      <p:pic>
        <p:nvPicPr>
          <p:cNvPr id="8196" name="Picture 4" descr="C:\Users\Maria\Downloads\3 konex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4509120"/>
            <a:ext cx="2330895" cy="1800200"/>
          </a:xfrm>
          <a:prstGeom prst="rect">
            <a:avLst/>
          </a:prstGeom>
          <a:noFill/>
        </p:spPr>
      </p:pic>
      <p:pic>
        <p:nvPicPr>
          <p:cNvPr id="8197" name="Picture 5" descr="C:\Users\Maria\Downloads\x3 kon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924944"/>
            <a:ext cx="3076301" cy="2304256"/>
          </a:xfrm>
          <a:prstGeom prst="rect">
            <a:avLst/>
          </a:prstGeom>
          <a:noFill/>
        </p:spPr>
      </p:pic>
      <p:pic>
        <p:nvPicPr>
          <p:cNvPr id="8198" name="Picture 6" descr="C:\Users\Maria\Downloads\film kon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59" y="908720"/>
            <a:ext cx="2890309" cy="2232248"/>
          </a:xfrm>
          <a:prstGeom prst="rect">
            <a:avLst/>
          </a:prstGeom>
          <a:noFill/>
        </p:spPr>
      </p:pic>
      <p:pic>
        <p:nvPicPr>
          <p:cNvPr id="8199" name="Picture 7" descr="C:\Users\Maria\Downloads\koník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67944" y="3140968"/>
            <a:ext cx="907301" cy="1296144"/>
          </a:xfrm>
          <a:prstGeom prst="rect">
            <a:avLst/>
          </a:prstGeom>
          <a:noFill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1556792"/>
            <a:ext cx="1608707" cy="84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19854" y="5373216"/>
            <a:ext cx="94795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C:\Users\Maria\Downloads\kone.gif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58075" y="404664"/>
            <a:ext cx="1685925" cy="1019175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1043608" y="188640"/>
            <a:ext cx="7544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Z filmu Tri gaštanové kone, hlavnú úlohu si zahral </a:t>
            </a:r>
          </a:p>
          <a:p>
            <a:r>
              <a:rPr lang="sk-SK" sz="2400" b="1" dirty="0" smtClean="0"/>
              <a:t>Michal </a:t>
            </a:r>
            <a:r>
              <a:rPr lang="sk-SK" sz="2400" b="1" dirty="0" err="1" smtClean="0"/>
              <a:t>Dočolomanský</a:t>
            </a:r>
            <a:r>
              <a:rPr lang="sk-SK" sz="2400" b="1" dirty="0" smtClean="0"/>
              <a:t>.</a:t>
            </a:r>
            <a:endParaRPr lang="sk-SK" sz="24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k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5381625"/>
            <a:ext cx="2381250" cy="1476375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2123728" y="404664"/>
            <a:ext cx="3134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OSNOVA</a:t>
            </a:r>
            <a:endParaRPr lang="sk-SK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3399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339752" y="1556792"/>
            <a:ext cx="61206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sz="2400" b="1" dirty="0" smtClean="0"/>
              <a:t>Petrov sľub Magdaléne.</a:t>
            </a:r>
          </a:p>
          <a:p>
            <a:pPr marL="342900" indent="-342900">
              <a:buAutoNum type="arabicPeriod"/>
            </a:pPr>
            <a:r>
              <a:rPr lang="sk-SK" sz="2400" b="1" dirty="0" smtClean="0"/>
              <a:t>Príchod Petra k ujčekovi.</a:t>
            </a:r>
          </a:p>
          <a:p>
            <a:pPr marL="342900" indent="-342900">
              <a:buAutoNum type="arabicPeriod"/>
            </a:pPr>
            <a:r>
              <a:rPr lang="sk-SK" sz="2400" b="1" dirty="0" smtClean="0"/>
              <a:t>Plány Petra – postaviť dom na starootcovskom.</a:t>
            </a:r>
          </a:p>
          <a:p>
            <a:pPr marL="342900" indent="-342900">
              <a:buAutoNum type="arabicPeriod"/>
            </a:pPr>
            <a:r>
              <a:rPr lang="sk-SK" sz="2400" b="1" dirty="0" smtClean="0"/>
              <a:t>Zlé časy.</a:t>
            </a:r>
          </a:p>
          <a:p>
            <a:pPr marL="342900" indent="-342900">
              <a:buAutoNum type="arabicPeriod"/>
            </a:pPr>
            <a:r>
              <a:rPr lang="sk-SK" sz="2400" b="1" dirty="0" err="1" smtClean="0"/>
              <a:t>Skupovač</a:t>
            </a:r>
            <a:r>
              <a:rPr lang="sk-SK" sz="2400" b="1" dirty="0" smtClean="0"/>
              <a:t> koní.</a:t>
            </a:r>
          </a:p>
          <a:p>
            <a:pPr marL="342900" indent="-342900">
              <a:buAutoNum type="arabicPeriod"/>
            </a:pPr>
            <a:r>
              <a:rPr lang="sk-SK" sz="2400" b="1" dirty="0" smtClean="0"/>
              <a:t>Rozhovor s ujčekom a ujčinou.</a:t>
            </a:r>
          </a:p>
          <a:p>
            <a:pPr marL="342900" indent="-342900">
              <a:buAutoNum type="arabicPeriod"/>
            </a:pPr>
            <a:r>
              <a:rPr lang="sk-SK" sz="2400" b="1" dirty="0" smtClean="0"/>
              <a:t>Tri gaštanové kone.</a:t>
            </a:r>
          </a:p>
          <a:p>
            <a:pPr marL="342900" indent="-342900">
              <a:buAutoNum type="arabicPeriod"/>
            </a:pPr>
            <a:r>
              <a:rPr lang="sk-SK" sz="2400" b="1" dirty="0" smtClean="0"/>
              <a:t>Vydatá Magdaléna.</a:t>
            </a:r>
          </a:p>
          <a:p>
            <a:pPr marL="342900" indent="-342900">
              <a:buAutoNum type="arabicPeriod"/>
            </a:pPr>
            <a:r>
              <a:rPr lang="sk-SK" sz="2400" b="1" dirty="0" smtClean="0"/>
              <a:t>Smrť </a:t>
            </a:r>
            <a:r>
              <a:rPr lang="sk-SK" sz="2400" b="1" dirty="0" err="1" smtClean="0"/>
              <a:t>Zápotočného</a:t>
            </a:r>
            <a:r>
              <a:rPr lang="sk-SK" sz="2400" b="1" dirty="0" smtClean="0"/>
              <a:t>.</a:t>
            </a:r>
          </a:p>
          <a:p>
            <a:pPr marL="342900" indent="-342900">
              <a:buAutoNum type="arabicPeriod"/>
            </a:pPr>
            <a:r>
              <a:rPr lang="sk-SK" sz="2400" b="1" dirty="0" smtClean="0"/>
              <a:t>Magdaléna a Peter.</a:t>
            </a:r>
            <a:endParaRPr lang="sk-SK" sz="2400" b="1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5661248"/>
            <a:ext cx="1080459" cy="81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83568" y="0"/>
            <a:ext cx="748883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3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Margita </a:t>
            </a:r>
            <a:r>
              <a:rPr lang="sk-SK" sz="36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Figuli</a:t>
            </a:r>
            <a:r>
              <a:rPr lang="sk-SK" sz="3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sk-SK" sz="3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Tri gaštanové kone</a:t>
            </a:r>
          </a:p>
          <a:p>
            <a:pPr algn="ctr"/>
            <a:r>
              <a:rPr lang="sk-SK" sz="3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3399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Práca s textom</a:t>
            </a:r>
            <a:endParaRPr lang="sk-SK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3399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6" name="Obrázok 5" descr="k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0" y="5157192"/>
            <a:ext cx="2381250" cy="1476375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2051720" y="1872020"/>
            <a:ext cx="676875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sz="2400" b="1" dirty="0" smtClean="0"/>
              <a:t>Kto je rozprávačom príbehu?</a:t>
            </a:r>
          </a:p>
          <a:p>
            <a:pPr marL="342900" indent="-342900">
              <a:buAutoNum type="arabicPeriod"/>
            </a:pPr>
            <a:r>
              <a:rPr lang="sk-SK" sz="2400" b="1" dirty="0" smtClean="0"/>
              <a:t>O ktorý typ rozprávania ide? </a:t>
            </a:r>
          </a:p>
          <a:p>
            <a:pPr marL="342900" indent="-342900">
              <a:buAutoNum type="arabicPeriod"/>
            </a:pPr>
            <a:r>
              <a:rPr lang="sk-SK" sz="2400" b="1" dirty="0" smtClean="0"/>
              <a:t>Charakterizujte hlavnú postavu</a:t>
            </a:r>
            <a:r>
              <a:rPr lang="sk-SK" sz="2400" b="1" dirty="0" smtClean="0"/>
              <a:t>!</a:t>
            </a:r>
          </a:p>
          <a:p>
            <a:pPr marL="342900" indent="-342900">
              <a:buAutoNum type="arabicPeriod"/>
            </a:pPr>
            <a:r>
              <a:rPr lang="sk-SK" sz="2400" b="1" dirty="0" smtClean="0"/>
              <a:t>Ktorá Petrova vlastnosť vyniká?</a:t>
            </a:r>
          </a:p>
          <a:p>
            <a:pPr marL="342900" indent="-342900">
              <a:buAutoNum type="arabicPeriod"/>
            </a:pPr>
            <a:r>
              <a:rPr lang="sk-SK" sz="2400" b="1" dirty="0" smtClean="0"/>
              <a:t>Aké prekážky musí Peter prekonávať, ak chce dosiahnuť svoj cieľ? </a:t>
            </a:r>
            <a:endParaRPr lang="sk-SK" sz="2400" b="1" dirty="0" smtClean="0"/>
          </a:p>
          <a:p>
            <a:pPr marL="342900" indent="-342900">
              <a:buAutoNum type="arabicPeriod"/>
            </a:pPr>
            <a:r>
              <a:rPr lang="sk-SK" sz="2400" b="1" dirty="0" smtClean="0"/>
              <a:t>Charakterizujte prostredie deja!</a:t>
            </a:r>
          </a:p>
          <a:p>
            <a:pPr marL="342900" indent="-342900">
              <a:buAutoNum type="arabicPeriod"/>
            </a:pPr>
            <a:r>
              <a:rPr lang="sk-SK" sz="2400" b="1" dirty="0" smtClean="0"/>
              <a:t>Prečítajte z textu vety, </a:t>
            </a:r>
            <a:r>
              <a:rPr lang="sk-SK" sz="2400" b="1" dirty="0" smtClean="0"/>
              <a:t>ktoré </a:t>
            </a:r>
            <a:r>
              <a:rPr lang="sk-SK" sz="2400" b="1" dirty="0" smtClean="0"/>
              <a:t>sa týkajú </a:t>
            </a:r>
            <a:r>
              <a:rPr lang="sk-SK" sz="2400" b="1" dirty="0" smtClean="0"/>
              <a:t>prostredia, prírody.</a:t>
            </a:r>
            <a:endParaRPr lang="sk-SK" sz="2400" b="1" dirty="0" smtClean="0"/>
          </a:p>
          <a:p>
            <a:pPr marL="342900" indent="-342900">
              <a:buAutoNum type="arabicPeriod"/>
            </a:pPr>
            <a:r>
              <a:rPr lang="sk-SK" sz="2400" b="1" dirty="0" smtClean="0"/>
              <a:t>Aký </a:t>
            </a:r>
            <a:r>
              <a:rPr lang="sk-SK" sz="2400" b="1" dirty="0" smtClean="0"/>
              <a:t>je hlavný konflikt v diele </a:t>
            </a:r>
            <a:r>
              <a:rPr lang="sk-SK" sz="2400" b="1" dirty="0" smtClean="0"/>
              <a:t>a </a:t>
            </a:r>
            <a:r>
              <a:rPr lang="sk-SK" sz="2400" b="1" dirty="0" smtClean="0"/>
              <a:t>ako sa vyriešil?</a:t>
            </a:r>
          </a:p>
          <a:p>
            <a:pPr marL="342900" indent="-342900">
              <a:buAutoNum type="arabicPeriod"/>
            </a:pPr>
            <a:endParaRPr lang="sk-SK" dirty="0" smtClean="0"/>
          </a:p>
          <a:p>
            <a:pPr marL="342900" indent="-342900">
              <a:buAutoNum type="arabicPeriod"/>
            </a:pPr>
            <a:endParaRPr lang="sk-SK" dirty="0" smtClean="0"/>
          </a:p>
          <a:p>
            <a:pPr marL="342900" indent="-342900">
              <a:buAutoNum type="arabicPeriod"/>
            </a:pPr>
            <a:endParaRPr lang="sk-SK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Šablóna na powerpoint ">
  <a:themeElements>
    <a:clrScheme name="Oblúky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Oblúk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blúky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lúky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lúky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lúky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lúky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lúky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lúky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lúky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lúky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lúky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Šablóna na powerpoint </Template>
  <TotalTime>190</TotalTime>
  <Words>459</Words>
  <Application>Microsoft Office PowerPoint</Application>
  <PresentationFormat>Prezentácia na obrazovke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 Šablóna na powerpoint 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Maria</dc:creator>
  <cp:lastModifiedBy>Maria</cp:lastModifiedBy>
  <cp:revision>21</cp:revision>
  <dcterms:created xsi:type="dcterms:W3CDTF">2012-01-15T12:27:45Z</dcterms:created>
  <dcterms:modified xsi:type="dcterms:W3CDTF">2012-01-15T19:56:46Z</dcterms:modified>
</cp:coreProperties>
</file>