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6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6" d="100"/>
          <a:sy n="106" d="100"/>
        </p:scale>
        <p:origin x="-864" y="-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12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54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099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2451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5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21580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55480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407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613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8785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4350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28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8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14335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82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133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7310-153A-45BD-951B-B26605849CFE}" type="datetimeFigureOut">
              <a:rPr lang="sk-SK" smtClean="0"/>
              <a:t>06.03.2024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451336-E513-4BDD-B1DE-39ACD1602C6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7438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7B2D14CD-C934-4848-972F-4E887DD3D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Studená vojna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="" xmlns:a16="http://schemas.microsoft.com/office/drawing/2014/main" id="{8FD9C814-96E6-4D93-99B3-180686530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Rozdelenie Európy</a:t>
            </a:r>
          </a:p>
          <a:p>
            <a:r>
              <a:rPr lang="sk-SK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„Mier je nemožný, vojna nemysliteľná.“ </a:t>
            </a:r>
            <a:r>
              <a:rPr lang="sk-SK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Raymond</a:t>
            </a:r>
            <a:r>
              <a:rPr lang="sk-SK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sk-SK" sz="2400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Aron</a:t>
            </a:r>
            <a:endParaRPr lang="sk-SK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1377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DB192C9-6321-4E0B-A02C-C62D844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9" name="Zástupný objekt pre obsah 8" descr="Obrázok, na ktorom je mapa, text&#10;&#10;Automaticky generovaný popis">
            <a:extLst>
              <a:ext uri="{FF2B5EF4-FFF2-40B4-BE49-F238E27FC236}">
                <a16:creationId xmlns="" xmlns:a16="http://schemas.microsoft.com/office/drawing/2014/main" id="{E576CEBB-5D74-4CC8-9BF8-6A1CAACD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74" y="-38957"/>
            <a:ext cx="7331386" cy="6896958"/>
          </a:xfrm>
        </p:spPr>
      </p:pic>
      <p:sp>
        <p:nvSpPr>
          <p:cNvPr id="10" name="BlokTextu 9">
            <a:extLst>
              <a:ext uri="{FF2B5EF4-FFF2-40B4-BE49-F238E27FC236}">
                <a16:creationId xmlns="" xmlns:a16="http://schemas.microsoft.com/office/drawing/2014/main" id="{5AAC189A-E553-4BA8-ADAB-B03F6C644FAD}"/>
              </a:ext>
            </a:extLst>
          </p:cNvPr>
          <p:cNvSpPr txBox="1"/>
          <p:nvPr/>
        </p:nvSpPr>
        <p:spPr>
          <a:xfrm>
            <a:off x="2849218" y="2875721"/>
            <a:ext cx="1563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/>
              <a:t>SRN</a:t>
            </a:r>
          </a:p>
        </p:txBody>
      </p:sp>
      <p:sp>
        <p:nvSpPr>
          <p:cNvPr id="11" name="BlokTextu 10">
            <a:extLst>
              <a:ext uri="{FF2B5EF4-FFF2-40B4-BE49-F238E27FC236}">
                <a16:creationId xmlns="" xmlns:a16="http://schemas.microsoft.com/office/drawing/2014/main" id="{49ACFD9A-1363-4D3A-A0C0-5285CAEF1188}"/>
              </a:ext>
            </a:extLst>
          </p:cNvPr>
          <p:cNvSpPr txBox="1"/>
          <p:nvPr/>
        </p:nvSpPr>
        <p:spPr>
          <a:xfrm>
            <a:off x="5579165" y="2663687"/>
            <a:ext cx="2027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NDR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59638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A9C4AF9-EB12-4975-A01F-040EBA0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snímka obrazovky&#10;&#10;Automaticky generovaný popis">
            <a:extLst>
              <a:ext uri="{FF2B5EF4-FFF2-40B4-BE49-F238E27FC236}">
                <a16:creationId xmlns="" xmlns:a16="http://schemas.microsoft.com/office/drawing/2014/main" id="{38E12A04-2319-4110-9A90-709C04F29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" y="406702"/>
            <a:ext cx="8086838" cy="6451298"/>
          </a:xfr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E7EA263F-6564-4BFD-B3B5-E63B0C814805}"/>
              </a:ext>
            </a:extLst>
          </p:cNvPr>
          <p:cNvSpPr txBox="1"/>
          <p:nvPr/>
        </p:nvSpPr>
        <p:spPr>
          <a:xfrm>
            <a:off x="9581322" y="5062330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600" dirty="0">
                <a:highlight>
                  <a:srgbClr val="FFFF00"/>
                </a:highlight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späť</a:t>
            </a:r>
            <a:endParaRPr lang="sk-SK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84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10281EF4-8EDC-4C4B-8ADB-E7440271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0" y="3548738"/>
            <a:ext cx="5418670" cy="43070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1945 – vznikla OSN </a:t>
            </a:r>
            <a:r>
              <a:rPr lang="sk-SK" sz="2000" dirty="0">
                <a:solidFill>
                  <a:schemeClr val="tx1"/>
                </a:solidFill>
              </a:rPr>
              <a:t>– mala zabrániť budúcim vojnovým konfliktom.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Rozdelenie sveta na nepriateľské tábory.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Sovietsky blok proti americkej oblasti.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USA a ZSSR </a:t>
            </a:r>
            <a:r>
              <a:rPr lang="sk-SK" sz="2000" dirty="0">
                <a:solidFill>
                  <a:schemeClr val="tx1"/>
                </a:solidFill>
              </a:rPr>
              <a:t>sa stali najvplyvnejšími krajinami sveta.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Vojenské zoskupenia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NATO a VARŠAVSKÁ ZMLUVA.</a:t>
            </a:r>
          </a:p>
        </p:txBody>
      </p:sp>
      <p:pic>
        <p:nvPicPr>
          <p:cNvPr id="10" name="Obrázok 9">
            <a:extLst>
              <a:ext uri="{FF2B5EF4-FFF2-40B4-BE49-F238E27FC236}">
                <a16:creationId xmlns="" xmlns:a16="http://schemas.microsoft.com/office/drawing/2014/main" id="{8132B7F0-D8B3-4858-A64E-BBB77DCA0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82" y="390392"/>
            <a:ext cx="3490491" cy="2617867"/>
          </a:xfrm>
          <a:prstGeom prst="rect">
            <a:avLst/>
          </a:prstGeom>
        </p:spPr>
      </p:pic>
      <p:pic>
        <p:nvPicPr>
          <p:cNvPr id="8" name="Obrázok 7" descr="Obrázok, na ktorom je hra, znak&#10;&#10;Automaticky generovaný popis">
            <a:extLst>
              <a:ext uri="{FF2B5EF4-FFF2-40B4-BE49-F238E27FC236}">
                <a16:creationId xmlns="" xmlns:a16="http://schemas.microsoft.com/office/drawing/2014/main" id="{256046CA-45E7-4B3B-BFD4-30F92AFEA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262" y="178459"/>
            <a:ext cx="2974261" cy="3130802"/>
          </a:xfrm>
          <a:prstGeom prst="rect">
            <a:avLst/>
          </a:prstGeom>
        </p:spPr>
      </p:pic>
      <p:pic>
        <p:nvPicPr>
          <p:cNvPr id="6" name="Obrázok 5" descr="Obrázok, na ktorom je hra&#10;&#10;Automaticky generovaný popis">
            <a:extLst>
              <a:ext uri="{FF2B5EF4-FFF2-40B4-BE49-F238E27FC236}">
                <a16:creationId xmlns="" xmlns:a16="http://schemas.microsoft.com/office/drawing/2014/main" id="{F8444C38-9314-436F-8D51-911BDCD66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48738"/>
            <a:ext cx="4704315" cy="313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4949B718-AF6C-4119-9CF2-CC6D864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5913144" cy="1320800"/>
          </a:xfrm>
        </p:spPr>
        <p:txBody>
          <a:bodyPr>
            <a:normAutofit/>
          </a:bodyPr>
          <a:lstStyle/>
          <a:p>
            <a:r>
              <a:rPr lang="sk-SK" sz="3300" dirty="0">
                <a:solidFill>
                  <a:schemeClr val="bg1"/>
                </a:solidFill>
                <a:highlight>
                  <a:srgbClr val="00FF00"/>
                </a:highlight>
              </a:rPr>
              <a:t>Vytvorenie sovietskeho bloku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0CBA221F-98FD-4A9F-A1CA-E920FF40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153637" cy="45715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Štáty, ktoré oslobodila Červená armáda.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Dostali sa pod vplyv Stalinovho Sovietskeho zväzu.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bg1"/>
                </a:solidFill>
                <a:highlight>
                  <a:srgbClr val="00FF00"/>
                </a:highlight>
              </a:rPr>
              <a:t>Vláda jednej strany – Komunistickej strany.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ZSSR bolo po vojne zničené ( prišlo o 27 miliónov ľudí.)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Po vojne sa Stalin </a:t>
            </a:r>
            <a:r>
              <a:rPr lang="sk-SK" sz="2000" dirty="0">
                <a:solidFill>
                  <a:schemeClr val="bg1"/>
                </a:solidFill>
                <a:highlight>
                  <a:srgbClr val="00FF00"/>
                </a:highlight>
              </a:rPr>
              <a:t>obával toho, že do ZSSR prenikne vplyv západného sveta.</a:t>
            </a:r>
          </a:p>
          <a:p>
            <a:pPr>
              <a:lnSpc>
                <a:spcPct val="90000"/>
              </a:lnSpc>
            </a:pPr>
            <a:r>
              <a:rPr lang="sk-SK" sz="2000" dirty="0">
                <a:solidFill>
                  <a:schemeClr val="tx1"/>
                </a:solidFill>
              </a:rPr>
              <a:t>Začal kampaň, ktorá </a:t>
            </a:r>
            <a:r>
              <a:rPr lang="sk-SK" sz="2000" dirty="0">
                <a:solidFill>
                  <a:schemeClr val="bg1"/>
                </a:solidFill>
                <a:highlight>
                  <a:srgbClr val="00FF00"/>
                </a:highlight>
              </a:rPr>
              <a:t>šírila nenávisť proti západným štátom.</a:t>
            </a:r>
          </a:p>
        </p:txBody>
      </p:sp>
      <p:pic>
        <p:nvPicPr>
          <p:cNvPr id="5" name="Obrázok 4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886C945B-555F-4CAD-821A-0C8C9B447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7" r="13783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="" xmlns:a16="http://schemas.microsoft.com/office/drawing/2014/main" id="{3BCB5F6A-9EB0-40B0-9D13-3023E9A205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889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8267EEE4-6354-4F1C-9484-951F0EB92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="" xmlns:a16="http://schemas.microsoft.com/office/drawing/2014/main" id="{C4609346-2666-455F-8200-C18EE1B9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20" y="156238"/>
            <a:ext cx="7266336" cy="1320800"/>
          </a:xfrm>
        </p:spPr>
        <p:txBody>
          <a:bodyPr anchor="ctr">
            <a:norm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Posilnenie vplyvu USA vo svete.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="" xmlns:a16="http://schemas.microsoft.com/office/drawing/2014/main" id="{0E5A83F9-E6B8-40BD-9C0D-9A6F156507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3B3D7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3F88488-EF8B-48B9-B07A-3E7C6F42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21" y="2160589"/>
            <a:ext cx="6385302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USA cez vojnu posilnilo.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Vlastnilo 50% svetového bohatstva.</a:t>
            </a:r>
          </a:p>
          <a:p>
            <a:r>
              <a:rPr lang="sk-SK" sz="2000" dirty="0">
                <a:solidFill>
                  <a:schemeClr val="tx1"/>
                </a:solidFill>
              </a:rPr>
              <a:t>Vláda USA sa obávala rastúceho vplyvu ZSSR v Európe.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Marshallov plán </a:t>
            </a:r>
            <a:r>
              <a:rPr lang="sk-SK" sz="2000" dirty="0">
                <a:solidFill>
                  <a:schemeClr val="tx1"/>
                </a:solidFill>
              </a:rPr>
              <a:t>– USA ponúkli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  <a:hlinkClick r:id="rId2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hospodársku pomoc západným Európskym krajinám.</a:t>
            </a:r>
            <a:endParaRPr lang="sk-SK" sz="20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lang="sk-SK" sz="2000" dirty="0">
                <a:solidFill>
                  <a:schemeClr val="tx1"/>
                </a:solidFill>
              </a:rPr>
              <a:t>Ponúkli pomoc aj ZSSR,POĽ a ČSR.</a:t>
            </a:r>
          </a:p>
          <a:p>
            <a:r>
              <a:rPr lang="sk-SK" sz="2000" dirty="0">
                <a:solidFill>
                  <a:schemeClr val="tx1"/>
                </a:solidFill>
              </a:rPr>
              <a:t>Podmienkou bolo aby vlády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podporili súkromné vlastníctvo.</a:t>
            </a:r>
          </a:p>
          <a:p>
            <a:r>
              <a:rPr lang="sk-SK" sz="2000" dirty="0">
                <a:solidFill>
                  <a:schemeClr val="tx1"/>
                </a:solidFill>
              </a:rPr>
              <a:t>Stalin nariadil aby bola táto pomoc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zamietnutá.</a:t>
            </a:r>
          </a:p>
        </p:txBody>
      </p:sp>
      <p:pic>
        <p:nvPicPr>
          <p:cNvPr id="8" name="Obrázok 7" descr="Obrázok, na ktorom je osoba, muž, uniforma, vnútri&#10;&#10;Automaticky generovaný popis">
            <a:extLst>
              <a:ext uri="{FF2B5EF4-FFF2-40B4-BE49-F238E27FC236}">
                <a16:creationId xmlns="" xmlns:a16="http://schemas.microsoft.com/office/drawing/2014/main" id="{E647C964-474C-4A33-A45F-B1088402C3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r="-3" b="44815"/>
          <a:stretch/>
        </p:blipFill>
        <p:spPr>
          <a:xfrm>
            <a:off x="7531482" y="10"/>
            <a:ext cx="4657341" cy="3448414"/>
          </a:xfrm>
          <a:prstGeom prst="rect">
            <a:avLst/>
          </a:prstGeom>
        </p:spPr>
      </p:pic>
      <p:pic>
        <p:nvPicPr>
          <p:cNvPr id="6" name="Obrázok 5" descr="Obrázok, na ktorom je kreslenie&#10;&#10;Automaticky generovaný popis">
            <a:extLst>
              <a:ext uri="{FF2B5EF4-FFF2-40B4-BE49-F238E27FC236}">
                <a16:creationId xmlns="" xmlns:a16="http://schemas.microsoft.com/office/drawing/2014/main" id="{29375A68-C9D4-4357-9662-FC52EAC9AA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3" r="-3" b="-3"/>
          <a:stretch/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="" xmlns:a16="http://schemas.microsoft.com/office/drawing/2014/main" id="{A1A28E41-8C13-42A6-92E8-F055B1A0CCAC}"/>
              </a:ext>
            </a:extLst>
          </p:cNvPr>
          <p:cNvSpPr txBox="1"/>
          <p:nvPr/>
        </p:nvSpPr>
        <p:spPr>
          <a:xfrm>
            <a:off x="7582855" y="3248414"/>
            <a:ext cx="416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George C. </a:t>
            </a:r>
            <a:r>
              <a:rPr lang="sk-SK" dirty="0" err="1">
                <a:highlight>
                  <a:srgbClr val="00FF00"/>
                </a:highlight>
              </a:rPr>
              <a:t>Marshall</a:t>
            </a:r>
            <a:r>
              <a:rPr lang="sk-SK" dirty="0">
                <a:highlight>
                  <a:srgbClr val="00FF00"/>
                </a:highlight>
              </a:rPr>
              <a:t> (1880-1959) – bol tvorcom programu obnovy Európy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07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8A9EFD2-7758-4BB2-BC9F-465EF5F3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5312CFDB-FAEB-4095-B419-17F0E4A2C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501"/>
            <a:ext cx="12192000" cy="6955502"/>
          </a:xfrm>
        </p:spPr>
      </p:pic>
      <p:sp>
        <p:nvSpPr>
          <p:cNvPr id="6" name="BlokTextu 5">
            <a:extLst>
              <a:ext uri="{FF2B5EF4-FFF2-40B4-BE49-F238E27FC236}">
                <a16:creationId xmlns="" xmlns:a16="http://schemas.microsoft.com/office/drawing/2014/main" id="{DAED1D08-CE46-48C9-BB3A-74D2B3A1FDF2}"/>
              </a:ext>
            </a:extLst>
          </p:cNvPr>
          <p:cNvSpPr txBox="1"/>
          <p:nvPr/>
        </p:nvSpPr>
        <p:spPr>
          <a:xfrm>
            <a:off x="0" y="146615"/>
            <a:ext cx="84151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highlight>
                  <a:srgbClr val="00FF00"/>
                </a:highlight>
              </a:rPr>
              <a:t>„Od Štetína na </a:t>
            </a:r>
            <a:r>
              <a:rPr lang="sk-SK" sz="2000" dirty="0" err="1">
                <a:highlight>
                  <a:srgbClr val="00FF00"/>
                </a:highlight>
              </a:rPr>
              <a:t>Balte</a:t>
            </a:r>
            <a:r>
              <a:rPr lang="sk-SK" sz="2000" dirty="0">
                <a:highlight>
                  <a:srgbClr val="00FF00"/>
                </a:highlight>
              </a:rPr>
              <a:t> k Terstu na Jadrane bola naprieč svetadielom spustená </a:t>
            </a:r>
            <a:r>
              <a:rPr lang="sk-SK" sz="2000" dirty="0">
                <a:highlight>
                  <a:srgbClr val="FFFF00"/>
                </a:highlight>
              </a:rPr>
              <a:t>železná opona. </a:t>
            </a:r>
            <a:r>
              <a:rPr lang="sk-SK" sz="2000" dirty="0">
                <a:highlight>
                  <a:srgbClr val="00FF00"/>
                </a:highlight>
              </a:rPr>
              <a:t>Za touto oponou ležia všetky hlavné mestá starobylých štátov strednej a východnej Európy. Všetky tieto hlavné mestá a ich obyvateľstvo sú vnútri toho, čo musím nazvať sovietskou sférou, a všetky sú v tej či onej forme podrobené nielen sovietskemu vplyvu, ale čoraz častejšie stále rastúcej kontrole Moskvy.“ W. </a:t>
            </a:r>
            <a:r>
              <a:rPr lang="sk-SK" sz="2000" dirty="0" err="1">
                <a:highlight>
                  <a:srgbClr val="00FF00"/>
                </a:highlight>
              </a:rPr>
              <a:t>Churcill</a:t>
            </a:r>
            <a:r>
              <a:rPr lang="sk-SK" sz="2000" dirty="0">
                <a:highlight>
                  <a:srgbClr val="00FF00"/>
                </a:highlight>
              </a:rPr>
              <a:t> 1946</a:t>
            </a:r>
          </a:p>
        </p:txBody>
      </p:sp>
    </p:spTree>
    <p:extLst>
      <p:ext uri="{BB962C8B-B14F-4D97-AF65-F5344CB8AC3E}">
        <p14:creationId xmlns:p14="http://schemas.microsoft.com/office/powerpoint/2010/main" val="407790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DE70B580-845C-4804-8AC0-22EBC8F1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sk-SK" dirty="0">
                <a:highlight>
                  <a:srgbClr val="00FF00"/>
                </a:highlight>
              </a:rPr>
              <a:t>Na západ od „ železnej opony“</a:t>
            </a:r>
            <a:br>
              <a:rPr lang="sk-SK" dirty="0">
                <a:highlight>
                  <a:srgbClr val="00FF00"/>
                </a:highlight>
              </a:rPr>
            </a:br>
            <a:r>
              <a:rPr lang="sk-SK" dirty="0">
                <a:highlight>
                  <a:srgbClr val="00FF00"/>
                </a:highlight>
              </a:rPr>
              <a:t>Rozdelenie Nemecka</a:t>
            </a:r>
          </a:p>
        </p:txBody>
      </p:sp>
      <p:pic>
        <p:nvPicPr>
          <p:cNvPr id="5" name="Obrázok 4" descr="Obrázok, na ktorom je text, mapa&#10;&#10;Automaticky generovaný popis">
            <a:extLst>
              <a:ext uri="{FF2B5EF4-FFF2-40B4-BE49-F238E27FC236}">
                <a16:creationId xmlns="" xmlns:a16="http://schemas.microsoft.com/office/drawing/2014/main" id="{98925666-5986-4EA4-8A83-8B9BBDDE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330"/>
            <a:ext cx="3733447" cy="4698670"/>
          </a:xfrm>
          <a:prstGeom prst="rect">
            <a:avLst/>
          </a:prstGeom>
        </p:spPr>
      </p:pic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497B5EDC-3D32-4458-85A5-37EF75B7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4545011"/>
          </a:xfrm>
        </p:spPr>
        <p:txBody>
          <a:bodyPr>
            <a:normAutofit lnSpcReduction="10000"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NEM rozdelené na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4 okupačné zóny.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USA a VB chceli prispieť k obnove NEM hospodárstva</a:t>
            </a:r>
            <a:r>
              <a:rPr lang="sk-SK" sz="2000" dirty="0">
                <a:solidFill>
                  <a:schemeClr val="tx1"/>
                </a:solidFill>
              </a:rPr>
              <a:t>.</a:t>
            </a:r>
          </a:p>
          <a:p>
            <a:r>
              <a:rPr lang="sk-SK" sz="2000" dirty="0">
                <a:solidFill>
                  <a:schemeClr val="tx1"/>
                </a:solidFill>
              </a:rPr>
              <a:t>Chceli obnovu trhového hospodárstva a demokracie.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Sovietsky zväz chcel ihneď reparácie</a:t>
            </a:r>
          </a:p>
          <a:p>
            <a:r>
              <a:rPr lang="sk-SK" sz="2000" dirty="0">
                <a:solidFill>
                  <a:schemeClr val="tx1"/>
                </a:solidFill>
              </a:rPr>
              <a:t>Vo svojej okupačnej zóne ich začal vyberať ihneď rozoberaním a odvozom toho, čo zostalo z nemeckých tovární.</a:t>
            </a:r>
          </a:p>
          <a:p>
            <a:r>
              <a:rPr lang="sk-SK" sz="2000" dirty="0">
                <a:solidFill>
                  <a:schemeClr val="tx1"/>
                </a:solidFill>
              </a:rPr>
              <a:t>Tento vývoj viedol k rozdeleniu Nemecka. V roku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1949</a:t>
            </a:r>
            <a:r>
              <a:rPr lang="sk-SK" sz="2000" dirty="0">
                <a:solidFill>
                  <a:schemeClr val="tx1"/>
                </a:solidFill>
              </a:rPr>
              <a:t> vznikla</a:t>
            </a:r>
            <a:r>
              <a:rPr lang="sk-SK" sz="20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sk-SK" sz="2000" dirty="0">
                <a:solidFill>
                  <a:schemeClr val="tx1"/>
                </a:solidFill>
                <a:highlight>
                  <a:srgbClr val="00FFFF"/>
                </a:highlight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Spolková republika Nemecko</a:t>
            </a:r>
            <a:r>
              <a:rPr lang="sk-SK" sz="2000" dirty="0">
                <a:solidFill>
                  <a:schemeClr val="tx1"/>
                </a:solidFill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 a </a:t>
            </a:r>
            <a:r>
              <a:rPr lang="sk-SK" sz="2000" dirty="0">
                <a:solidFill>
                  <a:schemeClr val="tx1"/>
                </a:solidFill>
                <a:highlight>
                  <a:srgbClr val="FF0000"/>
                </a:highlight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Nemecká demokratická republika.</a:t>
            </a:r>
            <a:endParaRPr lang="sk-SK" sz="2000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64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0E02F2F5-85D2-4B7F-A076-E776820A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" name="Zástupný objekt pre obsah 4" descr="Obrázok, na ktorom je hodiny&#10;&#10;Automaticky generovaný popis">
            <a:extLst>
              <a:ext uri="{FF2B5EF4-FFF2-40B4-BE49-F238E27FC236}">
                <a16:creationId xmlns="" xmlns:a16="http://schemas.microsoft.com/office/drawing/2014/main" id="{8ABE088D-5D0B-4B99-8D3C-35AF3661F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05" y="20131"/>
            <a:ext cx="7030597" cy="6837870"/>
          </a:xfrm>
        </p:spPr>
      </p:pic>
    </p:spTree>
    <p:extLst>
      <p:ext uri="{BB962C8B-B14F-4D97-AF65-F5344CB8AC3E}">
        <p14:creationId xmlns:p14="http://schemas.microsoft.com/office/powerpoint/2010/main" val="269251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Obrázok, na ktorom je oblečenie, uniforma, nosenie, osoba&#10;&#10;Automaticky generovaný popis">
            <a:extLst>
              <a:ext uri="{FF2B5EF4-FFF2-40B4-BE49-F238E27FC236}">
                <a16:creationId xmlns="" xmlns:a16="http://schemas.microsoft.com/office/drawing/2014/main" id="{B9E8F4CB-E06F-438D-B34C-59425A466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" r="-2" b="24203"/>
          <a:stretch/>
        </p:blipFill>
        <p:spPr>
          <a:xfrm>
            <a:off x="322048" y="-1"/>
            <a:ext cx="4551305" cy="3429000"/>
          </a:xfrm>
          <a:custGeom>
            <a:avLst/>
            <a:gdLst>
              <a:gd name="connsiteX0" fmla="*/ 509916 w 4551305"/>
              <a:gd name="connsiteY0" fmla="*/ 0 h 3429000"/>
              <a:gd name="connsiteX1" fmla="*/ 4551305 w 4551305"/>
              <a:gd name="connsiteY1" fmla="*/ 0 h 3429000"/>
              <a:gd name="connsiteX2" fmla="*/ 4551305 w 4551305"/>
              <a:gd name="connsiteY2" fmla="*/ 1 h 3429000"/>
              <a:gd name="connsiteX3" fmla="*/ 3693885 w 4551305"/>
              <a:gd name="connsiteY3" fmla="*/ 1 h 3429000"/>
              <a:gd name="connsiteX4" fmla="*/ 3181696 w 4551305"/>
              <a:gd name="connsiteY4" fmla="*/ 3429000 h 3429000"/>
              <a:gd name="connsiteX5" fmla="*/ 0 w 4551305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51305" h="3429000">
                <a:moveTo>
                  <a:pt x="509916" y="0"/>
                </a:moveTo>
                <a:lnTo>
                  <a:pt x="4551305" y="0"/>
                </a:lnTo>
                <a:lnTo>
                  <a:pt x="4551305" y="1"/>
                </a:lnTo>
                <a:lnTo>
                  <a:pt x="3693885" y="1"/>
                </a:lnTo>
                <a:lnTo>
                  <a:pt x="318169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="" xmlns:a16="http://schemas.microsoft.com/office/drawing/2014/main" id="{9ECBEE4B-C559-473F-A2C2-CF373277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4" y="609600"/>
            <a:ext cx="6932845" cy="132080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highlight>
                  <a:srgbClr val="00FF00"/>
                </a:highlight>
              </a:rPr>
              <a:t>Obavy zo Stalinovej expanzie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="" xmlns:a16="http://schemas.microsoft.com/office/drawing/2014/main" id="{84FE933D-6F54-497F-94C0-D4518E5FA2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7" r="11866"/>
          <a:stretch/>
        </p:blipFill>
        <p:spPr>
          <a:xfrm>
            <a:off x="-10633" y="3428999"/>
            <a:ext cx="3514376" cy="3429001"/>
          </a:xfrm>
          <a:custGeom>
            <a:avLst/>
            <a:gdLst>
              <a:gd name="connsiteX0" fmla="*/ 332680 w 3514376"/>
              <a:gd name="connsiteY0" fmla="*/ 0 h 3429001"/>
              <a:gd name="connsiteX1" fmla="*/ 3514376 w 3514376"/>
              <a:gd name="connsiteY1" fmla="*/ 0 h 3429001"/>
              <a:gd name="connsiteX2" fmla="*/ 3002186 w 3514376"/>
              <a:gd name="connsiteY2" fmla="*/ 3429001 h 3429001"/>
              <a:gd name="connsiteX3" fmla="*/ 0 w 3514376"/>
              <a:gd name="connsiteY3" fmla="*/ 3429001 h 3429001"/>
              <a:gd name="connsiteX4" fmla="*/ 0 w 3514376"/>
              <a:gd name="connsiteY4" fmla="*/ 2237155 h 34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14376" h="3429001">
                <a:moveTo>
                  <a:pt x="332680" y="0"/>
                </a:moveTo>
                <a:lnTo>
                  <a:pt x="3514376" y="0"/>
                </a:lnTo>
                <a:lnTo>
                  <a:pt x="3002186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31FD3CE-CE0A-4FD9-967C-4D340CA37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32012" y="3428999"/>
            <a:ext cx="3251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30">
            <a:extLst>
              <a:ext uri="{FF2B5EF4-FFF2-40B4-BE49-F238E27FC236}">
                <a16:creationId xmlns="" xmlns:a16="http://schemas.microsoft.com/office/drawing/2014/main" id="{0663EB55-934F-42EF-80DE-098647DE7A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EECFF7A4-B760-4FB6-B27A-C56512B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962" y="2684998"/>
            <a:ext cx="5355264" cy="3880773"/>
          </a:xfrm>
        </p:spPr>
        <p:txBody>
          <a:bodyPr>
            <a:normAutofit fontScale="92500"/>
          </a:bodyPr>
          <a:lstStyle/>
          <a:p>
            <a:r>
              <a:rPr lang="sk-SK" sz="2400" dirty="0">
                <a:solidFill>
                  <a:schemeClr val="tx1"/>
                </a:solidFill>
              </a:rPr>
              <a:t>Stalin si začal podmaňovať krajiny strednej a juhovýchodnej Európy.</a:t>
            </a:r>
          </a:p>
          <a:p>
            <a:r>
              <a:rPr lang="sk-SK" sz="2400" dirty="0">
                <a:solidFill>
                  <a:schemeClr val="tx1"/>
                </a:solidFill>
              </a:rPr>
              <a:t>Obavy z ďalšej expanzie.</a:t>
            </a:r>
          </a:p>
          <a:p>
            <a:r>
              <a:rPr lang="sk-SK" sz="2400" dirty="0">
                <a:solidFill>
                  <a:schemeClr val="tx1"/>
                </a:solidFill>
                <a:highlight>
                  <a:srgbClr val="00FF00"/>
                </a:highlight>
              </a:rPr>
              <a:t>1949 – NATO (severoatlantický pakt)</a:t>
            </a:r>
          </a:p>
          <a:p>
            <a:r>
              <a:rPr lang="sk-SK" sz="2400" dirty="0">
                <a:solidFill>
                  <a:schemeClr val="tx1"/>
                </a:solidFill>
              </a:rPr>
              <a:t>Podnetom pre vznik NATO bol </a:t>
            </a:r>
            <a:r>
              <a:rPr lang="sk-SK" sz="2400" dirty="0">
                <a:solidFill>
                  <a:schemeClr val="tx1"/>
                </a:solidFill>
                <a:highlight>
                  <a:srgbClr val="00FF00"/>
                </a:highlight>
              </a:rPr>
              <a:t>komunistický prevrat v ČSR a sovietska blokáda Berlína</a:t>
            </a:r>
            <a:r>
              <a:rPr lang="sk-SK" sz="2400" dirty="0">
                <a:solidFill>
                  <a:schemeClr val="tx1"/>
                </a:solidFill>
              </a:rPr>
              <a:t>.</a:t>
            </a:r>
          </a:p>
          <a:p>
            <a:r>
              <a:rPr lang="sk-SK" sz="2400" dirty="0">
                <a:solidFill>
                  <a:schemeClr val="tx1"/>
                </a:solidFill>
              </a:rPr>
              <a:t>Prvým veliteľom NATO bol </a:t>
            </a:r>
            <a:r>
              <a:rPr lang="sk-SK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Dwight</a:t>
            </a:r>
            <a:r>
              <a:rPr lang="sk-SK" sz="24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sk-SK" sz="2400" dirty="0" err="1">
                <a:solidFill>
                  <a:schemeClr val="tx1"/>
                </a:solidFill>
                <a:highlight>
                  <a:srgbClr val="00FF00"/>
                </a:highlight>
              </a:rPr>
              <a:t>Eisenhower</a:t>
            </a:r>
            <a:r>
              <a:rPr lang="sk-SK" sz="2400" dirty="0">
                <a:solidFill>
                  <a:schemeClr val="tx1"/>
                </a:solidFill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8" name="Obrázok 7" descr="Obrázok, na ktorom je osoba, vnútri, červené, muž&#10;&#10;Automaticky generovaný popis">
            <a:extLst>
              <a:ext uri="{FF2B5EF4-FFF2-40B4-BE49-F238E27FC236}">
                <a16:creationId xmlns="" xmlns:a16="http://schemas.microsoft.com/office/drawing/2014/main" id="{F8126B30-3AAD-4761-B56C-D202A59DD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258" y="3140765"/>
            <a:ext cx="3002741" cy="37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5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="" xmlns:a16="http://schemas.microsoft.com/office/drawing/2014/main" id="{28CB24AB-32C8-4087-87D3-58BB8924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51" y="135277"/>
            <a:ext cx="8596668" cy="1320800"/>
          </a:xfrm>
        </p:spPr>
        <p:txBody>
          <a:bodyPr/>
          <a:lstStyle/>
          <a:p>
            <a:r>
              <a:rPr lang="sk-SK" dirty="0">
                <a:highlight>
                  <a:srgbClr val="00FF00"/>
                </a:highlight>
              </a:rPr>
              <a:t>Začiatky európskej integrácie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="" xmlns:a16="http://schemas.microsoft.com/office/drawing/2014/main" id="{C3EB6FEC-6906-4C02-BBA2-39C19A91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30" y="961234"/>
            <a:ext cx="9685866" cy="3880773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</a:rPr>
              <a:t>Marshallov plán podnietil aj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zbližovanie západoeurópskych štátov.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1948</a:t>
            </a:r>
            <a:r>
              <a:rPr lang="sk-SK" sz="2000" dirty="0">
                <a:solidFill>
                  <a:schemeClr val="tx1"/>
                </a:solidFill>
              </a:rPr>
              <a:t> – sa združilo 18 štátov, ktoré sa uchádzali o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americkú hospodársku pomoc.</a:t>
            </a:r>
          </a:p>
          <a:p>
            <a:r>
              <a:rPr lang="sk-SK" sz="2000" dirty="0">
                <a:solidFill>
                  <a:schemeClr val="tx1"/>
                </a:solidFill>
              </a:rPr>
              <a:t>Vytvorili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Európsku organizáciu pre hospodársku spoluprácu.</a:t>
            </a:r>
          </a:p>
          <a:p>
            <a:r>
              <a:rPr lang="sk-SK" sz="2000" dirty="0">
                <a:solidFill>
                  <a:schemeClr val="tx1"/>
                </a:solidFill>
              </a:rPr>
              <a:t>Riadenie finančnej pomoci, ktorú poskytoval Marshallov plán.</a:t>
            </a:r>
          </a:p>
          <a:p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1949 – Európska rada so sídlom v Štrasburgu.</a:t>
            </a:r>
          </a:p>
          <a:p>
            <a:r>
              <a:rPr lang="sk-SK" sz="2000" dirty="0">
                <a:solidFill>
                  <a:schemeClr val="tx1"/>
                </a:solidFill>
              </a:rPr>
              <a:t>Jej úlohou bolo </a:t>
            </a:r>
            <a:r>
              <a:rPr lang="sk-SK" sz="2000" dirty="0">
                <a:solidFill>
                  <a:schemeClr val="tx1"/>
                </a:solidFill>
                <a:highlight>
                  <a:srgbClr val="00FF00"/>
                </a:highlight>
              </a:rPr>
              <a:t>postupne zjednocovať členské štáty.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="" xmlns:a16="http://schemas.microsoft.com/office/drawing/2014/main" id="{054C0104-A895-4130-A45C-A90161A7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20" y="3631096"/>
            <a:ext cx="8825949" cy="33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1650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Vlastné 2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81390C"/>
      </a:accent1>
      <a:accent2>
        <a:srgbClr val="562608"/>
      </a:accent2>
      <a:accent3>
        <a:srgbClr val="ED8B50"/>
      </a:accent3>
      <a:accent4>
        <a:srgbClr val="AD4C11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445</Words>
  <Application>Microsoft Office PowerPoint</Application>
  <PresentationFormat>Širokouhlá</PresentationFormat>
  <Paragraphs>47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Studená vojna</vt:lpstr>
      <vt:lpstr>Prezentácia programu PowerPoint</vt:lpstr>
      <vt:lpstr>Vytvorenie sovietskeho bloku</vt:lpstr>
      <vt:lpstr>Posilnenie vplyvu USA vo svete.</vt:lpstr>
      <vt:lpstr>Prezentácia programu PowerPoint</vt:lpstr>
      <vt:lpstr>Na západ od „ železnej opony“ Rozdelenie Nemecka</vt:lpstr>
      <vt:lpstr>Prezentácia programu PowerPoint</vt:lpstr>
      <vt:lpstr>Obavy zo Stalinovej expanzie</vt:lpstr>
      <vt:lpstr>Začiatky európskej integrácie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takac.tomas1863@gmail.com</dc:creator>
  <cp:lastModifiedBy>student</cp:lastModifiedBy>
  <cp:revision>7</cp:revision>
  <dcterms:created xsi:type="dcterms:W3CDTF">2020-02-06T18:06:22Z</dcterms:created>
  <dcterms:modified xsi:type="dcterms:W3CDTF">2024-03-06T12:24:34Z</dcterms:modified>
</cp:coreProperties>
</file>