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5" r:id="rId4"/>
    <p:sldId id="271" r:id="rId5"/>
    <p:sldId id="272" r:id="rId6"/>
    <p:sldId id="273" r:id="rId7"/>
    <p:sldId id="268" r:id="rId8"/>
    <p:sldId id="266" r:id="rId9"/>
    <p:sldId id="269" r:id="rId10"/>
    <p:sldId id="274" r:id="rId11"/>
    <p:sldId id="270" r:id="rId12"/>
    <p:sldId id="275" r:id="rId13"/>
    <p:sldId id="276" r:id="rId14"/>
    <p:sldId id="25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3F8B2-AEB6-44BB-9337-8E280081C292}" type="datetimeFigureOut">
              <a:rPr lang="sk-SK" smtClean="0"/>
              <a:t>8. 12. 2021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9EEDF-689D-4524-885C-CBDFBC9DDC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56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9EEDF-689D-4524-885C-CBDFBC9DDC2C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014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9EEDF-689D-4524-885C-CBDFBC9DDC2C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910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8. 12. 2021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8. 12. 2021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8. 12. 2021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8. 12. 2021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ladychemik.webnode.sk/ucebny-material/a7-rocnik/zlucovanie-a-rozklad/" TargetMode="External"/><Relationship Id="rId3" Type="http://schemas.openxmlformats.org/officeDocument/2006/relationships/image" Target="../media/image3.jpeg"/><Relationship Id="rId7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ZlsOIUKif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1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2.gif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872208"/>
          </a:xfrm>
        </p:spPr>
        <p:txBody>
          <a:bodyPr>
            <a:normAutofit fontScale="90000"/>
          </a:bodyPr>
          <a:lstStyle/>
          <a:p>
            <a:r>
              <a:rPr lang="sk-SK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</a:t>
            </a:r>
            <a:r>
              <a:rPr lang="sk-SK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hemické </a:t>
            </a:r>
            <a:r>
              <a:rPr lang="sk-SK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ZLUČOVANIE</a:t>
            </a:r>
            <a:br>
              <a:rPr lang="sk-SK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sk-SK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</a:t>
            </a:r>
            <a:br>
              <a:rPr lang="sk-SK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sk-SK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chemický</a:t>
            </a:r>
            <a:r>
              <a:rPr lang="sk-SK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ROZKLAD</a:t>
            </a:r>
            <a:endParaRPr lang="sk-SK" sz="8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 rot="18304644">
            <a:off x="1206946" y="5087197"/>
            <a:ext cx="740798" cy="78417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 rot="18304644">
            <a:off x="1908661" y="5086537"/>
            <a:ext cx="753852" cy="79544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sk-SK" altLang="sk-SK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259733" y="5109206"/>
            <a:ext cx="375296" cy="748119"/>
            <a:chOff x="1152" y="1104"/>
            <a:chExt cx="192" cy="384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152" y="1104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1152" y="1296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4051821" y="5526898"/>
            <a:ext cx="60390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 rot="18304644">
            <a:off x="4888838" y="5043675"/>
            <a:ext cx="753852" cy="79544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 rot="18304644">
            <a:off x="6809281" y="5043675"/>
            <a:ext cx="753852" cy="79544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sk-SK" altLang="sk-SK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 rot="5073711">
            <a:off x="7449760" y="5464791"/>
            <a:ext cx="412280" cy="43152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 rot="5073711">
            <a:off x="5557288" y="5465268"/>
            <a:ext cx="411192" cy="42926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726408" y="5237967"/>
            <a:ext cx="2782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k-SK" altLang="sk-SK" sz="2800" dirty="0"/>
              <a:t>+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212061" y="5238866"/>
            <a:ext cx="2782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k-SK" altLang="sk-SK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2019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8913566" cy="5919166"/>
          </a:xfrm>
        </p:spPr>
      </p:pic>
      <p:sp>
        <p:nvSpPr>
          <p:cNvPr id="5" name="AutoShape 2" descr="Poniklec slovenský – Wikipédia"/>
          <p:cNvSpPr>
            <a:spLocks noChangeAspect="1" noChangeArrowheads="1"/>
          </p:cNvSpPr>
          <p:nvPr/>
        </p:nvSpPr>
        <p:spPr bwMode="auto">
          <a:xfrm>
            <a:off x="155575" y="-822325"/>
            <a:ext cx="25812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70" y="34925"/>
            <a:ext cx="3196175" cy="21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3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Dýchanie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6792"/>
            <a:ext cx="8686800" cy="2081630"/>
          </a:xfrm>
        </p:spPr>
      </p:pic>
      <p:sp>
        <p:nvSpPr>
          <p:cNvPr id="5" name="Zahnutá šípka doľava 4"/>
          <p:cNvSpPr/>
          <p:nvPr/>
        </p:nvSpPr>
        <p:spPr>
          <a:xfrm>
            <a:off x="5220072" y="2924944"/>
            <a:ext cx="1224136" cy="28083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9" t="16293" r="8402" b="35336"/>
          <a:stretch/>
        </p:blipFill>
        <p:spPr>
          <a:xfrm>
            <a:off x="3923927" y="3666480"/>
            <a:ext cx="1584177" cy="2137792"/>
          </a:xfrm>
          <a:prstGeom prst="rect">
            <a:avLst/>
          </a:prstGeom>
        </p:spPr>
      </p:pic>
      <p:sp>
        <p:nvSpPr>
          <p:cNvPr id="7" name="Zahnutá šípka nadol 6"/>
          <p:cNvSpPr/>
          <p:nvPr/>
        </p:nvSpPr>
        <p:spPr>
          <a:xfrm rot="14143954">
            <a:off x="1568989" y="4105915"/>
            <a:ext cx="3223829" cy="80258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pic>
        <p:nvPicPr>
          <p:cNvPr id="8" name="Obrázok 7"/>
          <p:cNvPicPr/>
          <p:nvPr/>
        </p:nvPicPr>
        <p:blipFill>
          <a:blip r:embed="rId4" cstate="print"/>
          <a:srcRect l="43250" t="34078" r="25500" b="14597"/>
          <a:stretch>
            <a:fillRect/>
          </a:stretch>
        </p:blipFill>
        <p:spPr bwMode="auto">
          <a:xfrm>
            <a:off x="6528354" y="4296187"/>
            <a:ext cx="2615646" cy="256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10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86779" y="522239"/>
            <a:ext cx="7024744" cy="114300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2842931" y="1385432"/>
            <a:ext cx="2520280" cy="2448272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2051720" y="2420888"/>
            <a:ext cx="936104" cy="7200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3275856" y="2105512"/>
            <a:ext cx="360040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3275856" y="2357540"/>
            <a:ext cx="180020" cy="2520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hnutý pruh 8"/>
          <p:cNvSpPr/>
          <p:nvPr/>
        </p:nvSpPr>
        <p:spPr>
          <a:xfrm rot="10198603">
            <a:off x="3194408" y="3077109"/>
            <a:ext cx="522935" cy="560039"/>
          </a:xfrm>
          <a:prstGeom prst="blockArc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Výbuch 2 9"/>
          <p:cNvSpPr/>
          <p:nvPr/>
        </p:nvSpPr>
        <p:spPr>
          <a:xfrm rot="873691">
            <a:off x="3204834" y="1066943"/>
            <a:ext cx="2238991" cy="1153676"/>
          </a:xfrm>
          <a:prstGeom prst="irregularSeal2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551497" y="3357446"/>
            <a:ext cx="130516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O</a:t>
            </a:r>
            <a:r>
              <a:rPr lang="sk-SK" sz="7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2</a:t>
            </a:r>
            <a:endParaRPr lang="sk-SK" sz="7200" b="1" cap="none" spc="0" baseline="-25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2" name="Šípka doprava 11"/>
          <p:cNvSpPr/>
          <p:nvPr/>
        </p:nvSpPr>
        <p:spPr>
          <a:xfrm rot="3133508">
            <a:off x="2542022" y="3615653"/>
            <a:ext cx="1498788" cy="476258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výdych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3766112" y="4195790"/>
            <a:ext cx="202491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CO</a:t>
            </a:r>
            <a:r>
              <a:rPr lang="sk-SK" sz="7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2</a:t>
            </a:r>
            <a:endParaRPr lang="sk-SK" sz="7200" b="1" cap="none" spc="0" baseline="-25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3" name="AutoShape 8" descr="data:image/jpeg;base64,/9j/4AAQSkZJRgABAQAAAQABAAD/2wCEAAkGBxQSEhUTExQWFhUVFxYbFhgYGBQYFhoXFxUcGBcXGh0YHCggGBolHBcdIjEhJSkrLi4uHB8zODMsNygtLisBCgoKDg0OGhAQGiwkICQsLzQtLCwsLCwvLDQ0LC4uLDIsLCwsLCwtLCwvLSwvNC0sLCwsLCwsLCwsLCwsLCwsLP/AABEIAQsAvQMBIgACEQEDEQH/xAAbAAEAAgMBAQAAAAAAAAAAAAAABAUBAwYCB//EAEkQAAIBAgMEBwMJBQYFBAMAAAECAwARBBIhBTFBURMiYXGBkaEGMrEjQlJigpLB0fAUU3Jz4TM0orLC8SRDY4OzVJOU4hUWRP/EABsBAQACAwEBAAAAAAAAAAAAAAACAwEEBgUH/8QANBEAAgECAwYFAgQHAQAAAAAAAAECAxEEMUEFEiFRYaETcbHB8IHRIjKR4RUjM0JScvEU/9oADAMBAAIRAxEAPwD7gKzQUoBSlKAUpULHbREZCKjSSEXCJlvlvbMxYhVXtJF7G17UBNpVScdiRr+ygjksyF/JgF/xUg2/GXEcqvBIxsqyrlDHkjglHPYGJ7KAtqi7Rxywpma5JIVFXVnc+6ijiT5AAk2AJqVVNsgdPJJiG1yvJFCOCqjZHYfWZlOv0Qo53A2Js+SUXxEji/8Ay4XaNV7M6Wdz23A7BWvEbMkiXNhpJCy69HLI8kclvmlpCzITwYHQ7wRpVzSgIuzMcs8SypcBhuOjKQbMrDgykEEcwalVSbNcQzYxWIWNSk1yQFXpEPSa8BmjLH+I15WWbF6xloMPwe1ppRzQMPkkP0iMx4BdDQFlj9qQwW6aaOO+7O6rfuuda94LHRTLmikSReaMrDzU1p2fsiGC5jjUMfec9aRu1na7Me8mtO1tnKQ00aquIRSUewDEjXIxGpRrWI8d4BAFpStODxAkjSRfddVYdzC4+NbqAUpSgFKUoBSlKAClKUApSlAKq9idYzyH3mmddd4WL5NR3dUtb6xPE1aVQyzfsk7u9/2fEFWL8IpgAhz/AEUcBbHcGDXtmFAX1asVhklRo5FV0YWZWAKkciDvrYDWaAoUZsEwVmLYVzZWYlmgYkBUZjqYidAx902BJBGXd7Ln5J14riMSD/8AIcj0Iq1miV1KsAysCGBFwQRYgjiLVRezsP7PNNhbkjqzRFiSSj9Qrc6kqU3nXrCgOgpStOLxKxI8jmyopZjyCi5oDn4dmjEzzs5PRLiFBS2knRQpkDc0WQscvEgcrHpqrfZ3DMmHTOLSPmkkHJ5WMjL4FreFT5ZVUFmIUDeSQB5mgPdVvtFjDFh5GUXdhkjH0pJOpGv3iPC9eW9o8LuE6MRwQ5z/AIL1UHasTz9NO+WOI/IKUlAuRYzOWQDNYlQOAJO9tAOkwGGEUUcY3RoqjuVQB8K31GwO0IphmikSQDeUZWt2Gx0qTQClKUApSlAKUpQClKUApSq7abMzpAjlM4dnYWzBEyghb6BiXUX4C9tbEATJ8SiC7uqjmxAHrVXJ7TYI3U4mBgbgjOjAjiDYmtuG9nsMhzCFGf8AeOOklPe8l2PnVmqgbqA40bQggP8AwmMhCfuJWJiH8th1ou7rKOCit0Ht/h75ZbIfpI6TJ4ZDn81FdbWLUBHwePimF4pEkHNGVh6Gq/2hgZTHiohd4Ccy6DPC9ulS546Bx2oBxrfjthYeY5niXPwdepKO50s48DVH7Qw2EODMjyIxeSQyEMzRRkZYmNgWBdlGtyQpBJvVdWoqcHOWSBP/AP2mNx8jHJLcXDW6OMi175ntmGm9QfUXrtq7aJyftEYWCNhI/Rt0uYprGrXVbJns2bUXVb2FzSVQBz3D8fwNYc7z+uRrmpbcqqd91W5fvzL1STRZpDi8QMzyDCxnUJFlea31pGBRT2Ipt9Kt0PszhgczR9K30pmaZvDpCQvhaoHsnicjvhT7oHSQdiXs8Y7EYi3JXUcK6eulpVY1YKccmUtWdmeUQAWAAHIaCvVKVYYKzaGxUkbpF+SnHuzIAH7m/eJzVtO461t2TjGkQhwFkjYpIB7uYAG4vrlZWVhfWzC9SMXikiQvI6oi72YgAeJqDsPM/SzFSomcMim4bo1RUUsDuLZS1t4BAOoNAWlKUoBSlKAUpSgFKwKzQCqva8bq8eIjXOYw6ugtmaN8pbJfTOCikA7xccRVpSgI2Ax0cyB42DKbjiCCN6sDqrDiDqKk1WY3Yys5ljZoZja7x261twkUgrJyuRccCK15sYm9YJhzBeFvIhwT4igLelVI2tKNGwc47VbDsv8A5AfSh22f/TYn7iD1L29aAtq5jb8dsZCx3PDIo/iVla3fYk/ZPKt+D9oJZxmw+FdkN7PJJFGhINjbKXJX6wBBrOI2TPibftLxKinMqRK+dWAIDCUsNdfoC4JBuCapxFLxqcocwmV7ITYDn8B/vWABcm2mulZ2xgZcJE84nV1jUkK8ZDE7gC0bqoubblt2VYQ+zYb+8OJB+7VSkR/iBZmfuLZT9GubjsOs5fiaXftYv8XhZFbsfZz4h+nSV4kRSkToIiXzFTIw6RGXJdEANtbMRoQau58Ni1U9FPG54dPH/qhKgfdNWqi2g3VmuloUY0aapxyRS3d3Zyb7RxgNppYMODuZsO7Ie6QYjIOwNlPZVkmxJG1lxmIbsToolHdkQN5sauXUEEEXB0IO4jlVEV/YWXL/AHR2Clf3DMbKV5QkkDLuQkW6t7WmCRhvZ2BHEhDyuNVaaSSbKeaCRiEPaoBq2pSgFKUoBSlKAUpSgFKUoBSlKAUpSgMMwAJJsBvJ3Ac658RnH6tdcH81dxxH1m4iDkvz956uh94gftkzRf8A80BtLyll0Ij7Y0uC3NiB81gb4UBhVAAAFgNwG4Cs0rBNtTQFF7UJ0zQYQ+7O5aX+TEuZvNzGv2qkbExjC+HmPy0Q37ulj3LMvfuYcGvwIJ07DHTyPjD7rjo8P/JBuZP+43W/hVKsNo7NSYDOCGU3R1JV0PNWGo7RuO4gigJlK52fGYnDSRRsVxCSkqjNaKXOFLZWKjIxKqbaILi3Kpo24B/aQ4iM9sTSD70OdfWgLWtWKw6yI0bgMjqVYHcVIsR5Gq8+0eHG+Qj+JJFPkVvWv/8APrLmXCqZ3W2o0iBO4s50I01y5j2UBs9mJmbDqHYs8bSRMx3sYZGizHtOS576tah7IwPQRLHfMRmLNa2Z3Yu724XZibdtTKAUpSgFKUoBSlKAUpSgFKUoBUHbeNMMEkg1YLZBzduqg8WIFbsLjY5c3Rur5GKtlIOVhvBtuNQvaMHo0YKzKk0TuFGZsitckAatY2aw10NqAk7IwAghSIa5R1jxZyczue1mJPjW/FYlI1LyMFUbyxAHrVVi/afDoOq/SNuVFBuzfRudAeJudBcnQVzszvMwkmIZhfKo/s4+xBxPAudTruGlamKxlPDr8WeiMN2LDG+00jm2HUIv7yQEkj6qXFu9iD9WqvYUsmNzwmZ3jds0xZhpEpyiJbAWaU3LZRZUsNGa9R9q5jHlTQyMsYPEGRwgI7i1dM+DTC4nCdGoWN0kw+UAAXy9Mh0/lOO96pwGIqYhOpLLJIwnc6FVAAAFgNwG61ZpSvRJFb7RYEzYeRF/tMuaI/RlTrRsO5wDUjZmNE0Mcw3SIrjsDKD+NSHYAEncBc9wrhDiS2CwuEW4MkKPNzWFhcJ2F/d7leq6lSNOLnLJA27U2ucW+Rf7tuHDpuGY/wDS5D5286Wq79j4AIWk0+VlkbT6Ct0cY7ujRapMHCA45Aj+groPY/8AuOGvxhjPmoNeXszFTxNSpOWStZcsyEW2W9ZrViZ1jUu7BVXeWNgB3muax3tQz3GGTTd0kgNj/CmhI7WI7jXp1a0KUd6bsiTdjqJJAouSABxJsK14bFJIM0bq4va6kEX5acda+c4jBSYmZI2dpZX3swDLGo95gtsq23aAXJA5mvoezsAkEaxRrlVRoPiTzJ4moYeuqy3orhp1CdyTSlK2DIpSlAYFZoKUApSlAcN7WbJaCYYyBjHmsJGHzG0AZhuaNtzA7jZuLGpeG9tLRMJoiJ0GiJcrL9ZD80aXIO4c6u/aPHpDAxZQ5cFFjPz2YHq91rkngATXz/CYfpYArC7IcpsdQVIyMDvBKFW7zXn4zFf+ZqWaea5dSMnYuYULt00xzSuNd4CLwjTkul+06mtjEXAGn5Zr/CqTD4xoWWObcTZZLWU3Ggb6LX8D2bqssO3WF+Gf0rmMTvzbnN3vr8+IrbJSQ58Xhk4BmkbujUkf42Q+FdB7SYR5Ibxi8sTpLGObRtmKfaXMn2qodgvfHKeBixFu/PBb0Jrs66bZUUsLFrW/qWRyI+AxizRpLGbo4uOB7iOBG4jgRUiuP2zjjgMQqwqWXECR3j0srKVzPHdhYtnuV3G19CTe2g9pI5FzRJPISSAohkBJUkEZnARdRvLAVvqacnHVEj37UykYd41Nnn+SQ8QZAQW+wuZz2Ia5jZZDhprWEpzKOUSgLCLdiAG3MtUr2njlZA0tlkmJiijU3EUTC87lrdaQxqRcWAJCi9yW0g205i1hp+hXh7cxFoxpLXi/YhJkvDR8+LKfP+lTdk7Sjw2z4ZJDosagAe8xtYIo4nT9DWqkynQciPSqXZ+edIzJYBEAjUahQ2ufvYm55LYc76mzMVHD0qkn0t1fEwpWRYyzviW6WfgbpGL5IxbS3N+bHXlYaVmGQKo4n89fOvMrAgKOJ8wP1asTGwHePjXl1sRUr1N6Tu2VuTuX/sXh+pLMd7uVB+pESoH385vxvXSVV+yyWweH7YkY97KGPqatK7qnBQgorRGwhSlKmBSlKAwKzWBWaAUpUTa+OEEMkpF8ikgczbqr3k2HjQHH+0OJM+KIF8kPUXtkaxlYc7DKveHqtwqdHNJa9mRW1Pzo3Kk/dKeVS9mwFQATdgCWI+c5N3bxcsfGomMf5RP5c3lnhvXG18R49epyadvJcV6FLd22WeJw6yKQQCDvB8tRyP5VT4NykphYn3SY2JvdeqMp5svqLHferLKdCOII9B/Wom0MMbCQalLMg7be72ZhdftVrUKl/wCW8n2enz9jFyywL5MRh25SPG1t1pENv8QjruK+eYoh0sp97IyuN4+i47QQprsdg7UE8VzYSKcsq/RcDX7JHWB4giuj2NWTpOk84vt/0sg9Cg9th/xOE/hxHxi0q39j/wC7n+diPWdzVb7cp18M31pV80DefUqX7Ey3hkH0Z5R94h/9VbUXbGSXOK9WZ/uIe2HMuMKg6QRqo/jl67+SrH941HVM0nYB/WtWzp8wknP/ADXkcdqs+WM+EapW7ByjMzE7gfjXNbRqqpim+tvoiMszzJBr4/lVd7K6wqfqIOfupb8KspZblRxJ4elQPZw/JAcmcW5WlK29KphbwZf7L0kRJW0kAKG1lAPnVdtLE9U2B6o07bD+lW+MPu9341V7RtkdjwUn0vVEGvEXmRlmd9shMsEI5RxjyQVLqNswfIx/wJ/lFSa+gGwKUpQClKUBgVmsCs0ArnfbSS8cUQ/5kq3/AIY1MvlmRR410Vcr7SHNiol4JC7W7ZJEAPkjedauNqeHh5yXIw8irwgy3B47vX8ajPHeZeyOf/NB+RqdKvV100v+NV+DcmY3/dA37GlZT/464qjf8T6Pvw9ylcibE4zC3Dd+h+t9e8XHoeHLzuK8phtAeP6NeXjbnu/OqjGhX7JUAGNvmk5eWRyWXusVZfs1sgllhkEkRGc9WxvldLnqNbcQTcNYkXPAkVEzlZU00YOrdnzlv43H2u2p8nuLfcfO43fGt51p0qirQdrq/s+4vqe/afbizJCHVoZElzEOVyFWikQ5HBytq69U2bsr1svGNh8Nj2Asbhk7XeIRrb7Sr514DA9U6g2BvqPHgaq8RgwXSFLoHYuwRiFAisynKOqTnKcK9TDbR8St4klZ2a6av5mTUru5YxrlVUAsFVVHcoAHpW9fw+OtYwxBYAa2316aZQrHMOFtdSQDw31z8rylcr6mmXFhWA3/AEvLd21E2PLkVwd4mkB8ZOk/11lIwbfaJPcRUbZ4LNIPrgnfxzA/5RWzTgvCn9H8/UJuzLiWXMysN1gKibcgJglJNvk33fyyfCpMK9a3AH42/OtftBJ8mw5o/kUINU0eNWPmvUyubPoUA6q9w+Fe61YU3RT9VfhW2u/NgUpSgFKUoDArNYFZoBXFe0Ep/bZLfNhgHiXmY/EV2tcJtJgcXiyfmmID/wBlT/q9a83azthJW6eqIzyNcmZtOzw3f1qEGs7cbLGnlnkt5SirLp9b/VHn+h6VW4dR1m5yt5qixn1SuTpcITfS3dP2KdGXEY6vcBbwUf1rwT+f69a1POTdRyAHh+YrV07AgkaW19PhVL4md4hbWYKQeTRnye9SzF1ADwv8RUDb0t4ZCo1Vb27jY+lS5Cyki2+59P6Vtz/oQ837GHke8Slt3E/nVVHKeleQW0vGv8IPW/x3H2RVjt7FdEll/tDZUH/UbQeAuT3Kai4bCBURL+6AL+G89p0pFOFNvV8Ppr7dzEuGRhJmX3Ta/nu/rQRHKWO78eFenABHjfzraXtGovoS1x2Bh67/ACqqKXG5Vbmb8BGM5XsYcOJAv61XbPkPSsvAAX7Tnk8t9Si5WzKbE3uRzDn8hUTZwGaR+GfL92MN8XNbW+lRlHp6uJYn8/QtlNiSeJsPIflUbac6kMAL9U37rE2rCsWI8Tw7fzrVtGECJzu6ri//AGz+NatBfzI+aCb0Po2zP7GK/wC7T/KKlVowP9mmluoungK313xtClKUApSlAYWs1gVmgFcBtNbYvGdrQnzgVR6rXf1xntFDbGk2/tYFPjE7BvSRfKvP2pDews/p6kZZEQJYFjw3DwNV2FBGHjPFy7nvkbP8CKk7QxGWEm24X8r6elq09EUSNCLZFRfuqBXJx4UfNrsn90Uv8pNw6aX5H4g/jUmwZBxBB7eH/wBa1YdtGHMaeGta8PNpbkf1+Na9wiu23GUgkYXN0cH7eg9TUvF2JFzuBHfpWnbZ/wCHfsRr+H+1Rdpy3AiQkPlBZh8wMb3/AIiNw7b7hW5Tg6lFLk3d/RC3A1YluknLbxH1Ry6Q3zsOdgcn3q3LIQLd/frbT0r3s/DWtYdVfwB9b8a25QDaw4nd4H/aqqtTelwyWXzuVO74kQmvaKzCw1tWxmG/Lz/2qVFINAOXwP8AWqm2jCiRox1bHTUadlzWNmRghgeEjnv+b47vSvWL6r9hyn0rVsiS8eu9s5Fu1mP41sKzot9UvUsWRIBu9uFvSvG2JPk34dRzr/Ab1Mjgy3XeTYepFe9oQg5E4u6KOfWcKfS9Yw0d6tBdV6mYxO8hWygcgPhXulK7s2RSlKAUpSgMCs1gVmgFc37aQ2WLEfuXs/8ALlGRvJsjdymukrVi8OsiNG4urqVYcwwsahUgpwcXqgfOdrLoF5zRjwMik+gNWO047leWb4j+lUzlhlik1khnyPzJWNyj/aBVvGrTE4kEKeRU+Whri8TSlSiqbzu/t7FEuCsIxYX4fmK0LAbEg/r/AHqbNbVQQSfhrWLgLY8PW41/OtHIxYgyIWjeM7mDj7ykf6hVXsoBo036jMxO8ta5ued9PIcKvJCBvPC/4fD4VTxr0byoPdzZltyk63o+ceFbNOTdKUfJ+z9iMsi1g93y/wBN/wAaiSHj9UDxOvxNbbaWJsLi2/XjXrDaL3/mFqi9iOZoaAgKSNLXP3jWyAEAdza+A/KpeIIEfeov53rZhEGTdqQbeAFZbuSUeJo2oq/s+Y6HrEc+qt7eX4VoweFyRon0UUE/wqFv51ja3WWOPfcDu1Y5v8CH9GpsbA3ubafjf8K2Ki3aMVz4/b3Js8wvbrtvOgHZvJ/CvGDDSYrDX/eEgdio587gVtWO5ueFreunkte9jKW2hENbRxTHx+TT/Uav2XHexUPmgjmd1SlK7MvFKUoBSlKAwtZrArNAKUpQHI+22zMuXFrplaISj6SdIFDD6y5j3gnkKpymgtw0t43/ABrt9u4fpMNMh+dG48cpsfOuHw0mZc19GVWHiLmuc27TtuTXX2KqiJGHTLqdeXiB+vGvOPO4DQb9OXA+te8O2ZBz1B7wdPiK8hSTby7vnDsrnsnxK9CI6Hjr+v0aj4pbDOfmiz9i5ve+y2vcXNXkllBXgdw0Oq/r0qE062IYX59qneKupVNyfHLXyFknxNbteNSN4sD3qfypBqGHI3HjrUSF+iboSbhheJj85VsB9oe6w7jxqXgrdYd1u4aH0IrFWnuSt9URasz1i/cH60Cr+deomOWw4g8+N/zpiALngAPjoAPCoTy3PRjUsOtbgDp4EnQHf7xG6lOnvtLJavpzM6m7AQ5maUm4ACx66WAF27QTu7LHjUwQ3OnP04/Go7zMunLkOPC1SIg1tTw1tyJJPrUa09+V9NPIzdMlEhRrxaw+H4mtnsvrjJDp1UcfekW/lk9arMYANNfx0H51aewGEPysxJsSEF+aszOw7Lvl+xXr7EhetvckWQfE7ClKV1RaKUpQClKUBgVmlKAUpSgFfOREEkliG6KVwo+o5zr6lh9mvo1cn7T4cJOsmXqzLkY6/wBpHd4796lxf6qivO2rR8XDStmuP37XIzV0VeCjsDbju8ND8a3xR2DMdTbd6N6a15QWym/IG3P/AGr3jJLC3+/6/rXGa3ZSsiFK53E8dD37iPxrS8Za994FTMKoYG43X8tD+u8VGIsbX7m/Ps+FZRFojYmEMuV72uCGUjMrAaMO30O43qLh8dlKrIQJNd18jAjeCdx+qfC9XmGTNvU6EX42/MVKxezY3uGUa7xuB8viK2KdS8d2auvTy+2X1JKN0c7isYzgrEL2Nma/VFxoO1gNbDmL2q32dglhj5u3WZralrb+yw0rQuDRWyoFAXQBQB33sOdbFicg68N+vLd2CsVasbbkFZd385C9sjbGNe+3rW4b/L86hJhCd7WG89gt+VvOtssBGob9Dh4VrWMK5A23NbqgEk8OZPDvJ07zX0HYmA/Z4I4uKr1iNxc6ufFiT41w/szg+nxak6rH8oTrwJEY8W632BX0auw2Th/Co3ebLqa4XFKUr1SYpSlAKUpQClKUApSlAKhbY2eMRC0ROUmxVhvV1OZHF+IYA+FTaUBwmEclSGUB1JWRQdA67wOWpuDyI514ne4AINX+39hNI3TQkCS1mQ6JKBuDfRYAkBh2A3AtXKx4o5jGwKuu9G99b/FeTC4POuP2js+dCblFXi+xTNWJoS2q99aG3kfr1qwX3RfkP131CmFmsd3Px5V5TRFos8LEMosSCN27ceHaK9l+BH6+qfwrUsmUWvcAaGvcsy21Nr99vDka2FJWLNClWUZ2sd5sBb1qdILC36sPzNRjggDdTcDQd5Op8B+FZaQsSQN27uGgFVOOpUrrM2O1vPXtP5CoO1NojJbW50st7m+gC82JsLc7VnE4jKvWO+wHM33WA1ub7hrr21eeyvs4ykYjELZ9THHxS9wGbgXsdB827bydPQ2dgJYid3+VEopstPZfZPQRXYASSWL23LYWVB2KPMknjVzSldjGKikkXilKVkClKUApSlAYFZrArNAKUpQClKUAqDtPZMWIAEi3I91gSrr/AAsNR3bjxqdSjVwcji9gTx6xsJlHA5Ul9AI38k8apsVK6+/HIpHNJB6gFT4Gvo9K8ytsnD1HdK3l9iDgmfOV2rHYDpI81twYZj3gf0rzNtIC3ZwINt3Z2Xr6LLErCzKCO0A/Go42XCN0Mf3E/Ktf+BUv8n2G4cG21olyqXF9Dbjdtba27NKk4aGfEEiGEqvB5QY0Gu8C2ZuegtzNdzFh0X3VVe4AfCttX09k0YO74md1FLsf2dSEiRz0so3OwAC335F+bfXXVtbXtpV1SlelGKirRVkSFKUqQFKUoBSlKAUpSgPINeqwBWaAUpSgFKUoBSlKAUpSgFKUoBSlKAUpSgFKUoB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6" name="Picture 2" descr="http://img.cas.sk/img/4/fullwidth/2067819_kvety-den-matiek-zverokruh-ruza-orgovan-narcis-snezienky-slnecnica-kvet.jpg?hash=4432a0136bc0b6430d9e405a295474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41" y="4195790"/>
            <a:ext cx="1419675" cy="212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ahnutá šípka doľava 13"/>
          <p:cNvSpPr/>
          <p:nvPr/>
        </p:nvSpPr>
        <p:spPr>
          <a:xfrm rot="4308392">
            <a:off x="3670715" y="4668988"/>
            <a:ext cx="694794" cy="2379372"/>
          </a:xfrm>
          <a:prstGeom prst="curvedLeftArrow">
            <a:avLst>
              <a:gd name="adj1" fmla="val 25000"/>
              <a:gd name="adj2" fmla="val 58668"/>
              <a:gd name="adj3" fmla="val 2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Zahnutá šípka doľava 7"/>
          <p:cNvSpPr/>
          <p:nvPr/>
        </p:nvSpPr>
        <p:spPr>
          <a:xfrm rot="11231851">
            <a:off x="1462062" y="3059849"/>
            <a:ext cx="789199" cy="2543026"/>
          </a:xfrm>
          <a:prstGeom prst="curved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8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15764 L -0.02222 -0.11574 C -0.02709 -0.10694 -0.02969 -0.09375 -0.02969 -0.07986 C -0.02969 -0.06412 -0.02709 -0.05162 -0.02222 -0.04259 L 2.77778E-6 -1.11111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animBg="1"/>
      <p:bldP spid="15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801" t="31217" r="15009" b="43158"/>
          <a:stretch/>
        </p:blipFill>
        <p:spPr>
          <a:xfrm>
            <a:off x="291572" y="4509120"/>
            <a:ext cx="8856984" cy="172399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404664"/>
            <a:ext cx="6953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54868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sk-SK" altLang="sk-SK" sz="3600" dirty="0" smtClean="0">
                <a:solidFill>
                  <a:schemeClr val="tx2"/>
                </a:solidFill>
                <a:latin typeface="Comic Sans MS" pitchFamily="66" charset="0"/>
              </a:rPr>
              <a:t>Ďakujem za pozornosť ;o)</a:t>
            </a:r>
          </a:p>
          <a:p>
            <a:pPr algn="ctr">
              <a:buFontTx/>
              <a:buNone/>
            </a:pPr>
            <a:endParaRPr lang="sk-SK" altLang="sk-SK" sz="36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algn="ctr">
              <a:buFontTx/>
              <a:buNone/>
            </a:pPr>
            <a:r>
              <a:rPr lang="sk-SK" altLang="sk-SK" sz="3600" dirty="0" smtClean="0">
                <a:solidFill>
                  <a:schemeClr val="tx2"/>
                </a:solidFill>
                <a:latin typeface="Comic Sans MS" pitchFamily="66" charset="0"/>
              </a:rPr>
              <a:t>                    </a:t>
            </a:r>
            <a:endParaRPr lang="sk-SK" altLang="sk-SK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Ovál 4"/>
          <p:cNvSpPr/>
          <p:nvPr/>
        </p:nvSpPr>
        <p:spPr>
          <a:xfrm>
            <a:off x="798743" y="3125269"/>
            <a:ext cx="1152128" cy="11521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543263" y="4261373"/>
            <a:ext cx="1152128" cy="11521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5" name="Skupina 14"/>
          <p:cNvGrpSpPr/>
          <p:nvPr/>
        </p:nvGrpSpPr>
        <p:grpSpPr>
          <a:xfrm>
            <a:off x="3491880" y="3303303"/>
            <a:ext cx="1243550" cy="1478841"/>
            <a:chOff x="3491880" y="3303303"/>
            <a:chExt cx="1243550" cy="1478841"/>
          </a:xfrm>
        </p:grpSpPr>
        <p:sp>
          <p:nvSpPr>
            <p:cNvPr id="7" name="Ovál 6"/>
            <p:cNvSpPr/>
            <p:nvPr/>
          </p:nvSpPr>
          <p:spPr>
            <a:xfrm>
              <a:off x="3491880" y="3943494"/>
              <a:ext cx="792088" cy="8386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" name="Ovál 7"/>
            <p:cNvSpPr/>
            <p:nvPr/>
          </p:nvSpPr>
          <p:spPr>
            <a:xfrm>
              <a:off x="3943342" y="3303303"/>
              <a:ext cx="792088" cy="8386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5929211" y="2989825"/>
            <a:ext cx="1163069" cy="1792319"/>
            <a:chOff x="5929211" y="2989825"/>
            <a:chExt cx="1163069" cy="1792319"/>
          </a:xfrm>
        </p:grpSpPr>
        <p:sp>
          <p:nvSpPr>
            <p:cNvPr id="9" name="Ovál 8"/>
            <p:cNvSpPr/>
            <p:nvPr/>
          </p:nvSpPr>
          <p:spPr>
            <a:xfrm>
              <a:off x="5940152" y="2989825"/>
              <a:ext cx="1152128" cy="115212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Ovál 9"/>
            <p:cNvSpPr/>
            <p:nvPr/>
          </p:nvSpPr>
          <p:spPr>
            <a:xfrm>
              <a:off x="5929211" y="3943494"/>
              <a:ext cx="792088" cy="8386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7" name="Skupina 16"/>
          <p:cNvGrpSpPr/>
          <p:nvPr/>
        </p:nvGrpSpPr>
        <p:grpSpPr>
          <a:xfrm>
            <a:off x="7093412" y="3282008"/>
            <a:ext cx="1152128" cy="1731168"/>
            <a:chOff x="7093412" y="3282008"/>
            <a:chExt cx="1152128" cy="1731168"/>
          </a:xfrm>
        </p:grpSpPr>
        <p:sp>
          <p:nvSpPr>
            <p:cNvPr id="11" name="Ovál 10"/>
            <p:cNvSpPr/>
            <p:nvPr/>
          </p:nvSpPr>
          <p:spPr>
            <a:xfrm>
              <a:off x="7093412" y="3861048"/>
              <a:ext cx="1152128" cy="115212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Ovál 11"/>
            <p:cNvSpPr/>
            <p:nvPr/>
          </p:nvSpPr>
          <p:spPr>
            <a:xfrm>
              <a:off x="7453452" y="3282008"/>
              <a:ext cx="792088" cy="8386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932040" y="4120658"/>
            <a:ext cx="88607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 sz="6000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699792" y="3573016"/>
            <a:ext cx="6273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k-SK" altLang="sk-SK" sz="6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8871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8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8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8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8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8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8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8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Chemické zlučovanie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sk-SK" dirty="0"/>
              <a:t>chemická reakcia, počas ktorej z </a:t>
            </a:r>
            <a:r>
              <a:rPr lang="sk-SK" b="1" dirty="0"/>
              <a:t>dvoch a viac </a:t>
            </a:r>
            <a:r>
              <a:rPr lang="sk-SK" b="1" dirty="0" smtClean="0"/>
              <a:t>jednoduchších </a:t>
            </a:r>
            <a:r>
              <a:rPr lang="sk-SK" b="1" dirty="0" err="1" smtClean="0"/>
              <a:t>reaktantov</a:t>
            </a:r>
            <a:r>
              <a:rPr lang="sk-SK" b="1" dirty="0" smtClean="0"/>
              <a:t>  </a:t>
            </a:r>
            <a:r>
              <a:rPr lang="sk-SK" dirty="0" smtClean="0"/>
              <a:t>vzniká </a:t>
            </a:r>
            <a:r>
              <a:rPr lang="sk-SK" b="1" dirty="0"/>
              <a:t>1</a:t>
            </a:r>
            <a:r>
              <a:rPr lang="sk-SK" b="1" dirty="0" smtClean="0"/>
              <a:t> zložitejší produkt</a:t>
            </a:r>
            <a:endParaRPr lang="sk-SK" b="1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37400" t="66077" r="23226" b="14922"/>
          <a:stretch/>
        </p:blipFill>
        <p:spPr>
          <a:xfrm>
            <a:off x="1331640" y="3218528"/>
            <a:ext cx="6923839" cy="18002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339752" y="4653136"/>
            <a:ext cx="42146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/>
              <a:t>R</a:t>
            </a:r>
            <a:r>
              <a:rPr lang="sk-SK" sz="6000" dirty="0" smtClean="0">
                <a:solidFill>
                  <a:srgbClr val="0070C0"/>
                </a:solidFill>
              </a:rPr>
              <a:t>1</a:t>
            </a:r>
            <a:r>
              <a:rPr lang="sk-SK" sz="6000" dirty="0" smtClean="0"/>
              <a:t> + R</a:t>
            </a:r>
            <a:r>
              <a:rPr lang="sk-SK" sz="6000" dirty="0" smtClean="0">
                <a:solidFill>
                  <a:srgbClr val="0070C0"/>
                </a:solidFill>
              </a:rPr>
              <a:t>2</a:t>
            </a:r>
            <a:r>
              <a:rPr lang="sk-SK" sz="6000" dirty="0" smtClean="0"/>
              <a:t> </a:t>
            </a:r>
            <a:r>
              <a:rPr lang="sk-SK" sz="6000" dirty="0" smtClean="0">
                <a:sym typeface="Symbol"/>
              </a:rPr>
              <a:t> P</a:t>
            </a:r>
            <a:r>
              <a:rPr lang="sk-SK" sz="6000" dirty="0" smtClean="0"/>
              <a:t> </a:t>
            </a:r>
            <a:endParaRPr lang="sk-SK" sz="6000" dirty="0"/>
          </a:p>
        </p:txBody>
      </p:sp>
    </p:spTree>
    <p:extLst>
      <p:ext uri="{BB962C8B-B14F-4D97-AF65-F5344CB8AC3E}">
        <p14:creationId xmlns:p14="http://schemas.microsoft.com/office/powerpoint/2010/main" val="306443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citel\Desktop\škola - dokumenty\Práca z domu\7. ročník\Horenie\Nový priečinok (4)\horenie horčíka_Mo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92954" cy="483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9" descr="sauerstof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544" y="3355285"/>
            <a:ext cx="1616968" cy="153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citel\Desktop\škola - dokumenty\Práca z domu\október-november 2020\8. ročník\chem. reakcie\images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1786" r="99107">
                        <a14:backgroundMark x1="23661" y1="5357" x2="23661" y2="5357"/>
                        <a14:backgroundMark x1="45536" y1="5357" x2="45536" y2="5357"/>
                        <a14:backgroundMark x1="87500" y1="5357" x2="87500" y2="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72" y="323406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citel\Desktop\škola - dokumenty\Práca z domu\október-november 2020\8. ročník\chem. reakcie\main-qimg-d6e6af9c36c5c89d7e6bc0145d2033e7-c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938" b="79046" l="16800" r="80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792910"/>
            <a:ext cx="2900758" cy="279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2527544" y="377978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b="1" dirty="0" smtClean="0">
                <a:solidFill>
                  <a:schemeClr val="bg1"/>
                </a:solidFill>
                <a:latin typeface="+mj-lt"/>
              </a:rPr>
              <a:t>+</a:t>
            </a:r>
            <a:endParaRPr lang="sk-SK" sz="6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4895528" y="4287613"/>
            <a:ext cx="1008112" cy="1325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1935304" y="5354791"/>
            <a:ext cx="6098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+mj-lt"/>
              </a:rPr>
              <a:t>Mg   +   </a:t>
            </a:r>
            <a:r>
              <a:rPr lang="sk-SK" sz="4800" dirty="0" smtClean="0">
                <a:solidFill>
                  <a:srgbClr val="FF0000"/>
                </a:solidFill>
                <a:latin typeface="+mj-lt"/>
              </a:rPr>
              <a:t>_</a:t>
            </a:r>
            <a:r>
              <a:rPr lang="sk-SK" sz="4800" dirty="0" smtClean="0">
                <a:latin typeface="+mj-lt"/>
              </a:rPr>
              <a:t>O</a:t>
            </a:r>
            <a:r>
              <a:rPr lang="sk-SK" sz="2400" dirty="0" smtClean="0">
                <a:latin typeface="+mj-lt"/>
              </a:rPr>
              <a:t>2</a:t>
            </a:r>
            <a:r>
              <a:rPr lang="sk-SK" sz="4800" dirty="0" smtClean="0">
                <a:latin typeface="+mj-lt"/>
              </a:rPr>
              <a:t>    </a:t>
            </a:r>
            <a:r>
              <a:rPr lang="sk-SK" sz="4800" dirty="0" smtClean="0">
                <a:latin typeface="+mj-lt"/>
                <a:sym typeface="Symbol"/>
              </a:rPr>
              <a:t>    </a:t>
            </a:r>
            <a:r>
              <a:rPr lang="sk-SK" sz="4800" dirty="0" err="1" smtClean="0">
                <a:latin typeface="+mj-lt"/>
                <a:sym typeface="Symbol"/>
              </a:rPr>
              <a:t>MgO</a:t>
            </a:r>
            <a:endParaRPr lang="sk-SK" sz="4800" dirty="0">
              <a:latin typeface="+mj-lt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1549532" y="5293657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>
                <a:solidFill>
                  <a:srgbClr val="FF0000"/>
                </a:solidFill>
              </a:rPr>
              <a:t>2_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5839481" y="5293657"/>
            <a:ext cx="1132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>
                <a:solidFill>
                  <a:srgbClr val="FF0000"/>
                </a:solidFill>
              </a:rPr>
              <a:t> </a:t>
            </a:r>
            <a:r>
              <a:rPr lang="sk-SK" sz="6000" dirty="0" smtClean="0">
                <a:solidFill>
                  <a:srgbClr val="FF0000"/>
                </a:solidFill>
              </a:rPr>
              <a:t>2_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665312" y="6400109"/>
            <a:ext cx="81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8"/>
              </a:rPr>
              <a:t>https://mladychemik.webnode.sk/ucebny-material/a7-rocnik/zlucovanie-a-rozklad</a:t>
            </a:r>
            <a:r>
              <a:rPr lang="sk-SK" dirty="0" smtClean="0">
                <a:hlinkClick r:id="rId8"/>
              </a:rPr>
              <a:t>/</a:t>
            </a:r>
            <a:endParaRPr lang="sk-SK" dirty="0" smtClean="0"/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21269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vody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8964488" cy="4525963"/>
          </a:xfrm>
        </p:spPr>
      </p:pic>
      <p:sp>
        <p:nvSpPr>
          <p:cNvPr id="5" name="Zaoblený obdĺžnik 4"/>
          <p:cNvSpPr/>
          <p:nvPr/>
        </p:nvSpPr>
        <p:spPr>
          <a:xfrm>
            <a:off x="1090634" y="4734790"/>
            <a:ext cx="52519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6267072" y="4734790"/>
            <a:ext cx="37778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3419872" y="4734790"/>
            <a:ext cx="46805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931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Fotosyntéza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625" t="38584" r="3625" b="11073"/>
          <a:stretch/>
        </p:blipFill>
        <p:spPr>
          <a:xfrm>
            <a:off x="0" y="1772816"/>
            <a:ext cx="914269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kuchynskej soli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7491582" cy="3930199"/>
          </a:xfrm>
        </p:spPr>
      </p:pic>
      <p:sp>
        <p:nvSpPr>
          <p:cNvPr id="5" name="Zaoblený obdĺžnik 4"/>
          <p:cNvSpPr/>
          <p:nvPr/>
        </p:nvSpPr>
        <p:spPr>
          <a:xfrm>
            <a:off x="1763688" y="1628800"/>
            <a:ext cx="50405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5868144" y="1628800"/>
            <a:ext cx="50405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3758958" y="1628800"/>
            <a:ext cx="30898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648251" y="5733256"/>
            <a:ext cx="6221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www.youtube.com/watch?v=GZlsOIUKif4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 rotWithShape="1">
          <a:blip r:embed="rId4"/>
          <a:srcRect l="23226" t="29314" r="46850" b="13059"/>
          <a:stretch/>
        </p:blipFill>
        <p:spPr>
          <a:xfrm>
            <a:off x="6681207" y="5085184"/>
            <a:ext cx="161371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Chemický rozklad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sk-SK" dirty="0"/>
              <a:t>chemická reakcia, počas ktorej z </a:t>
            </a:r>
            <a:r>
              <a:rPr lang="sk-SK" b="1" dirty="0" smtClean="0"/>
              <a:t>1 zložitejšieho </a:t>
            </a:r>
            <a:r>
              <a:rPr lang="sk-SK" b="1" dirty="0" err="1" smtClean="0"/>
              <a:t>reaktantu</a:t>
            </a:r>
            <a:r>
              <a:rPr lang="sk-SK" b="1" dirty="0" smtClean="0"/>
              <a:t> </a:t>
            </a:r>
            <a:r>
              <a:rPr lang="sk-SK" dirty="0" smtClean="0"/>
              <a:t>vzniká </a:t>
            </a:r>
            <a:r>
              <a:rPr lang="sk-SK" b="1" dirty="0" smtClean="0"/>
              <a:t>2</a:t>
            </a:r>
            <a:r>
              <a:rPr lang="sk-SK" dirty="0" smtClean="0"/>
              <a:t> </a:t>
            </a:r>
            <a:r>
              <a:rPr lang="sk-SK" b="1" dirty="0" smtClean="0"/>
              <a:t>a viac jednoduchších </a:t>
            </a:r>
            <a:r>
              <a:rPr lang="sk-SK" b="1" dirty="0"/>
              <a:t>produktov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2475111" y="3068960"/>
            <a:ext cx="4193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/>
              <a:t>R </a:t>
            </a:r>
            <a:r>
              <a:rPr lang="sk-SK" sz="6000" dirty="0" smtClean="0">
                <a:sym typeface="Symbol"/>
              </a:rPr>
              <a:t> P</a:t>
            </a:r>
            <a:r>
              <a:rPr lang="sk-SK" sz="6000" dirty="0" smtClean="0">
                <a:solidFill>
                  <a:srgbClr val="0070C0"/>
                </a:solidFill>
                <a:sym typeface="Symbol"/>
              </a:rPr>
              <a:t>1</a:t>
            </a:r>
            <a:r>
              <a:rPr lang="sk-SK" sz="6000" dirty="0" smtClean="0">
                <a:sym typeface="Symbol"/>
              </a:rPr>
              <a:t> + P</a:t>
            </a:r>
            <a:r>
              <a:rPr lang="sk-SK" sz="6000" dirty="0" smtClean="0">
                <a:solidFill>
                  <a:srgbClr val="0070C0"/>
                </a:solidFill>
                <a:sym typeface="Symbol"/>
              </a:rPr>
              <a:t>2</a:t>
            </a:r>
            <a:r>
              <a:rPr lang="sk-SK" sz="6000" dirty="0" smtClean="0"/>
              <a:t> </a:t>
            </a:r>
            <a:endParaRPr lang="sk-SK" sz="6000" dirty="0"/>
          </a:p>
        </p:txBody>
      </p:sp>
      <p:pic>
        <p:nvPicPr>
          <p:cNvPr id="5" name="Zástupný symbol obsahu 3"/>
          <p:cNvPicPr>
            <a:picLocks noChangeAspect="1"/>
          </p:cNvPicPr>
          <p:nvPr/>
        </p:nvPicPr>
        <p:blipFill rotWithShape="1">
          <a:blip r:embed="rId2"/>
          <a:srcRect l="29335" t="62056" r="34763" b="21776"/>
          <a:stretch/>
        </p:blipFill>
        <p:spPr>
          <a:xfrm>
            <a:off x="1259630" y="4437112"/>
            <a:ext cx="6624737" cy="15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0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/>
        </p:nvGrpSpPr>
        <p:grpSpPr>
          <a:xfrm>
            <a:off x="512762" y="476672"/>
            <a:ext cx="6638925" cy="4730750"/>
            <a:chOff x="512762" y="476672"/>
            <a:chExt cx="6638925" cy="4730750"/>
          </a:xfrm>
        </p:grpSpPr>
        <p:pic>
          <p:nvPicPr>
            <p:cNvPr id="1026" name="Picture 2" descr="C:\Users\ucitel\Desktop\škola - dokumenty\Práca z domu\október-november 2020\7. ročník\chemická reakcia\Bez názvu 1 kopi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762" y="476672"/>
              <a:ext cx="6638925" cy="473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BlokTextu 3"/>
            <p:cNvSpPr txBox="1"/>
            <p:nvPr/>
          </p:nvSpPr>
          <p:spPr>
            <a:xfrm>
              <a:off x="683568" y="551582"/>
              <a:ext cx="286328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3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Rozklad </a:t>
              </a:r>
            </a:p>
            <a:p>
              <a:r>
                <a:rPr lang="sk-SK" sz="3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peroxidu vodíka</a:t>
              </a:r>
              <a:endParaRPr lang="sk-SK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Picture 10" descr="C:\Users\ucitel\Desktop\škola - dokumenty\Práca z domu\október-november 2020\7. ročník\chemická reakcia\voda (Malé)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77072"/>
            <a:ext cx="2164525" cy="169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9" descr="sauerstoff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933056"/>
            <a:ext cx="1969019" cy="18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kTextu 8"/>
          <p:cNvSpPr txBox="1"/>
          <p:nvPr/>
        </p:nvSpPr>
        <p:spPr>
          <a:xfrm>
            <a:off x="5796136" y="44371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b="1" dirty="0" smtClean="0">
                <a:solidFill>
                  <a:schemeClr val="bg1"/>
                </a:solidFill>
                <a:latin typeface="+mj-lt"/>
              </a:rPr>
              <a:t>+</a:t>
            </a:r>
            <a:endParaRPr lang="sk-SK" sz="6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2915816" y="4941168"/>
            <a:ext cx="1008112" cy="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ucitel\Desktop\škola - dokumenty\Práca z domu\október-november 2020\7. ročník\chemická reakcia\Bez názvu 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1554124" cy="221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lokTextu 11"/>
          <p:cNvSpPr txBox="1"/>
          <p:nvPr/>
        </p:nvSpPr>
        <p:spPr>
          <a:xfrm>
            <a:off x="1117363" y="5766355"/>
            <a:ext cx="6595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+mj-lt"/>
              </a:rPr>
              <a:t>H</a:t>
            </a:r>
            <a:r>
              <a:rPr lang="sk-SK" sz="2000" dirty="0" smtClean="0">
                <a:latin typeface="+mj-lt"/>
              </a:rPr>
              <a:t>2</a:t>
            </a:r>
            <a:r>
              <a:rPr lang="sk-SK" sz="4800" dirty="0" smtClean="0">
                <a:latin typeface="+mj-lt"/>
              </a:rPr>
              <a:t>O</a:t>
            </a:r>
            <a:r>
              <a:rPr lang="sk-SK" sz="2000" dirty="0" smtClean="0">
                <a:latin typeface="+mj-lt"/>
              </a:rPr>
              <a:t>2</a:t>
            </a:r>
            <a:r>
              <a:rPr lang="sk-SK" sz="4800" dirty="0" smtClean="0">
                <a:latin typeface="+mj-lt"/>
              </a:rPr>
              <a:t>    </a:t>
            </a:r>
            <a:r>
              <a:rPr lang="sk-SK" sz="4800" dirty="0" smtClean="0">
                <a:latin typeface="+mj-lt"/>
                <a:sym typeface="Symbol"/>
              </a:rPr>
              <a:t></a:t>
            </a:r>
            <a:r>
              <a:rPr lang="sk-SK" sz="4800" dirty="0" smtClean="0">
                <a:latin typeface="+mj-lt"/>
              </a:rPr>
              <a:t>       </a:t>
            </a:r>
            <a:r>
              <a:rPr lang="sk-SK" sz="4800" dirty="0" smtClean="0">
                <a:latin typeface="+mj-lt"/>
              </a:rPr>
              <a:t>2H</a:t>
            </a:r>
            <a:r>
              <a:rPr lang="sk-SK" sz="2000" dirty="0" smtClean="0">
                <a:latin typeface="+mj-lt"/>
              </a:rPr>
              <a:t>2</a:t>
            </a:r>
            <a:r>
              <a:rPr lang="sk-SK" sz="4800" dirty="0" smtClean="0">
                <a:latin typeface="+mj-lt"/>
              </a:rPr>
              <a:t>O   </a:t>
            </a:r>
            <a:r>
              <a:rPr lang="sk-SK" sz="4800" dirty="0" smtClean="0">
                <a:latin typeface="+mj-lt"/>
              </a:rPr>
              <a:t>+   </a:t>
            </a:r>
            <a:r>
              <a:rPr lang="sk-SK" sz="4800" dirty="0" smtClean="0">
                <a:solidFill>
                  <a:srgbClr val="FF0000"/>
                </a:solidFill>
                <a:latin typeface="+mj-lt"/>
              </a:rPr>
              <a:t>_</a:t>
            </a:r>
            <a:r>
              <a:rPr lang="sk-SK" sz="4800" dirty="0" smtClean="0">
                <a:latin typeface="+mj-lt"/>
                <a:sym typeface="Symbol"/>
              </a:rPr>
              <a:t>O</a:t>
            </a:r>
            <a:r>
              <a:rPr lang="sk-SK" sz="2000" dirty="0" smtClean="0">
                <a:latin typeface="+mj-lt"/>
                <a:sym typeface="Symbol"/>
              </a:rPr>
              <a:t>2</a:t>
            </a:r>
            <a:endParaRPr lang="sk-SK" sz="2000" dirty="0">
              <a:latin typeface="+mj-lt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683568" y="5653697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>
                <a:solidFill>
                  <a:srgbClr val="FF0000"/>
                </a:solidFill>
              </a:rPr>
              <a:t>2_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3851920" y="5653697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>
                <a:solidFill>
                  <a:srgbClr val="FF0000"/>
                </a:solidFill>
              </a:rPr>
              <a:t>_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2832510" y="4509120"/>
            <a:ext cx="866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katalyzátor</a:t>
            </a: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242709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Pálenie vápna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28151"/>
            <a:ext cx="3322712" cy="5829849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99" y="1844824"/>
            <a:ext cx="6552865" cy="416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103</Words>
  <Application>Microsoft Office PowerPoint</Application>
  <PresentationFormat>Prezentácia na obrazovke (4:3)</PresentationFormat>
  <Paragraphs>36</Paragraphs>
  <Slides>14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Arial</vt:lpstr>
      <vt:lpstr>Calibri</vt:lpstr>
      <vt:lpstr>Comic Sans MS</vt:lpstr>
      <vt:lpstr>Symbol</vt:lpstr>
      <vt:lpstr>Times New Roman</vt:lpstr>
      <vt:lpstr>Motív Office</vt:lpstr>
      <vt:lpstr>chemické ZLUČOVANIE a chemický ROZKLAD</vt:lpstr>
      <vt:lpstr>Chemické zlučovanie</vt:lpstr>
      <vt:lpstr>Prezentácia programu PowerPoint</vt:lpstr>
      <vt:lpstr>Vznik vody</vt:lpstr>
      <vt:lpstr>Fotosyntéza</vt:lpstr>
      <vt:lpstr>Vznik kuchynskej soli</vt:lpstr>
      <vt:lpstr>Chemický rozklad</vt:lpstr>
      <vt:lpstr>Prezentácia programu PowerPoint</vt:lpstr>
      <vt:lpstr>Pálenie vápna</vt:lpstr>
      <vt:lpstr>Prezentácia programu PowerPoint</vt:lpstr>
      <vt:lpstr>Dýchanie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Chemická reakcia</dc:title>
  <dc:creator>ucitel</dc:creator>
  <cp:lastModifiedBy>Skola</cp:lastModifiedBy>
  <cp:revision>55</cp:revision>
  <dcterms:created xsi:type="dcterms:W3CDTF">2020-12-08T21:10:04Z</dcterms:created>
  <dcterms:modified xsi:type="dcterms:W3CDTF">2021-12-08T11:45:04Z</dcterms:modified>
</cp:coreProperties>
</file>