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4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7A4F292-B818-4AAA-87F0-32FD20E64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F0DFBE7B-E789-4F13-91FA-221DB10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D75EF822-4FE7-4A89-9B17-4D83C8F8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7F4984A-0361-4B25-B721-9EB8A0D2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99DF84A-1E69-4C20-861E-F4002A4C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41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C9F16A2-4ED0-443E-B5B9-1F4326C0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C824B6F8-57EC-4C9F-9C4E-EEB02A53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1C23C45-CE38-4C91-BBE6-8D8A7DFA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C8FC933-81DB-4667-84D3-44FFC241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C0461279-8CB6-4803-A06D-D5B061E6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58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A7B3947C-686C-4AC4-8057-5DEBA447F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373335C7-236E-49AB-B3A2-872DD77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48475D5F-E9EC-4F4C-B0CB-D9767FE0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C6414F06-F657-4316-AC85-34F17765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244106D-F352-4C80-84EB-1D05EC1D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55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84B5B8-45F1-4F88-B475-0135177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9BFC48B-084F-4976-84FA-D7D6FE8F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F244048C-2B59-47A1-994E-57F37515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96C1660-6B3A-4FA4-A21A-119836A7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1686EAF1-30EF-447E-9124-A4EADC9E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729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5C2F9EF-2DDF-41C7-9E4D-99AF5F44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658F6A6B-2516-4209-8FF2-986D02BC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6361800-9145-476B-92FC-5FC670CD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6E778A83-E05E-439B-9EC8-1B9A314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DDF86CC-A334-432F-8429-8089F3FC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826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EB11005-5F55-419B-8A57-282A7328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69D9A3D-3A59-4609-8C00-695204252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0BE6181C-CD0F-4BC0-A3C9-42E7058C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8163514C-CAAC-4555-BFA2-EB9ADA36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B3C77A00-D3BF-4BEE-873B-DC31A6DC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FA949EE8-F778-4FC3-AE0E-BDF7C5F9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3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1B3FCB8-EA47-4F88-B9EB-29E57287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FDF100B1-D1DE-4963-BB3A-950D01CC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DEE4A645-4832-400F-A731-81787FC5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D5E7550B-836C-45F7-9EEC-7373B5D9C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EF2A0CD5-D88E-4943-9552-253CB66C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5F1F1C1D-4D23-42F6-B80D-71F8B93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856CF654-CEF8-4808-BF6C-EC15883E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401DFF8A-6EE2-43D1-A986-F93577C8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9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0D31FBC-B14D-4B9C-836A-791C1914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9F6D3BC1-1459-4C8C-ACAD-3409BEE7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24590442-8977-4C99-8115-5C368BC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FAF5ABC4-958A-4458-BAEB-47695215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48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4E1A792C-6C90-43A7-81FF-CF454BA2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D7FE9585-C497-4C5F-A19C-84E8F084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F1A31D01-34B1-4898-B509-A538BD4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050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C7FE02F-44A8-4E64-8320-FC048F1B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074E351-BAB9-4FC7-A1CD-E356342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C2E587C5-7A7B-457D-9D40-7BFEDD62E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5A25BBB6-AE5E-4031-BD61-C2640DA9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BC4DA6C2-B3E3-4ACD-B434-B33CD667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B77DD1F3-D1B1-4B30-AE12-751C832D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1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1E07A41-29C6-4A79-957B-C6EE019A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1C4D1C86-0D6B-41B5-819C-4F7193282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8A02B938-CF7A-4A16-93DE-BCC115B3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52A9B275-9CD4-4073-AA4D-A9ED662A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A1DB01EC-3843-463F-A5DE-973DF24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C60835E7-4482-4500-BC6E-9EB7326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110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190ADB2D-5209-41A8-88C5-04DDBFE1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CEEE61D-E223-49B7-AA2D-66AF40A7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187E464-A69D-4D91-9A1E-9A4170A0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2C9A-B042-4691-934C-905C2CE43724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164C8B8-83E9-4CC2-A2FA-760CAE40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DB4D26C4-A8D2-4418-AE01-F56EB09FE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95C6-E641-4148-9BDA-7B8F991D59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451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2204E9-2396-425F-AD4C-5A6EAB248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800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STAROVEKÝ RÍM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A04ED79-A0A4-4894-BA3E-8A995429D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5400" i="1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Rímske cisárstvo</a:t>
            </a:r>
          </a:p>
        </p:txBody>
      </p:sp>
    </p:spTree>
    <p:extLst>
      <p:ext uri="{BB962C8B-B14F-4D97-AF65-F5344CB8AC3E}">
        <p14:creationId xmlns:p14="http://schemas.microsoft.com/office/powerpoint/2010/main" val="17935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2204E9-2396-425F-AD4C-5A6EAB24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3" y="-490127"/>
            <a:ext cx="11769212" cy="2387600"/>
          </a:xfrm>
        </p:spPr>
        <p:txBody>
          <a:bodyPr>
            <a:normAutofit/>
          </a:bodyPr>
          <a:lstStyle/>
          <a:p>
            <a:r>
              <a:rPr lang="sk-SK" sz="5400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OCTAVIUS – 1. rímsky cisár : 27 </a:t>
            </a:r>
            <a:r>
              <a:rPr lang="sk-SK" sz="5400" dirty="0" err="1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pnl</a:t>
            </a:r>
            <a:r>
              <a:rPr lang="sk-SK" sz="5400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.</a:t>
            </a:r>
          </a:p>
        </p:txBody>
      </p:sp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xmlns="" id="{E25A6515-DDDE-4FBA-B861-F1EC03C44FCC}"/>
              </a:ext>
            </a:extLst>
          </p:cNvPr>
          <p:cNvSpPr/>
          <p:nvPr/>
        </p:nvSpPr>
        <p:spPr>
          <a:xfrm>
            <a:off x="1160206" y="2015613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Nové meno </a:t>
            </a:r>
            <a:r>
              <a:rPr lang="sk-SK" sz="3200" b="1" dirty="0" err="1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Augustus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“</a:t>
            </a:r>
          </a:p>
        </p:txBody>
      </p:sp>
      <p:sp>
        <p:nvSpPr>
          <p:cNvPr id="8" name="Obdĺžnik: odstrihnuté protiľahlé rohy 7">
            <a:extLst>
              <a:ext uri="{FF2B5EF4-FFF2-40B4-BE49-F238E27FC236}">
                <a16:creationId xmlns:a16="http://schemas.microsoft.com/office/drawing/2014/main" xmlns="" id="{03CC3277-785F-4C7D-999B-E032E53B6556}"/>
              </a:ext>
            </a:extLst>
          </p:cNvPr>
          <p:cNvSpPr/>
          <p:nvPr/>
        </p:nvSpPr>
        <p:spPr>
          <a:xfrm>
            <a:off x="1335742" y="3259497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Začiatok cisárstva /</a:t>
            </a:r>
            <a:r>
              <a:rPr lang="sk-SK" sz="2400" b="1" dirty="0" err="1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principát</a:t>
            </a:r>
            <a:r>
              <a:rPr lang="sk-SK" sz="2400" b="1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/</a:t>
            </a:r>
            <a:endParaRPr lang="sk-SK" sz="24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9" name="Obdĺžnik: odstrihnuté protiľahlé rohy 8">
            <a:extLst>
              <a:ext uri="{FF2B5EF4-FFF2-40B4-BE49-F238E27FC236}">
                <a16:creationId xmlns:a16="http://schemas.microsoft.com/office/drawing/2014/main" xmlns="" id="{F5E519C5-4ABC-40FF-B38F-408A6A1D96ED}"/>
              </a:ext>
            </a:extLst>
          </p:cNvPr>
          <p:cNvSpPr/>
          <p:nvPr/>
        </p:nvSpPr>
        <p:spPr>
          <a:xfrm>
            <a:off x="1160206" y="4412227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v rukách má všetky úrady</a:t>
            </a:r>
          </a:p>
        </p:txBody>
      </p:sp>
      <p:sp>
        <p:nvSpPr>
          <p:cNvPr id="14" name="Bublina: šípka doľava 13">
            <a:extLst>
              <a:ext uri="{FF2B5EF4-FFF2-40B4-BE49-F238E27FC236}">
                <a16:creationId xmlns:a16="http://schemas.microsoft.com/office/drawing/2014/main" xmlns="" id="{7B71C646-7AE7-4EFB-B8E4-A0BDC524BD1D}"/>
              </a:ext>
            </a:extLst>
          </p:cNvPr>
          <p:cNvSpPr/>
          <p:nvPr/>
        </p:nvSpPr>
        <p:spPr>
          <a:xfrm>
            <a:off x="4895021" y="3344159"/>
            <a:ext cx="4483509" cy="983226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Koniec  republiky</a:t>
            </a:r>
            <a:endParaRPr lang="sk-SK" sz="2800" b="1" dirty="0">
              <a:solidFill>
                <a:schemeClr val="bg1"/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8" name="Bublina: šípka doľava 17">
            <a:extLst>
              <a:ext uri="{FF2B5EF4-FFF2-40B4-BE49-F238E27FC236}">
                <a16:creationId xmlns:a16="http://schemas.microsoft.com/office/drawing/2014/main" xmlns="" id="{946A6CB7-03A4-4A4C-9735-3A8E6439A578}"/>
              </a:ext>
            </a:extLst>
          </p:cNvPr>
          <p:cNvSpPr/>
          <p:nvPr/>
        </p:nvSpPr>
        <p:spPr>
          <a:xfrm>
            <a:off x="4895020" y="2015966"/>
            <a:ext cx="4483509" cy="983226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Vznešený - Boh</a:t>
            </a:r>
          </a:p>
        </p:txBody>
      </p:sp>
      <p:sp>
        <p:nvSpPr>
          <p:cNvPr id="20" name="Bublina: šípka doľava 19">
            <a:extLst>
              <a:ext uri="{FF2B5EF4-FFF2-40B4-BE49-F238E27FC236}">
                <a16:creationId xmlns:a16="http://schemas.microsoft.com/office/drawing/2014/main" xmlns="" id="{F91F23C0-CDB3-46F4-917C-531DDC1F4494}"/>
              </a:ext>
            </a:extLst>
          </p:cNvPr>
          <p:cNvSpPr/>
          <p:nvPr/>
        </p:nvSpPr>
        <p:spPr>
          <a:xfrm>
            <a:off x="4719484" y="4445525"/>
            <a:ext cx="4483509" cy="983226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Mal všetku moc</a:t>
            </a:r>
            <a:endParaRPr lang="sk-SK" sz="2800" b="1" dirty="0">
              <a:solidFill>
                <a:schemeClr val="accent4">
                  <a:lumMod val="20000"/>
                  <a:lumOff val="8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2" name="Bublina: šípka nahor 11">
            <a:extLst>
              <a:ext uri="{FF2B5EF4-FFF2-40B4-BE49-F238E27FC236}">
                <a16:creationId xmlns:a16="http://schemas.microsoft.com/office/drawing/2014/main" xmlns="" id="{A1E8C8A6-E69F-4FCC-9724-14D35CB09586}"/>
              </a:ext>
            </a:extLst>
          </p:cNvPr>
          <p:cNvSpPr/>
          <p:nvPr/>
        </p:nvSpPr>
        <p:spPr>
          <a:xfrm>
            <a:off x="1456167" y="5589479"/>
            <a:ext cx="9759914" cy="983226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PRINCIPÁT - ,,PRIMUS INTER PARES“ = ,,Prvý medzi rovnými.“</a:t>
            </a:r>
          </a:p>
        </p:txBody>
      </p:sp>
      <p:pic>
        <p:nvPicPr>
          <p:cNvPr id="1026" name="Picture 2" descr="Římské císařství: Augustus (31 př. n. l. – 14 n. l.)">
            <a:extLst>
              <a:ext uri="{FF2B5EF4-FFF2-40B4-BE49-F238E27FC236}">
                <a16:creationId xmlns:a16="http://schemas.microsoft.com/office/drawing/2014/main" xmlns="" id="{A16F62F0-DF07-4AD1-979A-64C1137B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65" y="2015613"/>
            <a:ext cx="2299579" cy="35697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4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2204E9-2396-425F-AD4C-5A6EAB24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4" y="-1328181"/>
            <a:ext cx="11769212" cy="23876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Zo života a reforiem Augusta</a:t>
            </a:r>
          </a:p>
        </p:txBody>
      </p:sp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xmlns="" id="{E25A6515-DDDE-4FBA-B861-F1EC03C44FCC}"/>
              </a:ext>
            </a:extLst>
          </p:cNvPr>
          <p:cNvSpPr/>
          <p:nvPr/>
        </p:nvSpPr>
        <p:spPr>
          <a:xfrm>
            <a:off x="1071442" y="1016785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Podporoval stavebníctvo </a:t>
            </a:r>
            <a:endParaRPr lang="sk-SK" sz="28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8" name="Bublina: šípka doľava 17">
            <a:extLst>
              <a:ext uri="{FF2B5EF4-FFF2-40B4-BE49-F238E27FC236}">
                <a16:creationId xmlns:a16="http://schemas.microsoft.com/office/drawing/2014/main" xmlns="" id="{946A6CB7-03A4-4A4C-9735-3A8E6439A578}"/>
              </a:ext>
            </a:extLst>
          </p:cNvPr>
          <p:cNvSpPr/>
          <p:nvPr/>
        </p:nvSpPr>
        <p:spPr>
          <a:xfrm>
            <a:off x="507578" y="5741205"/>
            <a:ext cx="6253948" cy="983226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Heslo ,,</a:t>
            </a:r>
            <a:r>
              <a:rPr lang="sk-SK" sz="2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Pax</a:t>
            </a:r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 Romana“: Mier v Rímskej ríši.</a:t>
            </a:r>
          </a:p>
        </p:txBody>
      </p:sp>
      <p:sp>
        <p:nvSpPr>
          <p:cNvPr id="11" name="Obdĺžnik: odstrihnuté protiľahlé rohy 10">
            <a:extLst>
              <a:ext uri="{FF2B5EF4-FFF2-40B4-BE49-F238E27FC236}">
                <a16:creationId xmlns:a16="http://schemas.microsoft.com/office/drawing/2014/main" xmlns="" id="{2C02BD53-52D0-4312-8DD4-FFA9914946DF}"/>
              </a:ext>
            </a:extLst>
          </p:cNvPr>
          <p:cNvSpPr/>
          <p:nvPr/>
        </p:nvSpPr>
        <p:spPr>
          <a:xfrm>
            <a:off x="1053043" y="2218498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Vznikajú légie </a:t>
            </a:r>
            <a:r>
              <a:rPr lang="sk-SK" sz="2800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(armáda)</a:t>
            </a:r>
            <a:endParaRPr lang="sk-SK" sz="2800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2" name="Obdĺžnik: odstrihnuté protiľahlé rohy 11">
            <a:extLst>
              <a:ext uri="{FF2B5EF4-FFF2-40B4-BE49-F238E27FC236}">
                <a16:creationId xmlns:a16="http://schemas.microsoft.com/office/drawing/2014/main" xmlns="" id="{8420A8BD-C77F-4D49-83EB-56299999C92C}"/>
              </a:ext>
            </a:extLst>
          </p:cNvPr>
          <p:cNvSpPr/>
          <p:nvPr/>
        </p:nvSpPr>
        <p:spPr>
          <a:xfrm>
            <a:off x="1053043" y="3377577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Rozšíril ríšu</a:t>
            </a:r>
            <a:endParaRPr lang="sk-SK" sz="24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4" name="Obdĺžnik: odstrihnuté protiľahlé rohy 13">
            <a:extLst>
              <a:ext uri="{FF2B5EF4-FFF2-40B4-BE49-F238E27FC236}">
                <a16:creationId xmlns:a16="http://schemas.microsoft.com/office/drawing/2014/main" xmlns="" id="{68F5707C-D3BE-4E5A-8EEC-2054C5F585EA}"/>
              </a:ext>
            </a:extLst>
          </p:cNvPr>
          <p:cNvSpPr/>
          <p:nvPr/>
        </p:nvSpPr>
        <p:spPr>
          <a:xfrm>
            <a:off x="1111314" y="4514120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Nikomu sa nezodpovedal</a:t>
            </a:r>
            <a:endParaRPr lang="sk-SK" sz="24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7" name="Bublina reči: obdĺžnik so zaoblenými rohmi 16">
            <a:extLst>
              <a:ext uri="{FF2B5EF4-FFF2-40B4-BE49-F238E27FC236}">
                <a16:creationId xmlns:a16="http://schemas.microsoft.com/office/drawing/2014/main" xmlns="" id="{09BC0288-A494-4F1F-A27B-9D814D9A3F89}"/>
              </a:ext>
            </a:extLst>
          </p:cNvPr>
          <p:cNvSpPr/>
          <p:nvPr/>
        </p:nvSpPr>
        <p:spPr>
          <a:xfrm>
            <a:off x="6957903" y="5352938"/>
            <a:ext cx="4563611" cy="1287420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rgbClr val="C00000"/>
                </a:solidFill>
                <a:latin typeface="Monotype Corsiva" panose="03010101010201010101" pitchFamily="66" charset="0"/>
              </a:rPr>
              <a:t>,,Našiel som Rím z tehál. Zanechal som ho z mramoru.“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4AD8B6A-032F-4442-9B2A-A5235980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06" y="970408"/>
            <a:ext cx="7208799" cy="43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4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2204E9-2396-425F-AD4C-5A6EAB24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3" y="-490127"/>
            <a:ext cx="11769212" cy="23876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BLÁZNIVÍ CISÁRI</a:t>
            </a:r>
          </a:p>
        </p:txBody>
      </p:sp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xmlns="" id="{E25A6515-DDDE-4FBA-B861-F1EC03C44FCC}"/>
              </a:ext>
            </a:extLst>
          </p:cNvPr>
          <p:cNvSpPr/>
          <p:nvPr/>
        </p:nvSpPr>
        <p:spPr>
          <a:xfrm>
            <a:off x="1160206" y="2015613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A) CALIGULA</a:t>
            </a:r>
          </a:p>
        </p:txBody>
      </p:sp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xmlns="" id="{049FC93D-29AA-4D5F-9420-3B29942B365B}"/>
              </a:ext>
            </a:extLst>
          </p:cNvPr>
          <p:cNvSpPr/>
          <p:nvPr/>
        </p:nvSpPr>
        <p:spPr>
          <a:xfrm>
            <a:off x="4819518" y="1891981"/>
            <a:ext cx="4483509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za konzula vymenoval koňa</a:t>
            </a:r>
          </a:p>
        </p:txBody>
      </p:sp>
      <p:sp>
        <p:nvSpPr>
          <p:cNvPr id="12" name="Bublina: šípka doľava 11">
            <a:extLst>
              <a:ext uri="{FF2B5EF4-FFF2-40B4-BE49-F238E27FC236}">
                <a16:creationId xmlns:a16="http://schemas.microsoft.com/office/drawing/2014/main" xmlns="" id="{91082B20-28E5-4941-AAC1-C57F9DA95D7C}"/>
              </a:ext>
            </a:extLst>
          </p:cNvPr>
          <p:cNvSpPr/>
          <p:nvPr/>
        </p:nvSpPr>
        <p:spPr>
          <a:xfrm>
            <a:off x="4895019" y="3573196"/>
            <a:ext cx="4483509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duševne chorý</a:t>
            </a:r>
          </a:p>
        </p:txBody>
      </p:sp>
      <p:sp>
        <p:nvSpPr>
          <p:cNvPr id="14" name="Bublina: šípka doľava 13">
            <a:extLst>
              <a:ext uri="{FF2B5EF4-FFF2-40B4-BE49-F238E27FC236}">
                <a16:creationId xmlns:a16="http://schemas.microsoft.com/office/drawing/2014/main" xmlns="" id="{3CB6DFD3-2864-4B31-804A-8221C880E51A}"/>
              </a:ext>
            </a:extLst>
          </p:cNvPr>
          <p:cNvSpPr/>
          <p:nvPr/>
        </p:nvSpPr>
        <p:spPr>
          <a:xfrm>
            <a:off x="4819518" y="2624682"/>
            <a:ext cx="4483509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vyhlásil sa za boha Slnka</a:t>
            </a:r>
          </a:p>
        </p:txBody>
      </p:sp>
      <p:sp>
        <p:nvSpPr>
          <p:cNvPr id="15" name="Obdĺžnik: odstrihnuté protiľahlé rohy 14">
            <a:extLst>
              <a:ext uri="{FF2B5EF4-FFF2-40B4-BE49-F238E27FC236}">
                <a16:creationId xmlns:a16="http://schemas.microsoft.com/office/drawing/2014/main" xmlns="" id="{F4801975-B806-4678-93C3-30966B0716EB}"/>
              </a:ext>
            </a:extLst>
          </p:cNvPr>
          <p:cNvSpPr/>
          <p:nvPr/>
        </p:nvSpPr>
        <p:spPr>
          <a:xfrm>
            <a:off x="1280178" y="3411644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B) NERO</a:t>
            </a:r>
          </a:p>
        </p:txBody>
      </p:sp>
      <p:sp>
        <p:nvSpPr>
          <p:cNvPr id="16" name="Bublina: šípka doľava 15">
            <a:extLst>
              <a:ext uri="{FF2B5EF4-FFF2-40B4-BE49-F238E27FC236}">
                <a16:creationId xmlns:a16="http://schemas.microsoft.com/office/drawing/2014/main" xmlns="" id="{045B8518-963C-4487-8203-8ED0D81C4B29}"/>
              </a:ext>
            </a:extLst>
          </p:cNvPr>
          <p:cNvSpPr/>
          <p:nvPr/>
        </p:nvSpPr>
        <p:spPr>
          <a:xfrm>
            <a:off x="4895019" y="4305897"/>
            <a:ext cx="4483509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podpálil mesto Rím</a:t>
            </a:r>
          </a:p>
        </p:txBody>
      </p:sp>
      <p:sp>
        <p:nvSpPr>
          <p:cNvPr id="21" name="Bublina reči: obdĺžnik so zaoblenými rohmi 20">
            <a:extLst>
              <a:ext uri="{FF2B5EF4-FFF2-40B4-BE49-F238E27FC236}">
                <a16:creationId xmlns:a16="http://schemas.microsoft.com/office/drawing/2014/main" xmlns="" id="{14DF354D-0E10-4DA5-A12F-D3E5835A5718}"/>
              </a:ext>
            </a:extLst>
          </p:cNvPr>
          <p:cNvSpPr/>
          <p:nvPr/>
        </p:nvSpPr>
        <p:spPr>
          <a:xfrm>
            <a:off x="448853" y="5254411"/>
            <a:ext cx="10993729" cy="1200628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0" i="0" dirty="0">
                <a:solidFill>
                  <a:srgbClr val="C00000"/>
                </a:solidFill>
                <a:effectLst/>
                <a:latin typeface="Monotype Corsiva" panose="03010101010201010101" pitchFamily="66" charset="0"/>
              </a:rPr>
              <a:t>Celým Rímom otriasla politická i hospodárska kríza. Nero sa preto rozhodol pre svojské riešenie – podpáliť Rím. Hoc sa o jeho vine dodnes názory historikov rozchádzajú, existuje veľa dôvodov, prečo si myslieť, že podpálenie má na svedomí práve on. Vinu však hodil na náboženskú sektu – kresťanov. Preto nechal ukrižovať tisícky kresťanov. </a:t>
            </a:r>
            <a:endParaRPr lang="sk-SK" sz="20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074" name="Picture 2" descr="Conjectural Knowledge: Your shoes make you look like a crazy person. |  Roman armor, Historical shoes, Roman soldiers">
            <a:extLst>
              <a:ext uri="{FF2B5EF4-FFF2-40B4-BE49-F238E27FC236}">
                <a16:creationId xmlns:a16="http://schemas.microsoft.com/office/drawing/2014/main" xmlns="" id="{AA4433FC-57F6-405C-A91C-A7547A5B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98" y="2015613"/>
            <a:ext cx="2566747" cy="28775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861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2204E9-2396-425F-AD4C-5A6EAB24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3" y="-490127"/>
            <a:ext cx="11769212" cy="2387600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VESPANIANOVCI</a:t>
            </a:r>
          </a:p>
        </p:txBody>
      </p:sp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xmlns="" id="{E25A6515-DDDE-4FBA-B861-F1EC03C44FCC}"/>
              </a:ext>
            </a:extLst>
          </p:cNvPr>
          <p:cNvSpPr/>
          <p:nvPr/>
        </p:nvSpPr>
        <p:spPr>
          <a:xfrm>
            <a:off x="314633" y="2044584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Vespanianus</a:t>
            </a:r>
            <a:endParaRPr lang="sk-SK" sz="28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8" name="Bublina: šípka doľava 17">
            <a:extLst>
              <a:ext uri="{FF2B5EF4-FFF2-40B4-BE49-F238E27FC236}">
                <a16:creationId xmlns:a16="http://schemas.microsoft.com/office/drawing/2014/main" xmlns="" id="{946A6CB7-03A4-4A4C-9735-3A8E6439A578}"/>
              </a:ext>
            </a:extLst>
          </p:cNvPr>
          <p:cNvSpPr/>
          <p:nvPr/>
        </p:nvSpPr>
        <p:spPr>
          <a:xfrm>
            <a:off x="4231759" y="2044584"/>
            <a:ext cx="4540101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dobytie Svätej </a:t>
            </a:r>
            <a:r>
              <a:rPr lang="sk-SK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zeme /Jeruzalem/</a:t>
            </a:r>
            <a:endParaRPr lang="sk-SK" sz="2000" b="1" dirty="0">
              <a:solidFill>
                <a:schemeClr val="accent4">
                  <a:lumMod val="20000"/>
                  <a:lumOff val="8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xmlns="" id="{049FC93D-29AA-4D5F-9420-3B29942B365B}"/>
              </a:ext>
            </a:extLst>
          </p:cNvPr>
          <p:cNvSpPr/>
          <p:nvPr/>
        </p:nvSpPr>
        <p:spPr>
          <a:xfrm>
            <a:off x="4231759" y="2794581"/>
            <a:ext cx="4540101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amfiteáter - Koloseum</a:t>
            </a:r>
          </a:p>
        </p:txBody>
      </p:sp>
      <p:sp>
        <p:nvSpPr>
          <p:cNvPr id="9" name="Obdĺžnik: odstrihnuté protiľahlé rohy 8">
            <a:extLst>
              <a:ext uri="{FF2B5EF4-FFF2-40B4-BE49-F238E27FC236}">
                <a16:creationId xmlns:a16="http://schemas.microsoft.com/office/drawing/2014/main" xmlns="" id="{51C8DA3E-1F58-45A7-AF5A-80EE4A276F56}"/>
              </a:ext>
            </a:extLst>
          </p:cNvPr>
          <p:cNvSpPr/>
          <p:nvPr/>
        </p:nvSpPr>
        <p:spPr>
          <a:xfrm>
            <a:off x="334688" y="4057325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Titus</a:t>
            </a:r>
            <a:endParaRPr lang="sk-SK" sz="28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3" name="Bublina: šípka doľava 12">
            <a:extLst>
              <a:ext uri="{FF2B5EF4-FFF2-40B4-BE49-F238E27FC236}">
                <a16:creationId xmlns:a16="http://schemas.microsoft.com/office/drawing/2014/main" xmlns="" id="{A3E60D3D-7692-448B-B6AA-68ADECBD149D}"/>
              </a:ext>
            </a:extLst>
          </p:cNvPr>
          <p:cNvSpPr/>
          <p:nvPr/>
        </p:nvSpPr>
        <p:spPr>
          <a:xfrm>
            <a:off x="4433777" y="3931875"/>
            <a:ext cx="4338083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výbuch sopky Vezuv</a:t>
            </a:r>
          </a:p>
        </p:txBody>
      </p:sp>
      <p:sp>
        <p:nvSpPr>
          <p:cNvPr id="14" name="Bublina: šípka doľava 13">
            <a:extLst>
              <a:ext uri="{FF2B5EF4-FFF2-40B4-BE49-F238E27FC236}">
                <a16:creationId xmlns:a16="http://schemas.microsoft.com/office/drawing/2014/main" xmlns="" id="{28258613-FCCF-4F2B-B59D-B5881508EEAD}"/>
              </a:ext>
            </a:extLst>
          </p:cNvPr>
          <p:cNvSpPr/>
          <p:nvPr/>
        </p:nvSpPr>
        <p:spPr>
          <a:xfrm>
            <a:off x="4327452" y="4710490"/>
            <a:ext cx="4444408" cy="66012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zničený Rím i Pompeje</a:t>
            </a:r>
          </a:p>
        </p:txBody>
      </p:sp>
      <p:sp>
        <p:nvSpPr>
          <p:cNvPr id="15" name="Bublina reči: obdĺžnik so zaoblenými rohmi 14">
            <a:extLst>
              <a:ext uri="{FF2B5EF4-FFF2-40B4-BE49-F238E27FC236}">
                <a16:creationId xmlns:a16="http://schemas.microsoft.com/office/drawing/2014/main" xmlns="" id="{BA49AAAF-64A5-4F6C-B7C3-04300E903BBF}"/>
              </a:ext>
            </a:extLst>
          </p:cNvPr>
          <p:cNvSpPr/>
          <p:nvPr/>
        </p:nvSpPr>
        <p:spPr>
          <a:xfrm>
            <a:off x="88127" y="5489105"/>
            <a:ext cx="9424990" cy="1200628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rgbClr val="C00000"/>
                </a:solidFill>
                <a:latin typeface="Monotype Corsiva" panose="03010101010201010101" pitchFamily="66" charset="0"/>
              </a:rPr>
              <a:t>Mesto Pompeje patrilo k prosperujúcim mestám Rímskej ríše. Teda, až do roku 79 </a:t>
            </a:r>
            <a:r>
              <a:rPr lang="sk-SK" sz="2000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pnl</a:t>
            </a:r>
            <a:r>
              <a:rPr lang="sk-SK" sz="2000" dirty="0">
                <a:solidFill>
                  <a:srgbClr val="C00000"/>
                </a:solidFill>
                <a:latin typeface="Monotype Corsiva" panose="03010101010201010101" pitchFamily="66" charset="0"/>
              </a:rPr>
              <a:t>, kedy bolo zničené sopkou Vezuv. Tisíce obyvateľov boli nemilosrdne pochovaní pod 5 metrami popola. V 19. storočí Taliani pod vrstvami popola odhalili dutiny po ľudských telách. Zaliali ich sadrou, čím získali odliatky mŕtvych.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2307CF2B-F2AB-4116-9420-0F2E1941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4324" y="2704706"/>
            <a:ext cx="3218320" cy="200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08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2204E9-2396-425F-AD4C-5A6EAB24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3" y="-490127"/>
            <a:ext cx="11769212" cy="23876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ADOPTÍVNI CISÁRI</a:t>
            </a:r>
          </a:p>
        </p:txBody>
      </p:sp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xmlns="" id="{E25A6515-DDDE-4FBA-B861-F1EC03C44FCC}"/>
              </a:ext>
            </a:extLst>
          </p:cNvPr>
          <p:cNvSpPr/>
          <p:nvPr/>
        </p:nvSpPr>
        <p:spPr>
          <a:xfrm>
            <a:off x="1160206" y="2015613"/>
            <a:ext cx="3559278" cy="983226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Každý z nich bol adoptovaní</a:t>
            </a:r>
            <a:endParaRPr lang="sk-SK" sz="20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8" name="Bublina: šípka doľava 17">
            <a:extLst>
              <a:ext uri="{FF2B5EF4-FFF2-40B4-BE49-F238E27FC236}">
                <a16:creationId xmlns:a16="http://schemas.microsoft.com/office/drawing/2014/main" xmlns="" id="{946A6CB7-03A4-4A4C-9735-3A8E6439A578}"/>
              </a:ext>
            </a:extLst>
          </p:cNvPr>
          <p:cNvSpPr/>
          <p:nvPr/>
        </p:nvSpPr>
        <p:spPr>
          <a:xfrm>
            <a:off x="5047420" y="3332186"/>
            <a:ext cx="5465384" cy="1041304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CISÁR TRAJÁN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2DDC2E45-11D4-450D-8A2E-5FFAF9BD6C59}"/>
              </a:ext>
            </a:extLst>
          </p:cNvPr>
          <p:cNvSpPr/>
          <p:nvPr/>
        </p:nvSpPr>
        <p:spPr>
          <a:xfrm>
            <a:off x="1308186" y="3116979"/>
            <a:ext cx="3263317" cy="1041304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Trajanus</a:t>
            </a:r>
            <a:r>
              <a:rPr lang="sk-SK" sz="20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 – Najväčší rozmach ríše</a:t>
            </a:r>
            <a:endParaRPr lang="sk-SK" sz="20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sp>
        <p:nvSpPr>
          <p:cNvPr id="14" name="Bublina: šípka doľava 13">
            <a:extLst>
              <a:ext uri="{FF2B5EF4-FFF2-40B4-BE49-F238E27FC236}">
                <a16:creationId xmlns:a16="http://schemas.microsoft.com/office/drawing/2014/main" xmlns="" id="{2AA4D3D0-0721-4D04-B443-176404FCE28A}"/>
              </a:ext>
            </a:extLst>
          </p:cNvPr>
          <p:cNvSpPr/>
          <p:nvPr/>
        </p:nvSpPr>
        <p:spPr>
          <a:xfrm>
            <a:off x="5047420" y="2168365"/>
            <a:ext cx="5465384" cy="1041304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adoptovaný (vyhlásený) predchádzajúcim cisárom</a:t>
            </a:r>
          </a:p>
        </p:txBody>
      </p:sp>
      <p:sp>
        <p:nvSpPr>
          <p:cNvPr id="15" name="Bublina: šípka doľava 14">
            <a:extLst>
              <a:ext uri="{FF2B5EF4-FFF2-40B4-BE49-F238E27FC236}">
                <a16:creationId xmlns:a16="http://schemas.microsoft.com/office/drawing/2014/main" xmlns="" id="{7F9CC424-3F3E-4974-A02B-71F6179A6335}"/>
              </a:ext>
            </a:extLst>
          </p:cNvPr>
          <p:cNvSpPr/>
          <p:nvPr/>
        </p:nvSpPr>
        <p:spPr>
          <a:xfrm>
            <a:off x="5132709" y="4709379"/>
            <a:ext cx="5465384" cy="1041304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CISÁR HADRIÁN</a:t>
            </a:r>
          </a:p>
        </p:txBody>
      </p:sp>
      <p:sp>
        <p:nvSpPr>
          <p:cNvPr id="16" name="Bublina: šípka nahor 15">
            <a:extLst>
              <a:ext uri="{FF2B5EF4-FFF2-40B4-BE49-F238E27FC236}">
                <a16:creationId xmlns:a16="http://schemas.microsoft.com/office/drawing/2014/main" xmlns="" id="{15DF92D0-6CED-4CC7-9D43-1BD02B648811}"/>
              </a:ext>
            </a:extLst>
          </p:cNvPr>
          <p:cNvSpPr/>
          <p:nvPr/>
        </p:nvSpPr>
        <p:spPr>
          <a:xfrm>
            <a:off x="1447505" y="5609907"/>
            <a:ext cx="3263317" cy="1041304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opevnená hranica Ríma</a:t>
            </a:r>
          </a:p>
        </p:txBody>
      </p:sp>
      <p:sp>
        <p:nvSpPr>
          <p:cNvPr id="17" name="Bublina: šípka nahor 16">
            <a:extLst>
              <a:ext uri="{FF2B5EF4-FFF2-40B4-BE49-F238E27FC236}">
                <a16:creationId xmlns:a16="http://schemas.microsoft.com/office/drawing/2014/main" xmlns="" id="{9378E68F-8406-48D5-8D7D-5E370EA57D20}"/>
              </a:ext>
            </a:extLst>
          </p:cNvPr>
          <p:cNvSpPr/>
          <p:nvPr/>
        </p:nvSpPr>
        <p:spPr>
          <a:xfrm>
            <a:off x="1473123" y="4568603"/>
            <a:ext cx="3263317" cy="1041304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Stavba - LIMES ROMANUS </a:t>
            </a:r>
            <a:r>
              <a:rPr lang="sk-SK" sz="2400" b="1" dirty="0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- </a:t>
            </a:r>
            <a:r>
              <a:rPr lang="sk-SK" sz="2400" b="1" dirty="0" err="1" smtClean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Trajanus</a:t>
            </a:r>
            <a:endParaRPr lang="sk-SK" sz="2400" b="1" dirty="0">
              <a:solidFill>
                <a:schemeClr val="accent2">
                  <a:lumMod val="50000"/>
                </a:schemeClr>
              </a:solidFill>
              <a:latin typeface="Afterglow" panose="00000500000000000000" pitchFamily="2" charset="0"/>
              <a:ea typeface="Afterglow" panose="00000500000000000000" pitchFamily="2" charset="0"/>
            </a:endParaRPr>
          </a:p>
        </p:txBody>
      </p:sp>
      <p:pic>
        <p:nvPicPr>
          <p:cNvPr id="5126" name="Picture 6" descr="Limes Romanus: Seznamte se s hlavním obranným systémem starověku | 100+1  zahraniční zajímavost">
            <a:extLst>
              <a:ext uri="{FF2B5EF4-FFF2-40B4-BE49-F238E27FC236}">
                <a16:creationId xmlns:a16="http://schemas.microsoft.com/office/drawing/2014/main" xmlns="" id="{11E5046F-67D7-4A4D-994F-602B33D7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77" y="1897473"/>
            <a:ext cx="6641874" cy="46929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346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2204E9-2396-425F-AD4C-5A6EAB24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4" y="-366589"/>
            <a:ext cx="11769212" cy="23876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50000"/>
                  </a:schemeClr>
                </a:solidFill>
                <a:latin typeface="Afterglow" panose="00000500000000000000" pitchFamily="2" charset="0"/>
                <a:ea typeface="Afterglow" panose="00000500000000000000" pitchFamily="2" charset="0"/>
              </a:rPr>
              <a:t>Ďakujem za pozornosť!</a:t>
            </a:r>
          </a:p>
        </p:txBody>
      </p:sp>
      <p:pic>
        <p:nvPicPr>
          <p:cNvPr id="1026" name="Picture 2" descr="Explore Italian Sticker by Nora Fikse for iOS &amp; Android | GIPHY">
            <a:extLst>
              <a:ext uri="{FF2B5EF4-FFF2-40B4-BE49-F238E27FC236}">
                <a16:creationId xmlns:a16="http://schemas.microsoft.com/office/drawing/2014/main" xmlns="" id="{FCF74A6E-B8C6-45C9-AE3E-8B95671A4CB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28" y="1876302"/>
            <a:ext cx="6726929" cy="36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taly Roma Sticker for iOS &amp; Android | GIPHY">
            <a:extLst>
              <a:ext uri="{FF2B5EF4-FFF2-40B4-BE49-F238E27FC236}">
                <a16:creationId xmlns:a16="http://schemas.microsoft.com/office/drawing/2014/main" xmlns="" id="{04A20B8A-1E7E-47D0-A011-BA4B7321DE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52" y="74871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82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281</Words>
  <Application>Microsoft Office PowerPoint</Application>
  <PresentationFormat>Širokouhlá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Afterglow</vt:lpstr>
      <vt:lpstr>Arial</vt:lpstr>
      <vt:lpstr>Calibri</vt:lpstr>
      <vt:lpstr>Calibri Light</vt:lpstr>
      <vt:lpstr>Monotype Corsiva</vt:lpstr>
      <vt:lpstr>Motív Office</vt:lpstr>
      <vt:lpstr>STAROVEKÝ RÍM</vt:lpstr>
      <vt:lpstr>OCTAVIUS – 1. rímsky cisár : 27 pnl.</vt:lpstr>
      <vt:lpstr>Zo života a reforiem Augusta</vt:lpstr>
      <vt:lpstr>BLÁZNIVÍ CISÁRI</vt:lpstr>
      <vt:lpstr>VESPANIANOVCI</vt:lpstr>
      <vt:lpstr>ADOPTÍVNI CISÁRI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STAROVEKÝ RÍM</dc:title>
  <dc:creator>Hrebenakova Nikola</dc:creator>
  <cp:lastModifiedBy>Windows-felhasználó</cp:lastModifiedBy>
  <cp:revision>50</cp:revision>
  <dcterms:created xsi:type="dcterms:W3CDTF">2021-02-24T16:09:56Z</dcterms:created>
  <dcterms:modified xsi:type="dcterms:W3CDTF">2024-03-05T09:23:16Z</dcterms:modified>
</cp:coreProperties>
</file>