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B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Bunkové delenie</a:t>
            </a:r>
            <a:br>
              <a:rPr lang="sk-SK" dirty="0" smtClean="0"/>
            </a:br>
            <a:r>
              <a:rPr lang="sk-SK" dirty="0" smtClean="0"/>
              <a:t>- </a:t>
            </a:r>
            <a:r>
              <a:rPr lang="sk-SK" dirty="0" err="1" smtClean="0"/>
              <a:t>mitóza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</a:t>
            </a:r>
            <a:r>
              <a:rPr lang="sk-SK" dirty="0" err="1" smtClean="0"/>
              <a:t>amitóza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2 procesy</a:t>
            </a:r>
          </a:p>
          <a:p>
            <a:r>
              <a:rPr lang="sk-SK" dirty="0" smtClean="0"/>
              <a:t>1.Delenie jadra =</a:t>
            </a:r>
            <a:r>
              <a:rPr lang="sk-SK" dirty="0" err="1" smtClean="0"/>
              <a:t>karyokinéza</a:t>
            </a:r>
            <a:endParaRPr lang="sk-SK" dirty="0" smtClean="0"/>
          </a:p>
          <a:p>
            <a:r>
              <a:rPr lang="sk-SK" dirty="0" smtClean="0"/>
              <a:t>2.Samotné delenie </a:t>
            </a:r>
            <a:r>
              <a:rPr lang="sk-SK" dirty="0" err="1" smtClean="0"/>
              <a:t>bunky=cytokinéza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MITÓZA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solidFill>
            <a:srgbClr val="C6AB0A"/>
          </a:solidFill>
        </p:spPr>
        <p:txBody>
          <a:bodyPr>
            <a:normAutofit fontScale="85000" lnSpcReduction="20000"/>
          </a:bodyPr>
          <a:lstStyle/>
          <a:p>
            <a:r>
              <a:rPr lang="sk-SK" dirty="0" err="1" smtClean="0"/>
              <a:t>Mitóza</a:t>
            </a:r>
            <a:r>
              <a:rPr lang="sk-SK" b="1" dirty="0" smtClean="0"/>
              <a:t> </a:t>
            </a:r>
            <a:r>
              <a:rPr lang="sk-SK" dirty="0" smtClean="0"/>
              <a:t>zabezpečuje </a:t>
            </a:r>
            <a:r>
              <a:rPr lang="sk-SK" b="1" dirty="0" smtClean="0"/>
              <a:t>rovnomerné rozdelenie chromozómov do dcérskych buniek</a:t>
            </a:r>
            <a:r>
              <a:rPr lang="sk-SK" dirty="0" smtClean="0"/>
              <a:t>. </a:t>
            </a:r>
            <a:r>
              <a:rPr lang="sk-SK" b="1" dirty="0" smtClean="0"/>
              <a:t>Výsledkom delenia sú 4 bunky s rovnakým počtom chromozómov ako mali materské bunky. </a:t>
            </a:r>
            <a:endParaRPr lang="sk-SK" dirty="0" smtClean="0"/>
          </a:p>
          <a:p>
            <a:r>
              <a:rPr lang="sk-SK" dirty="0" smtClean="0"/>
              <a:t> </a:t>
            </a:r>
          </a:p>
          <a:p>
            <a:r>
              <a:rPr lang="sk-SK" b="1" dirty="0" smtClean="0"/>
              <a:t>Význam </a:t>
            </a:r>
            <a:r>
              <a:rPr lang="sk-SK" b="1" dirty="0" err="1" smtClean="0"/>
              <a:t>mitózy</a:t>
            </a:r>
            <a:r>
              <a:rPr lang="sk-SK" dirty="0" smtClean="0"/>
              <a:t> </a:t>
            </a:r>
            <a:r>
              <a:rPr lang="sk-SK" dirty="0" smtClean="0"/>
              <a:t>- zabezpečuje </a:t>
            </a:r>
            <a:r>
              <a:rPr lang="sk-SK" dirty="0" smtClean="0"/>
              <a:t>konštantný počet chromozómov vo všetkých somatických bunkách mnohobunkového organizmu. </a:t>
            </a:r>
          </a:p>
          <a:p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err="1" smtClean="0"/>
              <a:t>Mitóza</a:t>
            </a:r>
            <a:r>
              <a:rPr lang="sk-SK" dirty="0" smtClean="0"/>
              <a:t> </a:t>
            </a:r>
            <a:r>
              <a:rPr lang="sk-SK" dirty="0" smtClean="0"/>
              <a:t>prebieha v niekoľkých dobre mikroskopicky odlíšiteľných fázach. Jednotlivé fázy plynule prechádzajú jedna do druhej, preto v mnohých prípadoch </a:t>
            </a:r>
            <a:r>
              <a:rPr lang="sk-SK" dirty="0" smtClean="0"/>
              <a:t>sa nedá </a:t>
            </a:r>
            <a:r>
              <a:rPr lang="sk-SK" dirty="0" smtClean="0"/>
              <a:t>medzi nimi určiť </a:t>
            </a:r>
            <a:r>
              <a:rPr lang="sk-SK" dirty="0" smtClean="0"/>
              <a:t>ostrá hranica.</a:t>
            </a:r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sk-SK" b="1" dirty="0" smtClean="0"/>
              <a:t>1. </a:t>
            </a:r>
            <a:r>
              <a:rPr lang="sk-SK" b="1" dirty="0" err="1" smtClean="0"/>
              <a:t>Profáza</a:t>
            </a:r>
            <a:endParaRPr lang="sk-SK" dirty="0" smtClean="0"/>
          </a:p>
          <a:p>
            <a:r>
              <a:rPr lang="sk-SK" b="1" dirty="0" smtClean="0"/>
              <a:t>- </a:t>
            </a:r>
            <a:r>
              <a:rPr lang="sk-SK" dirty="0" smtClean="0"/>
              <a:t>chromozómy hrubnú a stávajú sa viditeľnými = </a:t>
            </a:r>
            <a:r>
              <a:rPr lang="sk-SK" dirty="0" err="1" smtClean="0"/>
              <a:t>špiralizujú</a:t>
            </a:r>
            <a:r>
              <a:rPr lang="sk-SK" dirty="0" smtClean="0"/>
              <a:t> sa a kondenzujú</a:t>
            </a:r>
          </a:p>
          <a:p>
            <a:r>
              <a:rPr lang="sk-SK" dirty="0" smtClean="0"/>
              <a:t>- zaniká jadierko a rozpadá sa jadrová membrána</a:t>
            </a:r>
          </a:p>
          <a:p>
            <a:r>
              <a:rPr lang="sk-SK" dirty="0" smtClean="0"/>
              <a:t>- formuje sa </a:t>
            </a:r>
            <a:r>
              <a:rPr lang="sk-SK" dirty="0" err="1" smtClean="0"/>
              <a:t>mitotický</a:t>
            </a:r>
            <a:r>
              <a:rPr lang="sk-SK" dirty="0" smtClean="0"/>
              <a:t> aparát - centrioly putujú k opačným pólom bunky a medzi nimi vzniká deliace vretienko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 </a:t>
            </a:r>
          </a:p>
          <a:p>
            <a:r>
              <a:rPr lang="sk-SK" b="1" dirty="0" smtClean="0"/>
              <a:t>2. </a:t>
            </a:r>
            <a:r>
              <a:rPr lang="sk-SK" b="1" dirty="0" err="1" smtClean="0"/>
              <a:t>Metafáza</a:t>
            </a:r>
            <a:endParaRPr lang="sk-SK" dirty="0" smtClean="0"/>
          </a:p>
          <a:p>
            <a:r>
              <a:rPr lang="sk-SK" dirty="0" smtClean="0"/>
              <a:t>- vrcholí </a:t>
            </a:r>
            <a:r>
              <a:rPr lang="sk-SK" dirty="0" err="1" smtClean="0"/>
              <a:t>špiralizácia</a:t>
            </a:r>
            <a:r>
              <a:rPr lang="sk-SK" dirty="0" smtClean="0"/>
              <a:t> chromozómov (chromozómy sú v tejto fáze najlepšie pozorovateľné)</a:t>
            </a:r>
          </a:p>
          <a:p>
            <a:r>
              <a:rPr lang="sk-SK" dirty="0" smtClean="0"/>
              <a:t>- chromozómy sú usporiadané v centrálnej rovine – ekvatoriálnej (rovníkovej) rovine </a:t>
            </a:r>
          </a:p>
          <a:p>
            <a:r>
              <a:rPr lang="sk-SK" dirty="0" smtClean="0"/>
              <a:t>- pozoruje sa pozdĺžne rozdelenie chromozómov, ktoré sú spojené ešte v mieste </a:t>
            </a:r>
            <a:r>
              <a:rPr lang="sk-SK" dirty="0" err="1" smtClean="0"/>
              <a:t>centroméry</a:t>
            </a:r>
            <a:r>
              <a:rPr lang="sk-SK" dirty="0" smtClean="0"/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smtClean="0"/>
              <a:t>3.</a:t>
            </a:r>
            <a:r>
              <a:rPr lang="sk-SK" dirty="0" smtClean="0"/>
              <a:t> </a:t>
            </a:r>
            <a:r>
              <a:rPr lang="sk-SK" b="1" dirty="0" err="1" smtClean="0"/>
              <a:t>Anafáza</a:t>
            </a:r>
            <a:endParaRPr lang="sk-SK" dirty="0" smtClean="0"/>
          </a:p>
          <a:p>
            <a:r>
              <a:rPr lang="sk-SK" b="1" dirty="0" smtClean="0"/>
              <a:t>- </a:t>
            </a:r>
            <a:r>
              <a:rPr lang="sk-SK" dirty="0" smtClean="0"/>
              <a:t>dochádza k</a:t>
            </a:r>
            <a:r>
              <a:rPr lang="sk-SK" b="1" dirty="0" smtClean="0"/>
              <a:t> </a:t>
            </a:r>
            <a:r>
              <a:rPr lang="sk-SK" dirty="0" smtClean="0"/>
              <a:t>rozdeleniu </a:t>
            </a:r>
            <a:r>
              <a:rPr lang="sk-SK" dirty="0" err="1" smtClean="0"/>
              <a:t>centromér</a:t>
            </a:r>
            <a:r>
              <a:rPr lang="sk-SK" dirty="0" smtClean="0"/>
              <a:t> a ku skracovaniu </a:t>
            </a:r>
            <a:r>
              <a:rPr lang="sk-SK" dirty="0" err="1" smtClean="0"/>
              <a:t>mikrotubúl</a:t>
            </a:r>
            <a:r>
              <a:rPr lang="sk-SK" dirty="0" smtClean="0"/>
              <a:t> deliaceho vretienka</a:t>
            </a:r>
          </a:p>
          <a:p>
            <a:r>
              <a:rPr lang="sk-SK" dirty="0" smtClean="0"/>
              <a:t>- nastáva rozchod sesterských </a:t>
            </a:r>
            <a:r>
              <a:rPr lang="sk-SK" dirty="0" err="1" smtClean="0"/>
              <a:t>chromatíd</a:t>
            </a:r>
            <a:r>
              <a:rPr lang="sk-SK" dirty="0" smtClean="0"/>
              <a:t> k pólom bunky 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 </a:t>
            </a:r>
          </a:p>
          <a:p>
            <a:r>
              <a:rPr lang="sk-SK" b="1" dirty="0" smtClean="0"/>
              <a:t>4.</a:t>
            </a:r>
            <a:r>
              <a:rPr lang="sk-SK" dirty="0" smtClean="0"/>
              <a:t> </a:t>
            </a:r>
            <a:r>
              <a:rPr lang="sk-SK" b="1" dirty="0" err="1" smtClean="0"/>
              <a:t>Telofáza</a:t>
            </a:r>
            <a:endParaRPr lang="sk-SK" dirty="0" smtClean="0"/>
          </a:p>
          <a:p>
            <a:r>
              <a:rPr lang="sk-SK" dirty="0" smtClean="0"/>
              <a:t>- nastáva </a:t>
            </a:r>
            <a:r>
              <a:rPr lang="sk-SK" dirty="0" err="1" smtClean="0"/>
              <a:t>dešpiralizácia</a:t>
            </a:r>
            <a:r>
              <a:rPr lang="sk-SK" dirty="0" smtClean="0"/>
              <a:t> chromozómov</a:t>
            </a:r>
          </a:p>
          <a:p>
            <a:r>
              <a:rPr lang="sk-SK" dirty="0" smtClean="0"/>
              <a:t>- tvorba jadrovej membrány a obnova jadierka</a:t>
            </a:r>
          </a:p>
          <a:p>
            <a:r>
              <a:rPr lang="sk-SK" dirty="0" smtClean="0"/>
              <a:t>- zaniká deliace vretienko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oskole.sk/userfiles/image/zaida/biologia/mitoza_html_m6077b8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150593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://www.oskole.sk/userfiles/image/zaida/biologia/mitoza_html_m4a20da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0"/>
            <a:ext cx="91440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 delení jadra nasleduje delenie bunky – </a:t>
            </a:r>
            <a:r>
              <a:rPr lang="sk-SK" b="1" dirty="0" err="1" smtClean="0"/>
              <a:t>cytokinéza</a:t>
            </a:r>
            <a:r>
              <a:rPr lang="sk-SK" b="1" dirty="0" smtClean="0"/>
              <a:t>.</a:t>
            </a:r>
            <a:r>
              <a:rPr lang="sk-SK" dirty="0" smtClean="0"/>
              <a:t> Uskutočňuje sa dvojakým spôsobom: </a:t>
            </a:r>
            <a:r>
              <a:rPr lang="sk-SK" b="1" dirty="0" smtClean="0"/>
              <a:t>zaškrtením bunky v strede</a:t>
            </a:r>
            <a:r>
              <a:rPr lang="sk-SK" dirty="0" smtClean="0"/>
              <a:t> (u živočíšnych buniek) alebo </a:t>
            </a:r>
            <a:r>
              <a:rPr lang="sk-SK" b="1" dirty="0" smtClean="0"/>
              <a:t>tvorbou platničky</a:t>
            </a:r>
            <a:r>
              <a:rPr lang="sk-SK" dirty="0" smtClean="0"/>
              <a:t> (u rastlinných buniek). Tá rastie zo stredu bunky k okrajom bunkovej steny</a:t>
            </a:r>
            <a:r>
              <a:rPr lang="sk-SK" dirty="0" smtClean="0"/>
              <a:t>.</a:t>
            </a:r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AMITÓZA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457200" y="914400"/>
            <a:ext cx="8153400" cy="553997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dirty="0" smtClean="0"/>
              <a:t> </a:t>
            </a:r>
          </a:p>
          <a:p>
            <a:r>
              <a:rPr lang="sk-SK" sz="2800" dirty="0" smtClean="0"/>
              <a:t>Pri tomto druhu delenia označovanom ako </a:t>
            </a:r>
            <a:r>
              <a:rPr lang="sk-SK" sz="2800" b="1" dirty="0" smtClean="0"/>
              <a:t>priame delenie</a:t>
            </a:r>
            <a:r>
              <a:rPr lang="sk-SK" sz="2800" dirty="0" smtClean="0"/>
              <a:t>, je rozdelenie jadra a rozdelenie bunky veľmi jednoduché. Nakoľko </a:t>
            </a:r>
            <a:r>
              <a:rPr lang="sk-SK" sz="2800" b="1" dirty="0" smtClean="0"/>
              <a:t>neexistuje mechanizmus, ktorý by daný proces reguloval,</a:t>
            </a:r>
            <a:r>
              <a:rPr lang="sk-SK" sz="2800" dirty="0" smtClean="0"/>
              <a:t> </a:t>
            </a:r>
            <a:r>
              <a:rPr lang="sk-SK" sz="2800" b="1" dirty="0" smtClean="0"/>
              <a:t>môže dôjsť k nerovnomernému rozdeleniu genetického materiálu.</a:t>
            </a:r>
            <a:endParaRPr lang="sk-SK" sz="2800" dirty="0" smtClean="0"/>
          </a:p>
          <a:p>
            <a:r>
              <a:rPr lang="sk-SK" sz="2800" dirty="0" smtClean="0"/>
              <a:t> </a:t>
            </a:r>
          </a:p>
          <a:p>
            <a:r>
              <a:rPr lang="sk-SK" sz="2800" b="1" dirty="0" smtClean="0"/>
              <a:t>Fázy </a:t>
            </a:r>
            <a:r>
              <a:rPr lang="sk-SK" sz="2800" b="1" dirty="0" err="1" smtClean="0"/>
              <a:t>amitózy</a:t>
            </a:r>
            <a:r>
              <a:rPr lang="sk-SK" sz="2800" b="1" dirty="0" smtClean="0"/>
              <a:t>: </a:t>
            </a:r>
            <a:endParaRPr lang="sk-SK" sz="2800" dirty="0" smtClean="0"/>
          </a:p>
          <a:p>
            <a:r>
              <a:rPr lang="sk-SK" sz="2800" dirty="0" smtClean="0"/>
              <a:t> </a:t>
            </a:r>
          </a:p>
          <a:p>
            <a:r>
              <a:rPr lang="sk-SK" sz="2800" b="1" dirty="0" smtClean="0"/>
              <a:t>a)</a:t>
            </a:r>
            <a:r>
              <a:rPr lang="sk-SK" sz="2800" dirty="0" smtClean="0"/>
              <a:t> </a:t>
            </a:r>
            <a:r>
              <a:rPr lang="sk-SK" sz="2800" b="1" dirty="0" smtClean="0"/>
              <a:t>delenie jadra</a:t>
            </a:r>
            <a:r>
              <a:rPr lang="sk-SK" sz="2800" dirty="0" smtClean="0"/>
              <a:t> - jadro sa postupne zaškrcuje</a:t>
            </a:r>
          </a:p>
          <a:p>
            <a:r>
              <a:rPr lang="sk-SK" sz="2800" b="1" dirty="0" smtClean="0"/>
              <a:t>b) delenie cytoplazmy</a:t>
            </a:r>
            <a:r>
              <a:rPr lang="sk-SK" sz="2800" dirty="0" smtClean="0"/>
              <a:t> - bunka sa </a:t>
            </a:r>
            <a:r>
              <a:rPr lang="sk-SK" sz="2800" dirty="0" err="1" smtClean="0"/>
              <a:t>piškótovito</a:t>
            </a:r>
            <a:r>
              <a:rPr lang="sk-SK" sz="2800" dirty="0" smtClean="0"/>
              <a:t> pretiahne</a:t>
            </a:r>
          </a:p>
          <a:p>
            <a:r>
              <a:rPr lang="sk-SK" sz="2800" b="1" dirty="0" smtClean="0"/>
              <a:t>c)</a:t>
            </a:r>
            <a:r>
              <a:rPr lang="sk-SK" sz="2800" dirty="0" smtClean="0"/>
              <a:t> </a:t>
            </a:r>
            <a:r>
              <a:rPr lang="sk-SK" sz="2800" b="1" dirty="0" smtClean="0"/>
              <a:t>delenie bunkovej steny</a:t>
            </a:r>
            <a:r>
              <a:rPr lang="sk-SK" sz="2800" dirty="0" smtClean="0"/>
              <a:t> – umožňuje rozdelenie na dcérske bunky</a:t>
            </a:r>
            <a:endParaRPr lang="sk-SK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http://www.oskole.sk/userfiles/image/zaida/biologia/mitoza_html_1576a26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629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PresentationFormat>Prezentácia na obrazovke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Bunkové delenie - mitóza - amitóza</vt:lpstr>
      <vt:lpstr>MITÓZA </vt:lpstr>
      <vt:lpstr>Snímka 3</vt:lpstr>
      <vt:lpstr>Snímka 4</vt:lpstr>
      <vt:lpstr>Snímka 5</vt:lpstr>
      <vt:lpstr>Snímka 6</vt:lpstr>
      <vt:lpstr>Snímka 7</vt:lpstr>
      <vt:lpstr>AMITÓZA 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Bunkové delenie  mitóza amitóza</dc:title>
  <cp:lastModifiedBy>Lenka Skarbekova</cp:lastModifiedBy>
  <cp:revision>7</cp:revision>
  <dcterms:modified xsi:type="dcterms:W3CDTF">2011-10-06T18:20:55Z</dcterms:modified>
</cp:coreProperties>
</file>