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0" r:id="rId8"/>
    <p:sldId id="266" r:id="rId9"/>
    <p:sldId id="265" r:id="rId10"/>
    <p:sldId id="261" r:id="rId11"/>
    <p:sldId id="262" r:id="rId12"/>
    <p:sldId id="268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F51CE7-8435-47F1-A584-B9BF052ED865}" type="datetimeFigureOut">
              <a:rPr lang="sk-SK" smtClean="0"/>
              <a:pPr/>
              <a:t>16. 5. 2014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A0BA2FC-410D-4DE7-B55D-A9A073E71EE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2400" dirty="0" smtClean="0">
                <a:solidFill>
                  <a:schemeClr val="tx1"/>
                </a:solidFill>
              </a:rPr>
              <a:t>Fyzika pre 7.ročník ZŠ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Teplo a premeny skupenstva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2"/>
                </a:solidFill>
              </a:rPr>
              <a:t>Topenie je zmena skupenstva pevného (tuhého) na kvapalné.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Častice pevných látok majú svoje stále polohy, okolo ktorých kmitajú.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Pri topení látka teplo prijíma.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Pri topení sa teplota látky nemení.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Teplo, ktoré dodáme pevnej látke na premenu skupenstva na kvapalinu, sa nazýva skupenské teplo topenia – </a:t>
            </a:r>
            <a:r>
              <a:rPr lang="sk-SK" sz="2800" dirty="0" err="1" smtClean="0">
                <a:solidFill>
                  <a:schemeClr val="bg2"/>
                </a:solidFill>
              </a:rPr>
              <a:t>L</a:t>
            </a:r>
            <a:r>
              <a:rPr lang="sk-SK" sz="2800" baseline="-25000" dirty="0" err="1" smtClean="0">
                <a:solidFill>
                  <a:schemeClr val="bg2"/>
                </a:solidFill>
              </a:rPr>
              <a:t>t</a:t>
            </a:r>
            <a:r>
              <a:rPr lang="sk-SK" sz="2800" baseline="-25000" dirty="0" smtClean="0">
                <a:solidFill>
                  <a:schemeClr val="bg2"/>
                </a:solidFill>
              </a:rPr>
              <a:t> .</a:t>
            </a:r>
            <a:r>
              <a:rPr lang="sk-SK" sz="2800" dirty="0" smtClean="0">
                <a:solidFill>
                  <a:schemeClr val="bg2"/>
                </a:solidFill>
              </a:rPr>
              <a:t> 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Topenie a tuhnutie</a:t>
            </a:r>
            <a:endParaRPr lang="sk-SK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9248"/>
          </a:xfrm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bg2"/>
                </a:solidFill>
              </a:rPr>
              <a:t>Hmotnostné skupenské teplo topenia -</a:t>
            </a:r>
            <a:r>
              <a:rPr lang="sk-SK" sz="2800" dirty="0" err="1" smtClean="0">
                <a:solidFill>
                  <a:schemeClr val="bg2"/>
                </a:solidFill>
              </a:rPr>
              <a:t>l</a:t>
            </a:r>
            <a:r>
              <a:rPr lang="sk-SK" sz="2800" baseline="-25000" dirty="0" err="1" smtClean="0">
                <a:solidFill>
                  <a:schemeClr val="bg2"/>
                </a:solidFill>
              </a:rPr>
              <a:t>t</a:t>
            </a:r>
            <a:r>
              <a:rPr lang="sk-SK" sz="2800" dirty="0" smtClean="0">
                <a:solidFill>
                  <a:schemeClr val="bg2"/>
                </a:solidFill>
              </a:rPr>
              <a:t>  je teplo, </a:t>
            </a:r>
            <a:r>
              <a:rPr lang="sk-SK" sz="2800" dirty="0" smtClean="0">
                <a:solidFill>
                  <a:schemeClr val="bg2"/>
                </a:solidFill>
              </a:rPr>
              <a:t>ktoré je potrebné </a:t>
            </a:r>
            <a:r>
              <a:rPr lang="sk-SK" sz="2800" dirty="0" smtClean="0">
                <a:solidFill>
                  <a:schemeClr val="bg2"/>
                </a:solidFill>
              </a:rPr>
              <a:t>dodať pevnej látke s hmotnosťou </a:t>
            </a:r>
            <a:r>
              <a:rPr lang="sk-SK" sz="3600" dirty="0" smtClean="0">
                <a:solidFill>
                  <a:schemeClr val="bg2"/>
                </a:solidFill>
              </a:rPr>
              <a:t>1</a:t>
            </a:r>
            <a:r>
              <a:rPr lang="sk-SK" sz="2800" dirty="0" smtClean="0">
                <a:solidFill>
                  <a:schemeClr val="bg2"/>
                </a:solidFill>
              </a:rPr>
              <a:t> kg pri teplote topenia, aby sa premenila na kvapalinu s tou istou </a:t>
            </a:r>
            <a:r>
              <a:rPr lang="sk-SK" sz="2800" dirty="0" smtClean="0">
                <a:solidFill>
                  <a:schemeClr val="bg2"/>
                </a:solidFill>
              </a:rPr>
              <a:t>teplotou.</a:t>
            </a:r>
            <a:endParaRPr lang="sk-SK" sz="2800" dirty="0" smtClean="0">
              <a:solidFill>
                <a:schemeClr val="bg2"/>
              </a:solidFill>
            </a:endParaRPr>
          </a:p>
          <a:p>
            <a:r>
              <a:rPr lang="sk-SK" sz="2800" dirty="0" smtClean="0">
                <a:solidFill>
                  <a:schemeClr val="bg2"/>
                </a:solidFill>
              </a:rPr>
              <a:t>Tuhnutie je zmena skupenstva kvapalného na pevné (tuhé).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Pri tuhnutí sa častice vracajú do svojich stálych polôh.</a:t>
            </a:r>
          </a:p>
          <a:p>
            <a:pPr>
              <a:buNone/>
            </a:pPr>
            <a:r>
              <a:rPr lang="sk-SK" sz="2800" dirty="0" smtClean="0">
                <a:solidFill>
                  <a:schemeClr val="bg2"/>
                </a:solidFill>
              </a:rPr>
              <a:t>    Uvoľňuje sa pri tom teplo, hoci teplota látky neklesá.</a:t>
            </a:r>
            <a:endParaRPr lang="sk-SK" sz="2800" dirty="0">
              <a:solidFill>
                <a:schemeClr val="bg2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2344"/>
          </a:xfrm>
        </p:spPr>
        <p:txBody>
          <a:bodyPr/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openie ľad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2204864"/>
            <a:ext cx="5544616" cy="3384376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Graf zmeny teploty pri topení ľadu</a:t>
            </a:r>
            <a:endParaRPr lang="sk-SK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smtClean="0">
                <a:solidFill>
                  <a:schemeClr val="bg2"/>
                </a:solidFill>
              </a:rPr>
              <a:t>Vráťme sa k premenám skupenstva a zamyslime sa nad vzťahom medzi premenou skupenstva, teplom a časticovou stavbou látok.</a:t>
            </a:r>
            <a:endParaRPr lang="sk-SK" sz="3200" dirty="0">
              <a:solidFill>
                <a:schemeClr val="bg2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29336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bg2"/>
                </a:solidFill>
              </a:rPr>
              <a:t>Vyparovanie prebieha pri každej teplote.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Častice kvapaliny sú v ustavičnom pohybe. Niektoré častice na povrchu majú takú rýchlosť, že sa oddelia od ostatných a vzdialia sa.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Pri vyparovaní  odoberá kvapalina teplo zo svojho okolia</a:t>
            </a:r>
            <a:r>
              <a:rPr lang="sk-SK" sz="2800" dirty="0" smtClean="0">
                <a:solidFill>
                  <a:schemeClr val="bg2"/>
                </a:solidFill>
              </a:rPr>
              <a:t>. V dôsledku prijatého tepla sa častice pohybujú rýchlejšie.</a:t>
            </a:r>
            <a:endParaRPr lang="sk-SK" sz="2800" dirty="0" smtClean="0">
              <a:solidFill>
                <a:schemeClr val="bg2"/>
              </a:solidFill>
            </a:endParaRPr>
          </a:p>
          <a:p>
            <a:r>
              <a:rPr lang="sk-SK" sz="2800" dirty="0" smtClean="0">
                <a:solidFill>
                  <a:schemeClr val="bg2"/>
                </a:solidFill>
              </a:rPr>
              <a:t>Vyparovanie prebieha iba na povrchu.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Pri vare sa kvapalina vyparuje z celého </a:t>
            </a:r>
            <a:r>
              <a:rPr lang="sk-SK" sz="2800" dirty="0" smtClean="0">
                <a:solidFill>
                  <a:schemeClr val="bg2"/>
                </a:solidFill>
              </a:rPr>
              <a:t>objemu (prejavuje sa to tvorbou veľkých bublín).</a:t>
            </a:r>
            <a:endParaRPr lang="sk-SK" sz="2800" dirty="0" smtClean="0">
              <a:solidFill>
                <a:schemeClr val="bg2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Vyparovanie a var</a:t>
            </a:r>
            <a:endParaRPr lang="sk-SK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59288"/>
          </a:xfrm>
        </p:spPr>
        <p:txBody>
          <a:bodyPr>
            <a:noAutofit/>
          </a:bodyPr>
          <a:lstStyle/>
          <a:p>
            <a:r>
              <a:rPr lang="sk-SK" sz="2800" dirty="0" smtClean="0">
                <a:solidFill>
                  <a:schemeClr val="bg2"/>
                </a:solidFill>
              </a:rPr>
              <a:t>Pri vare sa teplota kvapaliny nemení. Dodané teplo sa spotrebovalo na premenu skupenstva, na intenzívnejší pohyb častíc a ich oddelenie od </a:t>
            </a:r>
            <a:r>
              <a:rPr lang="sk-SK" sz="2800" dirty="0" smtClean="0">
                <a:solidFill>
                  <a:schemeClr val="bg2"/>
                </a:solidFill>
              </a:rPr>
              <a:t>ostatných (rovná čiara na grafe).</a:t>
            </a:r>
            <a:endParaRPr lang="sk-SK" sz="2800" dirty="0" smtClean="0">
              <a:solidFill>
                <a:schemeClr val="bg2"/>
              </a:solidFill>
            </a:endParaRPr>
          </a:p>
          <a:p>
            <a:r>
              <a:rPr lang="sk-SK" sz="2800" dirty="0" smtClean="0">
                <a:solidFill>
                  <a:schemeClr val="bg2"/>
                </a:solidFill>
              </a:rPr>
              <a:t>Teplo, ktoré dodáme kvapaline na premenu skupenstva na plyn, sa nazýva skupenské teplo varu - </a:t>
            </a:r>
            <a:r>
              <a:rPr lang="sk-SK" sz="2800" dirty="0" err="1" smtClean="0">
                <a:solidFill>
                  <a:schemeClr val="bg2"/>
                </a:solidFill>
              </a:rPr>
              <a:t>L</a:t>
            </a:r>
            <a:r>
              <a:rPr lang="sk-SK" sz="2800" baseline="-25000" dirty="0" err="1" smtClean="0">
                <a:solidFill>
                  <a:schemeClr val="bg2"/>
                </a:solidFill>
              </a:rPr>
              <a:t>v</a:t>
            </a:r>
            <a:r>
              <a:rPr lang="sk-SK" sz="2800" dirty="0" smtClean="0">
                <a:solidFill>
                  <a:schemeClr val="bg2"/>
                </a:solidFill>
              </a:rPr>
              <a:t> </a:t>
            </a:r>
            <a:r>
              <a:rPr lang="sk-SK" sz="2800" dirty="0" smtClean="0">
                <a:solidFill>
                  <a:schemeClr val="bg2"/>
                </a:solidFill>
              </a:rPr>
              <a:t>.</a:t>
            </a:r>
            <a:endParaRPr lang="sk-SK" sz="2800" dirty="0" smtClean="0">
              <a:solidFill>
                <a:schemeClr val="bg2"/>
              </a:solidFill>
            </a:endParaRPr>
          </a:p>
          <a:p>
            <a:r>
              <a:rPr lang="sk-SK" sz="2800" dirty="0" smtClean="0">
                <a:solidFill>
                  <a:schemeClr val="bg2"/>
                </a:solidFill>
              </a:rPr>
              <a:t>Hmotnostné skupenské teplo varu - </a:t>
            </a:r>
            <a:r>
              <a:rPr lang="sk-SK" sz="2800" dirty="0" err="1" smtClean="0">
                <a:solidFill>
                  <a:schemeClr val="bg2"/>
                </a:solidFill>
              </a:rPr>
              <a:t>l</a:t>
            </a:r>
            <a:r>
              <a:rPr lang="sk-SK" sz="2800" baseline="-25000" dirty="0" err="1" smtClean="0">
                <a:solidFill>
                  <a:schemeClr val="bg2"/>
                </a:solidFill>
              </a:rPr>
              <a:t>v</a:t>
            </a:r>
            <a:r>
              <a:rPr lang="sk-SK" sz="2800" baseline="-25000" dirty="0" smtClean="0">
                <a:solidFill>
                  <a:schemeClr val="bg2"/>
                </a:solidFill>
              </a:rPr>
              <a:t> </a:t>
            </a:r>
            <a:r>
              <a:rPr lang="sk-SK" sz="2800" dirty="0" smtClean="0">
                <a:solidFill>
                  <a:schemeClr val="bg2"/>
                </a:solidFill>
              </a:rPr>
              <a:t>  je teplo, ktoré potrebujeme dodať kvapaline s hmotnosťou </a:t>
            </a:r>
            <a:r>
              <a:rPr lang="sk-SK" sz="4000" dirty="0" smtClean="0">
                <a:solidFill>
                  <a:schemeClr val="bg2"/>
                </a:solidFill>
              </a:rPr>
              <a:t>1</a:t>
            </a:r>
            <a:r>
              <a:rPr lang="sk-SK" sz="2800" dirty="0" smtClean="0">
                <a:solidFill>
                  <a:schemeClr val="bg2"/>
                </a:solidFill>
              </a:rPr>
              <a:t> kg pri teplote varu, aby sa všetka kvapalina premenila na plyn s tou istou teplotou.</a:t>
            </a:r>
            <a:endParaRPr lang="sk-SK" sz="2800" dirty="0">
              <a:solidFill>
                <a:schemeClr val="bg2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Var vody a graf zmeny teploty vody počas varu</a:t>
            </a:r>
            <a:endParaRPr lang="sk-SK" dirty="0">
              <a:solidFill>
                <a:schemeClr val="bg2"/>
              </a:solidFill>
            </a:endParaRPr>
          </a:p>
        </p:txBody>
      </p:sp>
      <p:pic>
        <p:nvPicPr>
          <p:cNvPr id="6" name="Zástupný symbol obsahu 5" descr="var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476500"/>
            <a:ext cx="3128243" cy="2896716"/>
          </a:xfrm>
        </p:spPr>
      </p:pic>
      <p:pic>
        <p:nvPicPr>
          <p:cNvPr id="5" name="Zástupný symbol obsahu 4" descr="var vod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067944" y="2580069"/>
            <a:ext cx="4752528" cy="272113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bg2"/>
                </a:solidFill>
              </a:rPr>
              <a:t>Premena skupenstva z kvapaliny na plyn</a:t>
            </a:r>
            <a:endParaRPr lang="sk-SK" dirty="0">
              <a:solidFill>
                <a:schemeClr val="bg2"/>
              </a:solidFill>
            </a:endParaRPr>
          </a:p>
        </p:txBody>
      </p:sp>
      <p:pic>
        <p:nvPicPr>
          <p:cNvPr id="5" name="Zástupný symbol obsahu 4" descr="kapalina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96262"/>
            <a:ext cx="4059238" cy="3227475"/>
          </a:xfrm>
        </p:spPr>
      </p:pic>
      <p:pic>
        <p:nvPicPr>
          <p:cNvPr id="6" name="Zástupný symbol obsahu 5" descr="plyn.gif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171044"/>
            <a:ext cx="4059238" cy="327791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>
                <a:solidFill>
                  <a:schemeClr val="bg2"/>
                </a:solidFill>
              </a:rPr>
              <a:t>Kondenzácia (skvapalňovanie) je zmena z plynného skupenstva na kvapalné</a:t>
            </a:r>
            <a:r>
              <a:rPr lang="sk-SK" sz="2800" dirty="0" smtClean="0">
                <a:solidFill>
                  <a:schemeClr val="bg2"/>
                </a:solidFill>
              </a:rPr>
              <a:t>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Pri kondenzácii sú častice pary blízko pri sebe, narážajú na seba a vznikajú kvapky.</a:t>
            </a:r>
            <a:endParaRPr lang="sk-SK" sz="2800" dirty="0" smtClean="0">
              <a:solidFill>
                <a:schemeClr val="bg2"/>
              </a:solidFill>
            </a:endParaRPr>
          </a:p>
          <a:p>
            <a:r>
              <a:rPr lang="sk-SK" sz="2800" dirty="0" smtClean="0">
                <a:solidFill>
                  <a:schemeClr val="bg2"/>
                </a:solidFill>
              </a:rPr>
              <a:t>Pri skvapalňovaní látka teplo odovzdá okoliu.</a:t>
            </a:r>
          </a:p>
          <a:p>
            <a:r>
              <a:rPr lang="sk-SK" sz="2800" dirty="0" smtClean="0">
                <a:solidFill>
                  <a:schemeClr val="bg2"/>
                </a:solidFill>
              </a:rPr>
              <a:t>Kondenzácia sa využíva na oddeľovanie zložiek kvapalných zmesí, ak pary pri teplote varu každej zložky náhle ochladíme – destilácia.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Kondenzácia</a:t>
            </a:r>
            <a:endParaRPr lang="sk-SK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Príklady kondenzácie</a:t>
            </a:r>
            <a:endParaRPr lang="sk-SK" dirty="0">
              <a:solidFill>
                <a:schemeClr val="bg2"/>
              </a:solidFill>
            </a:endParaRPr>
          </a:p>
        </p:txBody>
      </p:sp>
      <p:pic>
        <p:nvPicPr>
          <p:cNvPr id="5" name="Zástupný symbol obsahu 4" descr="dážď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7785"/>
            <a:ext cx="4059238" cy="3044429"/>
          </a:xfrm>
        </p:spPr>
      </p:pic>
      <p:pic>
        <p:nvPicPr>
          <p:cNvPr id="7" name="Zástupný symbol obsahu 6" descr="rosenie okna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04864"/>
            <a:ext cx="4172272" cy="30243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destilác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6845" y="1524000"/>
            <a:ext cx="6030310" cy="4572000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2"/>
                </a:solidFill>
              </a:rPr>
              <a:t>Destilácia</a:t>
            </a:r>
            <a:endParaRPr lang="sk-SK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108</TotalTime>
  <Words>388</Words>
  <Application>Microsoft Office PowerPoint</Application>
  <PresentationFormat>Prezentácia na obrazovke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Papier</vt:lpstr>
      <vt:lpstr>Teplo a premeny skupenstva</vt:lpstr>
      <vt:lpstr>Snímka 2</vt:lpstr>
      <vt:lpstr>Vyparovanie a var</vt:lpstr>
      <vt:lpstr>Snímka 4</vt:lpstr>
      <vt:lpstr>Var vody a graf zmeny teploty vody počas varu</vt:lpstr>
      <vt:lpstr>Premena skupenstva z kvapaliny na plyn</vt:lpstr>
      <vt:lpstr>Kondenzácia</vt:lpstr>
      <vt:lpstr>Príklady kondenzácie</vt:lpstr>
      <vt:lpstr>Destilácia</vt:lpstr>
      <vt:lpstr>Topenie a tuhnutie</vt:lpstr>
      <vt:lpstr>Snímka 11</vt:lpstr>
      <vt:lpstr>Graf zmeny teploty pri topení ľadu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Teplo a premeny skupenstva</dc:title>
  <dc:creator>Windows</dc:creator>
  <cp:lastModifiedBy>Windows</cp:lastModifiedBy>
  <cp:revision>15</cp:revision>
  <dcterms:created xsi:type="dcterms:W3CDTF">2014-05-16T15:33:15Z</dcterms:created>
  <dcterms:modified xsi:type="dcterms:W3CDTF">2014-05-16T18:18:52Z</dcterms:modified>
</cp:coreProperties>
</file>