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81" r:id="rId3"/>
    <p:sldId id="272" r:id="rId4"/>
    <p:sldId id="273" r:id="rId5"/>
    <p:sldId id="256" r:id="rId6"/>
    <p:sldId id="257" r:id="rId7"/>
    <p:sldId id="258" r:id="rId8"/>
    <p:sldId id="259" r:id="rId9"/>
    <p:sldId id="276" r:id="rId10"/>
    <p:sldId id="260" r:id="rId11"/>
    <p:sldId id="261" r:id="rId12"/>
    <p:sldId id="275" r:id="rId13"/>
    <p:sldId id="262" r:id="rId14"/>
    <p:sldId id="277" r:id="rId15"/>
    <p:sldId id="282" r:id="rId16"/>
    <p:sldId id="283" r:id="rId17"/>
    <p:sldId id="284" r:id="rId18"/>
    <p:sldId id="264" r:id="rId19"/>
    <p:sldId id="263" r:id="rId20"/>
    <p:sldId id="265" r:id="rId21"/>
    <p:sldId id="278" r:id="rId22"/>
    <p:sldId id="279" r:id="rId23"/>
    <p:sldId id="280" r:id="rId24"/>
    <p:sldId id="268" r:id="rId25"/>
    <p:sldId id="267" r:id="rId26"/>
    <p:sldId id="269" r:id="rId27"/>
    <p:sldId id="270" r:id="rId28"/>
    <p:sldId id="271" r:id="rId2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5A8A3A-E762-47B0-AC62-CFA3E533F728}" type="datetimeFigureOut">
              <a:rPr lang="sk-SK" smtClean="0"/>
              <a:pPr/>
              <a:t>5.3.2021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40B8CED-09DA-40C2-9AAC-BB886DA6BBD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48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Horné dýchacie cesty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7" descr="H:\OBRÁZKY ANIMÁCIE POZADIA\obrázky - ľudské telo\obrázky-dýchanie\gwg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688632" cy="5688632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1187624" y="1844824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1058439">
            <a:off x="3881624" y="2204647"/>
            <a:ext cx="1944216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89151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aoblený obdĺžnik 8"/>
          <p:cNvSpPr/>
          <p:nvPr/>
        </p:nvSpPr>
        <p:spPr>
          <a:xfrm>
            <a:off x="827584" y="2060848"/>
            <a:ext cx="72728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Ku prekríženiu čoho, resp., ktorých sústav dochádza </a:t>
            </a:r>
            <a:r>
              <a:rPr lang="sk-SK" sz="4400" smtClean="0"/>
              <a:t>v hrtane</a:t>
            </a:r>
            <a:r>
              <a:rPr lang="sk-SK" sz="4400" dirty="0" smtClean="0"/>
              <a:t>???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Dolné dýchacie cesty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971600" y="1600199"/>
            <a:ext cx="7127995" cy="5117549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 rot="877727">
            <a:off x="1328084" y="1572822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877727">
            <a:off x="896036" y="3229006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7919044">
            <a:off x="4565213" y="2765250"/>
            <a:ext cx="302433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-3557" y="5101215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0042106">
            <a:off x="6388438" y="4065669"/>
            <a:ext cx="1911261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923928" y="1268760"/>
            <a:ext cx="108395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hrtan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28916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LARYNX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786182" y="1214422"/>
            <a:ext cx="321471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TRACHEA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642910" y="2643182"/>
            <a:ext cx="300039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BRONCHI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071934" y="3714752"/>
            <a:ext cx="3857652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rIns="4572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BRONCHIOLY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857224" y="4929198"/>
            <a:ext cx="282891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PULMO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6409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HRTAN</a:t>
            </a:r>
            <a:endParaRPr lang="sk-SK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49503"/>
            <a:ext cx="4896544" cy="59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0" y="1340768"/>
            <a:ext cx="168668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Tvar: ??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2420888"/>
            <a:ext cx="239360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uloženie: ??</a:t>
            </a:r>
            <a:endParaRPr lang="sk-SK" sz="3200" dirty="0"/>
          </a:p>
        </p:txBody>
      </p:sp>
      <p:sp>
        <p:nvSpPr>
          <p:cNvPr id="7" name="Šípka dolu 6"/>
          <p:cNvSpPr/>
          <p:nvPr/>
        </p:nvSpPr>
        <p:spPr>
          <a:xfrm rot="3947942">
            <a:off x="5074887" y="-316112"/>
            <a:ext cx="1008112" cy="23864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0"/>
            <a:ext cx="3006863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Šípka doľava 8"/>
          <p:cNvSpPr/>
          <p:nvPr/>
        </p:nvSpPr>
        <p:spPr>
          <a:xfrm>
            <a:off x="3851920" y="3212976"/>
            <a:ext cx="4176464" cy="720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1520" y="5949280"/>
            <a:ext cx="164339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hlasivky</a:t>
            </a:r>
            <a:endParaRPr lang="sk-SK" sz="3200" dirty="0"/>
          </a:p>
        </p:txBody>
      </p:sp>
      <p:pic>
        <p:nvPicPr>
          <p:cNvPr id="11" name="Obrázok 10" descr="038a7d5836_98700121_o2.jpg"/>
          <p:cNvPicPr>
            <a:picLocks noChangeAspect="1"/>
          </p:cNvPicPr>
          <p:nvPr/>
        </p:nvPicPr>
        <p:blipFill>
          <a:blip r:embed="rId4" cstate="print"/>
          <a:srcRect b="50000"/>
          <a:stretch>
            <a:fillRect/>
          </a:stretch>
        </p:blipFill>
        <p:spPr>
          <a:xfrm>
            <a:off x="755576" y="1628800"/>
            <a:ext cx="6120680" cy="4009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020" t="25390" r="18192" b="6250"/>
          <a:stretch>
            <a:fillRect/>
          </a:stretch>
        </p:blipFill>
        <p:spPr bwMode="auto">
          <a:xfrm>
            <a:off x="40787" y="71438"/>
            <a:ext cx="9031807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152067403_266792201643823_7556378541171658866_n.jpg"/>
          <p:cNvPicPr>
            <a:picLocks noGrp="1" noChangeAspect="1"/>
          </p:cNvPicPr>
          <p:nvPr>
            <p:ph idx="1"/>
          </p:nvPr>
        </p:nvPicPr>
        <p:blipFill>
          <a:blip r:embed="rId2"/>
          <a:srcRect l="10715" t="37250"/>
          <a:stretch>
            <a:fillRect/>
          </a:stretch>
        </p:blipFill>
        <p:spPr>
          <a:xfrm>
            <a:off x="0" y="0"/>
            <a:ext cx="5946310" cy="5572140"/>
          </a:xfrm>
        </p:spPr>
      </p:pic>
      <p:pic>
        <p:nvPicPr>
          <p:cNvPr id="5" name="Obrázok 4" descr="IMAG16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3565834"/>
            <a:ext cx="5500694" cy="3292166"/>
          </a:xfrm>
          <a:prstGeom prst="rect">
            <a:avLst/>
          </a:prstGeom>
        </p:spPr>
      </p:pic>
      <p:pic>
        <p:nvPicPr>
          <p:cNvPr id="6" name="Obrázok 5" descr="157128015_473784433677408_1730968908612785301_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0"/>
            <a:ext cx="4929190" cy="36968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ic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395301" cy="4525963"/>
          </a:xfrm>
        </p:spPr>
      </p:pic>
      <p:pic>
        <p:nvPicPr>
          <p:cNvPr id="5" name="Obrázok 4" descr="20210218_172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1809739"/>
            <a:ext cx="3786196" cy="5048261"/>
          </a:xfrm>
          <a:prstGeom prst="rect">
            <a:avLst/>
          </a:prstGeom>
        </p:spPr>
      </p:pic>
      <p:pic>
        <p:nvPicPr>
          <p:cNvPr id="6" name="Obrázok 5" descr="20210218_144412.jpg"/>
          <p:cNvPicPr>
            <a:picLocks noChangeAspect="1"/>
          </p:cNvPicPr>
          <p:nvPr/>
        </p:nvPicPr>
        <p:blipFill>
          <a:blip r:embed="rId4" cstate="print"/>
          <a:srcRect l="15278" t="23958" r="12500" b="23958"/>
          <a:stretch>
            <a:fillRect/>
          </a:stretch>
        </p:blipFill>
        <p:spPr>
          <a:xfrm>
            <a:off x="6832322" y="0"/>
            <a:ext cx="2526023" cy="2428868"/>
          </a:xfrm>
          <a:prstGeom prst="rect">
            <a:avLst/>
          </a:prstGeom>
        </p:spPr>
      </p:pic>
      <p:pic>
        <p:nvPicPr>
          <p:cNvPr id="7" name="Obrázok 6" descr="151321930_249425156676253_8287902628676326365_n.jpg"/>
          <p:cNvPicPr>
            <a:picLocks noChangeAspect="1"/>
          </p:cNvPicPr>
          <p:nvPr/>
        </p:nvPicPr>
        <p:blipFill>
          <a:blip r:embed="rId5" cstate="print"/>
          <a:srcRect l="22503" t="11301"/>
          <a:stretch>
            <a:fillRect/>
          </a:stretch>
        </p:blipFill>
        <p:spPr>
          <a:xfrm rot="16695769">
            <a:off x="3463258" y="-434880"/>
            <a:ext cx="2706254" cy="41433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Priedušnica 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pic>
        <p:nvPicPr>
          <p:cNvPr id="5" name="Obrázok 4" descr="pri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620688"/>
            <a:ext cx="4398218" cy="437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Priedušky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:\OBRÁZKY ANIMÁCIE POZADIA\obrázky - ľudské telo\obrázky-dýchanie\Poumon_schema[1] - kópia - kóp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786" b="5871"/>
          <a:stretch>
            <a:fillRect/>
          </a:stretch>
        </p:blipFill>
        <p:spPr bwMode="auto">
          <a:xfrm>
            <a:off x="1038999" y="1600200"/>
            <a:ext cx="6304002" cy="4525963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827584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10800000">
            <a:off x="4355976" y="3212976"/>
            <a:ext cx="2664296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323528" y="4221088"/>
            <a:ext cx="2232248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priedušničky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74638"/>
            <a:ext cx="7467600" cy="9941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PLEURA VISCERALIS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8596" y="1428736"/>
            <a:ext cx="7467600" cy="9941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PLEURA PARIETALIS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28596" y="2643182"/>
            <a:ext cx="7467600" cy="99412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DIAPHRAGMA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28596" y="3786190"/>
            <a:ext cx="7467600" cy="9941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PNEUMOTORAX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28596" y="4929198"/>
            <a:ext cx="7467600" cy="9941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VITÁLNA KAPACITA PĽÚC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PĽÚCA</a:t>
            </a:r>
            <a:endParaRPr lang="sk-SK" b="1" dirty="0"/>
          </a:p>
        </p:txBody>
      </p:sp>
      <p:pic>
        <p:nvPicPr>
          <p:cNvPr id="4" name="Zástupný symbol obsahu 3" descr="17328-pluca-clanok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lum bright="-35000" contrast="24000"/>
          </a:blip>
          <a:stretch>
            <a:fillRect/>
          </a:stretch>
        </p:blipFill>
        <p:spPr>
          <a:xfrm>
            <a:off x="611560" y="1340768"/>
            <a:ext cx="7272808" cy="5462343"/>
          </a:xfrm>
        </p:spPr>
      </p:pic>
      <p:pic>
        <p:nvPicPr>
          <p:cNvPr id="5" name="Obrázok 4" descr="pluca.gif"/>
          <p:cNvPicPr>
            <a:picLocks noChangeAspect="1"/>
          </p:cNvPicPr>
          <p:nvPr/>
        </p:nvPicPr>
        <p:blipFill>
          <a:blip r:embed="rId3" cstate="print"/>
          <a:srcRect l="13513" t="5405" r="10811" b="10811"/>
          <a:stretch>
            <a:fillRect/>
          </a:stretch>
        </p:blipFill>
        <p:spPr>
          <a:xfrm>
            <a:off x="1691680" y="1340768"/>
            <a:ext cx="4824536" cy="534145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948264" y="1844824"/>
            <a:ext cx="21643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Tvar : ???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0" y="1556792"/>
            <a:ext cx="36888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Počet lalokov : ??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7092280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843370" y="3573016"/>
            <a:ext cx="230063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Farba: ???</a:t>
            </a:r>
            <a:endParaRPr lang="sk-SK" sz="32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268760"/>
            <a:ext cx="5616624" cy="54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0864" t="26367" r="15446" b="6250"/>
          <a:stretch>
            <a:fillRect/>
          </a:stretch>
        </p:blipFill>
        <p:spPr bwMode="auto">
          <a:xfrm>
            <a:off x="1" y="285728"/>
            <a:ext cx="9101626" cy="541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6354" t="49805" r="20937" b="13086"/>
          <a:stretch>
            <a:fillRect/>
          </a:stretch>
        </p:blipFill>
        <p:spPr bwMode="auto">
          <a:xfrm>
            <a:off x="285720" y="214290"/>
            <a:ext cx="848232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Pneumotorax | DHZ Leopold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642918"/>
            <a:ext cx="8523099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Fajčenie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400" dirty="0" smtClean="0">
                <a:latin typeface="Times New Roman" pitchFamily="18" charset="0"/>
              </a:rPr>
              <a:t>V tabakovom dyme sa zistilo veľké množstvo škodlivých látok vyše 100 chemických látok- </a:t>
            </a:r>
            <a:r>
              <a:rPr lang="sk-SK" sz="2400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oxid uhoľnatý, nikotín, decht....</a:t>
            </a:r>
          </a:p>
          <a:p>
            <a:r>
              <a:rPr lang="sk-SK" sz="2400" dirty="0" smtClean="0">
                <a:latin typeface="Times New Roman" pitchFamily="18" charset="0"/>
              </a:rPr>
              <a:t>U mládeže spôsobuje fajčenie- </a:t>
            </a:r>
            <a:r>
              <a:rPr lang="sk-SK" sz="2400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spomalený rast, oslabuje psychiku, starecké črty...</a:t>
            </a:r>
          </a:p>
          <a:p>
            <a:r>
              <a:rPr lang="sk-SK" sz="2400" dirty="0" smtClean="0">
                <a:latin typeface="Times New Roman" pitchFamily="18" charset="0"/>
              </a:rPr>
              <a:t>U fajčiarov sa vyskytujú častejšie ochorenia- </a:t>
            </a:r>
            <a:r>
              <a:rPr lang="sk-SK" sz="2400" u="sng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rakoviny dýchacích ciest, upchatie ciev, srdcový infarkt, žalúdočné vredy......</a:t>
            </a:r>
          </a:p>
          <a:p>
            <a:endParaRPr lang="sk-SK" sz="2800" u="sng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smrt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14290"/>
            <a:ext cx="1385890" cy="1219070"/>
          </a:xfrm>
          <a:prstGeom prst="rect">
            <a:avLst/>
          </a:prstGeom>
        </p:spPr>
      </p:pic>
      <p:pic>
        <p:nvPicPr>
          <p:cNvPr id="6" name="Obrázok 5" descr="fajčeni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142852"/>
            <a:ext cx="2333622" cy="140017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fajčeni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365104"/>
            <a:ext cx="4320480" cy="2448272"/>
          </a:xfrm>
          <a:prstGeom prst="rect">
            <a:avLst/>
          </a:prstGeom>
        </p:spPr>
      </p:pic>
      <p:pic>
        <p:nvPicPr>
          <p:cNvPr id="5" name="Obrázok 4" descr="plu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32656"/>
            <a:ext cx="8421824" cy="4028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Kašľanie</a:t>
            </a: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sk-SK" dirty="0" smtClean="0"/>
              <a:t>prudké vydýchnutie</a:t>
            </a:r>
          </a:p>
          <a:p>
            <a:pPr>
              <a:buNone/>
            </a:pPr>
            <a:r>
              <a:rPr lang="sk-SK" dirty="0" smtClean="0"/>
              <a:t>  na prečistenie dýchacích ciest</a:t>
            </a:r>
          </a:p>
          <a:p>
            <a:r>
              <a:rPr lang="sk-SK" dirty="0" smtClean="0"/>
              <a:t>reakcia na podráždenie hrtana,</a:t>
            </a:r>
          </a:p>
          <a:p>
            <a:pPr>
              <a:buNone/>
            </a:pPr>
            <a:r>
              <a:rPr lang="sk-SK" dirty="0" smtClean="0"/>
              <a:t>  priedušnice alebo pľúc</a:t>
            </a:r>
          </a:p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Kýchanie</a:t>
            </a:r>
            <a:r>
              <a:rPr lang="sk-SK" dirty="0" smtClean="0"/>
              <a:t>- dýchacie svaly sa </a:t>
            </a:r>
          </a:p>
          <a:p>
            <a:pPr>
              <a:buNone/>
            </a:pPr>
            <a:r>
              <a:rPr lang="sk-SK" dirty="0" smtClean="0"/>
              <a:t>  stiahnu a naraz silne vytlačia</a:t>
            </a:r>
          </a:p>
          <a:p>
            <a:pPr>
              <a:buNone/>
            </a:pPr>
            <a:r>
              <a:rPr lang="sk-SK" dirty="0" smtClean="0"/>
              <a:t>  vzduch z nosa a úst</a:t>
            </a:r>
          </a:p>
          <a:p>
            <a:r>
              <a:rPr lang="sk-SK" dirty="0" smtClean="0"/>
              <a:t>vyvoláva ho podráždenie</a:t>
            </a:r>
          </a:p>
          <a:p>
            <a:pPr>
              <a:buNone/>
            </a:pPr>
            <a:r>
              <a:rPr lang="sk-SK" dirty="0" smtClean="0"/>
              <a:t>  nosovej sliznice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Dýchanie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Obrázok 5" descr="kašl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1214422"/>
            <a:ext cx="2581275" cy="1771650"/>
          </a:xfrm>
          <a:prstGeom prst="rect">
            <a:avLst/>
          </a:prstGeom>
        </p:spPr>
      </p:pic>
      <p:pic>
        <p:nvPicPr>
          <p:cNvPr id="7" name="Obrázok 6" descr="kých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286124"/>
            <a:ext cx="2790825" cy="1638300"/>
          </a:xfrm>
          <a:prstGeom prst="rect">
            <a:avLst/>
          </a:prstGeom>
        </p:spPr>
      </p:pic>
      <p:pic>
        <p:nvPicPr>
          <p:cNvPr id="8" name="Obrázok 7" descr="kychani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4929198"/>
            <a:ext cx="2790825" cy="16383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Zívanie</a:t>
            </a: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sk-SK" dirty="0" smtClean="0"/>
              <a:t>hlboký nádych</a:t>
            </a:r>
          </a:p>
          <a:p>
            <a:r>
              <a:rPr lang="sk-SK" dirty="0" smtClean="0"/>
              <a:t>Telo si rýchlo zabezpečí</a:t>
            </a:r>
          </a:p>
          <a:p>
            <a:pPr>
              <a:buNone/>
            </a:pPr>
            <a:r>
              <a:rPr lang="sk-SK" dirty="0" smtClean="0"/>
              <a:t>  dávku kyslíka a zbaví sa</a:t>
            </a:r>
          </a:p>
          <a:p>
            <a:pPr>
              <a:buNone/>
            </a:pPr>
            <a:r>
              <a:rPr lang="sk-SK" dirty="0" smtClean="0"/>
              <a:t>  nadmerného oxidu uhličitého</a:t>
            </a:r>
          </a:p>
          <a:p>
            <a:r>
              <a:rPr lang="sk-SK" u="sng" dirty="0" smtClean="0">
                <a:solidFill>
                  <a:schemeClr val="bg2">
                    <a:lumMod val="25000"/>
                  </a:schemeClr>
                </a:solidFill>
              </a:rPr>
              <a:t>Štikútanie</a:t>
            </a:r>
            <a:r>
              <a:rPr lang="sk-SK" dirty="0" smtClean="0"/>
              <a:t> – prudký náhly </a:t>
            </a:r>
          </a:p>
          <a:p>
            <a:pPr>
              <a:buNone/>
            </a:pPr>
            <a:r>
              <a:rPr lang="sk-SK" dirty="0" smtClean="0"/>
              <a:t>  sťah bránice, ktorý vznikne</a:t>
            </a:r>
          </a:p>
          <a:p>
            <a:pPr>
              <a:buNone/>
            </a:pPr>
            <a:r>
              <a:rPr lang="sk-SK" dirty="0" smtClean="0"/>
              <a:t>  pri rýchlom prehĺtaní potravy</a:t>
            </a:r>
          </a:p>
          <a:p>
            <a:pPr>
              <a:buNone/>
            </a:pPr>
            <a:r>
              <a:rPr lang="sk-SK" dirty="0" smtClean="0"/>
              <a:t>  alebo pití</a:t>
            </a:r>
          </a:p>
          <a:p>
            <a:r>
              <a:rPr lang="sk-SK" dirty="0" smtClean="0"/>
              <a:t>Uzavrie sa hlasivková štrbina</a:t>
            </a:r>
          </a:p>
          <a:p>
            <a:pPr>
              <a:buNone/>
            </a:pPr>
            <a:r>
              <a:rPr lang="sk-SK" dirty="0" smtClean="0"/>
              <a:t>  a vznikne štikútavý zvuk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Dýchanie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Obrázok 3" descr="zív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643050"/>
            <a:ext cx="2857520" cy="1901550"/>
          </a:xfrm>
          <a:prstGeom prst="rect">
            <a:avLst/>
          </a:prstGeom>
        </p:spPr>
      </p:pic>
      <p:pic>
        <p:nvPicPr>
          <p:cNvPr id="5" name="Obrázok 4" descr="štikut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5072074"/>
            <a:ext cx="2405061" cy="1600459"/>
          </a:xfrm>
          <a:prstGeom prst="rect">
            <a:avLst/>
          </a:prstGeom>
        </p:spPr>
      </p:pic>
      <p:pic>
        <p:nvPicPr>
          <p:cNvPr id="6" name="Obrázok 5" descr="štikutani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8" y="3693645"/>
            <a:ext cx="2033590" cy="1340321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sk-SK" dirty="0" smtClean="0"/>
              <a:t>Dospelý človek v pokoji vdýchne a vydýchne priemerne 15-16 krát a v pľúcach vymení </a:t>
            </a:r>
          </a:p>
          <a:p>
            <a:pPr>
              <a:buNone/>
            </a:pPr>
            <a:r>
              <a:rPr lang="sk-SK" dirty="0" smtClean="0"/>
              <a:t>  3-7 l vzduchu</a:t>
            </a:r>
          </a:p>
          <a:p>
            <a:r>
              <a:rPr lang="sk-SK" dirty="0" smtClean="0"/>
              <a:t>Pri pokojnom nádychu a výdychu sa vymení</a:t>
            </a:r>
          </a:p>
          <a:p>
            <a:pPr>
              <a:buNone/>
            </a:pPr>
            <a:r>
              <a:rPr lang="sk-SK" dirty="0" smtClean="0"/>
              <a:t>   asi 0, 5 l vzduchu</a:t>
            </a:r>
          </a:p>
          <a:p>
            <a:r>
              <a:rPr lang="sk-SK" dirty="0" smtClean="0"/>
              <a:t>Pri jednom nádychu sa </a:t>
            </a:r>
          </a:p>
          <a:p>
            <a:pPr>
              <a:buNone/>
            </a:pPr>
            <a:r>
              <a:rPr lang="sk-SK" dirty="0" smtClean="0"/>
              <a:t>  do krvi dostane 15-20 ml</a:t>
            </a:r>
          </a:p>
          <a:p>
            <a:pPr>
              <a:buNone/>
            </a:pPr>
            <a:r>
              <a:rPr lang="sk-SK" dirty="0" smtClean="0"/>
              <a:t>  kyslíka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</a:rPr>
              <a:t>Dýchanie</a:t>
            </a:r>
            <a:endParaRPr lang="sk-SK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Obrázok 4" descr="dych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3429000"/>
            <a:ext cx="3214710" cy="2571768"/>
          </a:xfrm>
          <a:prstGeom prst="rect">
            <a:avLst/>
          </a:prstGeom>
        </p:spPr>
      </p:pic>
      <p:pic>
        <p:nvPicPr>
          <p:cNvPr id="6" name="Obrázok 5" descr="dy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8344" y="5180788"/>
            <a:ext cx="1885954" cy="163996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07504" y="260648"/>
            <a:ext cx="28083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131840" y="260648"/>
            <a:ext cx="2808312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Amyláza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156176" y="273619"/>
            <a:ext cx="2808312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Ptyalín</a:t>
            </a:r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07504" y="1484784"/>
            <a:ext cx="2808312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Trypsín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118024" y="1484784"/>
            <a:ext cx="2808312" cy="86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Mucín</a:t>
            </a:r>
            <a:r>
              <a:rPr lang="sk-SK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156176" y="1472959"/>
            <a:ext cx="28083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Lipáza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69284" y="2636912"/>
            <a:ext cx="2808312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Chymozín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3151204" y="2636912"/>
            <a:ext cx="2808312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Lyzozým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6156176" y="2636912"/>
            <a:ext cx="2808312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sk-SK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äťuholník 14"/>
          <p:cNvSpPr/>
          <p:nvPr/>
        </p:nvSpPr>
        <p:spPr>
          <a:xfrm>
            <a:off x="169284" y="4005064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gaster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6" name="Päťuholník 15"/>
          <p:cNvSpPr/>
          <p:nvPr/>
        </p:nvSpPr>
        <p:spPr>
          <a:xfrm>
            <a:off x="3000364" y="4000504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dentes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7" name="Päťuholník 16"/>
          <p:cNvSpPr/>
          <p:nvPr/>
        </p:nvSpPr>
        <p:spPr>
          <a:xfrm>
            <a:off x="156944" y="5373216"/>
            <a:ext cx="3947539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oesophagus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8" name="Päťuholník 17"/>
          <p:cNvSpPr/>
          <p:nvPr/>
        </p:nvSpPr>
        <p:spPr>
          <a:xfrm>
            <a:off x="4211960" y="5408348"/>
            <a:ext cx="4464496" cy="1092486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Intestinum</a:t>
            </a:r>
            <a:r>
              <a:rPr lang="sk-SK" sz="4000" b="1" dirty="0" smtClean="0">
                <a:solidFill>
                  <a:schemeClr val="tx1"/>
                </a:solidFill>
              </a:rPr>
              <a:t> </a:t>
            </a:r>
            <a:r>
              <a:rPr lang="sk-SK" sz="4000" b="1" dirty="0" err="1" smtClean="0">
                <a:solidFill>
                  <a:schemeClr val="tx1"/>
                </a:solidFill>
              </a:rPr>
              <a:t>crassum</a:t>
            </a:r>
            <a:endParaRPr lang="sk-SK" sz="4000" b="1" dirty="0">
              <a:solidFill>
                <a:schemeClr val="tx1"/>
              </a:solidFill>
            </a:endParaRPr>
          </a:p>
        </p:txBody>
      </p:sp>
      <p:sp>
        <p:nvSpPr>
          <p:cNvPr id="19" name="Päťuholník 18"/>
          <p:cNvSpPr/>
          <p:nvPr/>
        </p:nvSpPr>
        <p:spPr>
          <a:xfrm>
            <a:off x="6048164" y="4018391"/>
            <a:ext cx="3024336" cy="94733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/>
                </a:solidFill>
              </a:rPr>
              <a:t>hepar</a:t>
            </a:r>
            <a:endParaRPr lang="sk-SK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42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79208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Dýchanie, dýchacie plyny, exkrécia, respirácia</a:t>
            </a:r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61113" y="1556792"/>
            <a:ext cx="7920880" cy="10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Hlasivky, štítna chrupka, 3 časti, tvorba hlasu </a:t>
            </a:r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276277" y="2852936"/>
            <a:ext cx="79208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Bronchi</a:t>
            </a:r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cavum</a:t>
            </a:r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</a:t>
            </a:r>
            <a:r>
              <a:rPr lang="sk-SK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nozdry, čuchová oblasť,  </a:t>
            </a:r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66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836712"/>
            <a:ext cx="8964488" cy="244827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8000" dirty="0" smtClean="0"/>
              <a:t>Dýchacia  sústava</a:t>
            </a:r>
            <a:endParaRPr lang="sk-SK" sz="8000" dirty="0"/>
          </a:p>
        </p:txBody>
      </p:sp>
      <p:pic>
        <p:nvPicPr>
          <p:cNvPr id="4" name="Obrázok 3" descr="412261_pluca-astma-dychanie-dychaci-ustroj-choroba-telo-clovek-ludske-telo-cr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356992"/>
            <a:ext cx="5967626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Funkcia: ???</a:t>
            </a:r>
            <a:endParaRPr lang="sk-SK" b="1" dirty="0"/>
          </a:p>
        </p:txBody>
      </p:sp>
      <p:pic>
        <p:nvPicPr>
          <p:cNvPr id="4" name="Zástupný symbol obsahu 3" descr="silue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509" y="1600200"/>
            <a:ext cx="2262982" cy="4525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6" name="BlokTextu 5"/>
          <p:cNvSpPr txBox="1"/>
          <p:nvPr/>
        </p:nvSpPr>
        <p:spPr>
          <a:xfrm rot="19537895">
            <a:off x="827960" y="2013030"/>
            <a:ext cx="833883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O</a:t>
            </a:r>
            <a:r>
              <a:rPr lang="sk-SK" sz="4400" baseline="-25000" dirty="0" smtClean="0"/>
              <a:t>2</a:t>
            </a:r>
            <a:endParaRPr lang="sk-SK" sz="4400" dirty="0"/>
          </a:p>
        </p:txBody>
      </p:sp>
      <p:sp>
        <p:nvSpPr>
          <p:cNvPr id="7" name="Šípka doprava 6"/>
          <p:cNvSpPr/>
          <p:nvPr/>
        </p:nvSpPr>
        <p:spPr>
          <a:xfrm>
            <a:off x="1763688" y="1988840"/>
            <a:ext cx="1800200" cy="5760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 rot="1555918">
            <a:off x="7134731" y="2095026"/>
            <a:ext cx="133562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CO</a:t>
            </a:r>
            <a:r>
              <a:rPr lang="sk-SK" sz="4800" baseline="-25000" dirty="0" smtClean="0"/>
              <a:t>2</a:t>
            </a:r>
            <a:endParaRPr lang="sk-SK" sz="4800" dirty="0"/>
          </a:p>
        </p:txBody>
      </p:sp>
      <p:sp>
        <p:nvSpPr>
          <p:cNvPr id="9" name="Šípka doprava 8"/>
          <p:cNvSpPr/>
          <p:nvPr/>
        </p:nvSpPr>
        <p:spPr>
          <a:xfrm>
            <a:off x="4932040" y="2132856"/>
            <a:ext cx="2160240" cy="7920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85010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DÝCHANIE</a:t>
            </a:r>
            <a:endParaRPr lang="sk-SK" b="1" dirty="0"/>
          </a:p>
        </p:txBody>
      </p:sp>
      <p:pic>
        <p:nvPicPr>
          <p:cNvPr id="4" name="Obrázok 3" descr="dychanie1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11560" y="1052736"/>
            <a:ext cx="7596336" cy="5668036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323528" y="3573016"/>
            <a:ext cx="360040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vonkajšie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572000" y="3573016"/>
            <a:ext cx="360040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vnútorné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Šípka dolu 6"/>
          <p:cNvSpPr/>
          <p:nvPr/>
        </p:nvSpPr>
        <p:spPr>
          <a:xfrm>
            <a:off x="2123728" y="980728"/>
            <a:ext cx="936104" cy="259228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5436096" y="1052736"/>
            <a:ext cx="936104" cy="2592288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72008"/>
            <a:ext cx="7467600" cy="98072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Dýchacie cesty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9552" y="1268760"/>
            <a:ext cx="5109091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č</a:t>
            </a:r>
            <a:r>
              <a:rPr lang="sk-SK" sz="2800" dirty="0" smtClean="0"/>
              <a:t>o podľa Vás zabezpečujú ???</a:t>
            </a:r>
            <a:endParaRPr lang="sk-SK" sz="2800" dirty="0"/>
          </a:p>
        </p:txBody>
      </p:sp>
      <p:pic>
        <p:nvPicPr>
          <p:cNvPr id="5" name="Picture 7" descr="H:\OBRÁZKY ANIMÁCIE POZADIA\obrázky - ľudské telo\obrázky-dýchanie\gwg - k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76872"/>
            <a:ext cx="4104456" cy="410445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51520" y="3284984"/>
            <a:ext cx="28911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Vonkašie</a:t>
            </a:r>
            <a:r>
              <a:rPr lang="sk-SK" sz="2400" dirty="0" smtClean="0"/>
              <a:t> prostredie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843808" y="4653136"/>
            <a:ext cx="28392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vnútorné prostredie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4734" cy="1143000"/>
          </a:xfrm>
          <a:solidFill>
            <a:schemeClr val="accent2"/>
          </a:solidFill>
        </p:spPr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CAVUM NASI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500430" y="1714488"/>
            <a:ext cx="4500594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NASOPHARYNX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323</TotalTime>
  <Words>306</Words>
  <Application>Microsoft Office PowerPoint</Application>
  <PresentationFormat>Prezentácia na obrazovke (4:3)</PresentationFormat>
  <Paragraphs>88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Technický</vt:lpstr>
      <vt:lpstr>Snímka 1</vt:lpstr>
      <vt:lpstr>Snímka 2</vt:lpstr>
      <vt:lpstr>Snímka 3</vt:lpstr>
      <vt:lpstr>Snímka 4</vt:lpstr>
      <vt:lpstr>Dýchacia  sústava</vt:lpstr>
      <vt:lpstr>Funkcia: ???</vt:lpstr>
      <vt:lpstr>DÝCHANIE</vt:lpstr>
      <vt:lpstr>Dýchacie cesty</vt:lpstr>
      <vt:lpstr>CAVUM NASI</vt:lpstr>
      <vt:lpstr>Horné dýchacie cesty</vt:lpstr>
      <vt:lpstr>Dolné dýchacie cesty</vt:lpstr>
      <vt:lpstr>LARYNX</vt:lpstr>
      <vt:lpstr>HRTAN</vt:lpstr>
      <vt:lpstr>Snímka 14</vt:lpstr>
      <vt:lpstr>Snímka 15</vt:lpstr>
      <vt:lpstr>Snímka 16</vt:lpstr>
      <vt:lpstr>Snímka 17</vt:lpstr>
      <vt:lpstr>Priedušnica </vt:lpstr>
      <vt:lpstr>Priedušky</vt:lpstr>
      <vt:lpstr>PĽÚCA</vt:lpstr>
      <vt:lpstr>Snímka 21</vt:lpstr>
      <vt:lpstr>Snímka 22</vt:lpstr>
      <vt:lpstr>Snímka 23</vt:lpstr>
      <vt:lpstr>Fajčenie</vt:lpstr>
      <vt:lpstr>Snímka 25</vt:lpstr>
      <vt:lpstr>Dýchanie</vt:lpstr>
      <vt:lpstr>Dýchanie</vt:lpstr>
      <vt:lpstr>Dýchanie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 sústava</dc:title>
  <dc:creator>PC</dc:creator>
  <cp:lastModifiedBy>hp</cp:lastModifiedBy>
  <cp:revision>79</cp:revision>
  <dcterms:created xsi:type="dcterms:W3CDTF">2014-11-01T22:56:07Z</dcterms:created>
  <dcterms:modified xsi:type="dcterms:W3CDTF">2021-03-05T09:02:04Z</dcterms:modified>
</cp:coreProperties>
</file>