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6" r:id="rId4"/>
    <p:sldId id="257" r:id="rId5"/>
    <p:sldId id="259" r:id="rId6"/>
    <p:sldId id="260" r:id="rId7"/>
    <p:sldId id="261" r:id="rId8"/>
    <p:sldId id="262" r:id="rId9"/>
    <p:sldId id="267" r:id="rId10"/>
    <p:sldId id="263" r:id="rId11"/>
    <p:sldId id="268" r:id="rId12"/>
    <p:sldId id="264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225"/>
    <a:srgbClr val="FF2549"/>
    <a:srgbClr val="5DD5FF"/>
    <a:srgbClr val="FF0D97"/>
    <a:srgbClr val="0000CC"/>
    <a:srgbClr val="003635"/>
    <a:srgbClr val="9EFF29"/>
    <a:srgbClr val="C80064"/>
    <a:srgbClr val="C33A1F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308" y="-7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563" y="3325761"/>
            <a:ext cx="8015750" cy="89965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9938" y="4203287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3" y="36444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97858"/>
            <a:ext cx="8325464" cy="348061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7052" y="458157"/>
            <a:ext cx="6247121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606" y="1231490"/>
            <a:ext cx="6238568" cy="3508626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9" y="588735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40762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13159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40762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13159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Dagobert_I." TargetMode="External"/><Relationship Id="rId2" Type="http://schemas.openxmlformats.org/officeDocument/2006/relationships/hyperlink" Target="https://sk.wikipedia.org/wiki/Chlodovik_I.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amen.inf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685" y="3325760"/>
            <a:ext cx="8045245" cy="752163"/>
          </a:xfrm>
        </p:spPr>
        <p:txBody>
          <a:bodyPr>
            <a:normAutofit/>
          </a:bodyPr>
          <a:lstStyle/>
          <a:p>
            <a:r>
              <a:rPr lang="sk-SK" dirty="0" smtClean="0"/>
              <a:t>Franská ríša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9938" y="4129543"/>
            <a:ext cx="8074740" cy="730043"/>
          </a:xfrm>
        </p:spPr>
        <p:txBody>
          <a:bodyPr/>
          <a:lstStyle/>
          <a:p>
            <a:r>
              <a:rPr lang="sk-SK" dirty="0" smtClean="0"/>
              <a:t>Dejepis 6.ročník</a:t>
            </a:r>
            <a:endParaRPr lang="en-US" dirty="0"/>
          </a:p>
        </p:txBody>
      </p:sp>
      <p:pic>
        <p:nvPicPr>
          <p:cNvPr id="4" name="Obrázok 3" descr="Portrait_Roi_de_france_Clovi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3570633"/>
            <a:ext cx="1339850" cy="1572867"/>
          </a:xfrm>
          <a:prstGeom prst="rect">
            <a:avLst/>
          </a:prstGeom>
        </p:spPr>
      </p:pic>
      <p:pic>
        <p:nvPicPr>
          <p:cNvPr id="5" name="Obrázok 4" descr="67c2b78e33d632c0dc0615d06a26e43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329757"/>
            <a:ext cx="2000250" cy="2194367"/>
          </a:xfrm>
          <a:prstGeom prst="rect">
            <a:avLst/>
          </a:prstGeom>
        </p:spPr>
      </p:pic>
      <p:pic>
        <p:nvPicPr>
          <p:cNvPr id="6" name="Obrázok 5" descr="Frankish-ma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" y="3223323"/>
            <a:ext cx="2257425" cy="1710627"/>
          </a:xfrm>
          <a:prstGeom prst="rect">
            <a:avLst/>
          </a:prstGeom>
        </p:spPr>
      </p:pic>
      <p:pic>
        <p:nvPicPr>
          <p:cNvPr id="7" name="Obrázok 6" descr="22ae563207098eadb98b62315c5add0c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976" y="1800225"/>
            <a:ext cx="1249334" cy="1689100"/>
          </a:xfrm>
          <a:prstGeom prst="rect">
            <a:avLst/>
          </a:prstGeom>
        </p:spPr>
      </p:pic>
      <p:pic>
        <p:nvPicPr>
          <p:cNvPr id="8" name="Obrázok 7" descr="Portrait_Roi_de_france_Dagobert_Ier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0930" y="0"/>
            <a:ext cx="1369219" cy="1619250"/>
          </a:xfrm>
          <a:prstGeom prst="rect">
            <a:avLst/>
          </a:prstGeom>
        </p:spPr>
      </p:pic>
      <p:pic>
        <p:nvPicPr>
          <p:cNvPr id="9" name="Obrázok 8" descr="unnamed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9410" y="2724150"/>
            <a:ext cx="1422399" cy="1523999"/>
          </a:xfrm>
          <a:prstGeom prst="rect">
            <a:avLst/>
          </a:prstGeom>
        </p:spPr>
      </p:pic>
      <p:pic>
        <p:nvPicPr>
          <p:cNvPr id="10" name="Obrázok 9" descr="Dürer_karl_der_grosse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7024" y="0"/>
            <a:ext cx="1821323" cy="3400425"/>
          </a:xfrm>
          <a:prstGeom prst="rect">
            <a:avLst/>
          </a:prstGeom>
        </p:spPr>
      </p:pic>
      <p:pic>
        <p:nvPicPr>
          <p:cNvPr id="11" name="Obrázok 10" descr="Scan0007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34328" y="457200"/>
            <a:ext cx="2310832" cy="16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0" y="458157"/>
            <a:ext cx="4093598" cy="725349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Každý chce svoju vlasť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895849" y="1231490"/>
            <a:ext cx="4226949" cy="3508626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v roku 843 sa Franská ríša rozpadla</a:t>
            </a:r>
          </a:p>
          <a:p>
            <a:r>
              <a:rPr lang="sk-SK" dirty="0" smtClean="0"/>
              <a:t>rodilo sa Nemecko a Francúzsko</a:t>
            </a:r>
          </a:p>
          <a:p>
            <a:r>
              <a:rPr lang="sk-SK" dirty="0" smtClean="0"/>
              <a:t>vznikali aj iné kráľovstvá:</a:t>
            </a:r>
          </a:p>
          <a:p>
            <a:r>
              <a:rPr lang="sk-SK" dirty="0" smtClean="0"/>
              <a:t>germánske kráľovstvá</a:t>
            </a:r>
          </a:p>
          <a:p>
            <a:r>
              <a:rPr lang="sk-SK" dirty="0" smtClean="0"/>
              <a:t>severské kráľovstvá</a:t>
            </a:r>
          </a:p>
          <a:p>
            <a:r>
              <a:rPr lang="sk-SK" dirty="0" smtClean="0"/>
              <a:t>slovanské kráľovstvá</a:t>
            </a:r>
            <a:endParaRPr lang="sk-SK" dirty="0"/>
          </a:p>
        </p:txBody>
      </p:sp>
      <p:pic>
        <p:nvPicPr>
          <p:cNvPr id="4" name="Obrázok 3" descr="Scan000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" y="2573869"/>
            <a:ext cx="3667125" cy="2569632"/>
          </a:xfrm>
          <a:prstGeom prst="rect">
            <a:avLst/>
          </a:prstGeom>
        </p:spPr>
      </p:pic>
      <p:pic>
        <p:nvPicPr>
          <p:cNvPr id="5" name="Obrázok 4" descr="Franks_expansion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0"/>
            <a:ext cx="3990975" cy="2551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N</a:t>
            </a:r>
            <a:r>
              <a:rPr lang="sk-SK" dirty="0" smtClean="0"/>
              <a:t>ové štáty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 jej  rozpade  vznikli nové štáty</a:t>
            </a:r>
          </a:p>
          <a:p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V roku 843  sa ríša  rozpadla</a:t>
            </a:r>
          </a:p>
          <a:p>
            <a:pPr marL="0" indent="0">
              <a:buNone/>
            </a:pPr>
            <a:r>
              <a:rPr lang="sk-SK" dirty="0" smtClean="0"/>
              <a:t>Vznikli  nové štáty Nemecko , Francúzsko a Taliansko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19694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>
                <a:hlinkClick r:id="rId2"/>
              </a:rPr>
              <a:t>https://sk.wikipedia.org/wiki/Chlodovik_I.</a:t>
            </a:r>
            <a:endParaRPr lang="sk-SK" dirty="0" smtClean="0"/>
          </a:p>
          <a:p>
            <a:r>
              <a:rPr lang="sk-SK" u="sng" dirty="0" err="1" smtClean="0"/>
              <a:t>Pinterest</a:t>
            </a:r>
            <a:endParaRPr lang="sk-SK" u="sng" dirty="0" smtClean="0"/>
          </a:p>
          <a:p>
            <a:r>
              <a:rPr lang="sk-SK" u="sng" dirty="0" err="1" smtClean="0"/>
              <a:t>Epic</a:t>
            </a:r>
            <a:r>
              <a:rPr lang="sk-SK" u="sng" dirty="0" smtClean="0"/>
              <a:t> </a:t>
            </a:r>
            <a:r>
              <a:rPr lang="sk-SK" u="sng" dirty="0" err="1" smtClean="0"/>
              <a:t>World</a:t>
            </a:r>
            <a:r>
              <a:rPr lang="sk-SK" u="sng" dirty="0" smtClean="0"/>
              <a:t> </a:t>
            </a:r>
            <a:r>
              <a:rPr lang="sk-SK" u="sng" dirty="0" err="1" smtClean="0"/>
              <a:t>History</a:t>
            </a:r>
            <a:endParaRPr lang="sk-SK" u="sng" dirty="0" smtClean="0"/>
          </a:p>
          <a:p>
            <a:r>
              <a:rPr lang="sk-SK" dirty="0" smtClean="0">
                <a:hlinkClick r:id="rId3"/>
              </a:rPr>
              <a:t>https://sk.wikipedia.org/wiki/Dagobert_I.</a:t>
            </a:r>
            <a:endParaRPr lang="sk-SK" dirty="0" smtClean="0"/>
          </a:p>
          <a:p>
            <a:r>
              <a:rPr lang="sk-SK" u="sng" dirty="0" err="1" smtClean="0">
                <a:hlinkClick r:id="rId4"/>
              </a:rPr>
              <a:t>www.pramen.info</a:t>
            </a:r>
            <a:endParaRPr lang="sk-SK" u="sng" dirty="0" smtClean="0"/>
          </a:p>
          <a:p>
            <a:r>
              <a:rPr lang="sk-SK" u="sng" dirty="0" err="1" smtClean="0"/>
              <a:t>Wikipédia</a:t>
            </a:r>
            <a:endParaRPr lang="sk-SK" u="sng" dirty="0" smtClean="0"/>
          </a:p>
          <a:p>
            <a:r>
              <a:rPr lang="sk-SK" u="sng" dirty="0" smtClean="0"/>
              <a:t>Internet</a:t>
            </a:r>
          </a:p>
          <a:p>
            <a:r>
              <a:rPr lang="sk-SK" u="sng" dirty="0" smtClean="0"/>
              <a:t>Učebnica Dejepis </a:t>
            </a:r>
            <a:r>
              <a:rPr lang="sk-SK" u="sng" dirty="0" err="1" smtClean="0"/>
              <a:t>6.ročník</a:t>
            </a:r>
            <a:endParaRPr lang="sk-SK" u="sng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49823" y="364447"/>
            <a:ext cx="8259098" cy="302303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Tri ríše  stredoveku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809625"/>
            <a:ext cx="9144000" cy="4333875"/>
          </a:xfrm>
        </p:spPr>
        <p:txBody>
          <a:bodyPr/>
          <a:lstStyle/>
          <a:p>
            <a:r>
              <a:rPr lang="sk-SK" dirty="0" smtClean="0"/>
              <a:t>Po zániku Rímskej ríše sa v </a:t>
            </a:r>
            <a:r>
              <a:rPr lang="sk-SK" dirty="0"/>
              <a:t>E</a:t>
            </a:r>
            <a:r>
              <a:rPr lang="sk-SK" dirty="0" smtClean="0"/>
              <a:t>urópe a Ázii sformovali tri ríše – Arabská, Franská a Byzantská ríša. V tejto prezentácii si povieme niečo o Franskej ríše. </a:t>
            </a:r>
          </a:p>
          <a:p>
            <a:r>
              <a:rPr lang="sk-SK" dirty="0" smtClean="0"/>
              <a:t>Rímska ríša bola obrovská, ale nemohla sa  udržať a tak zanikla. Na území </a:t>
            </a:r>
            <a:r>
              <a:rPr lang="sk-SK" dirty="0" err="1" smtClean="0"/>
              <a:t>Gálie</a:t>
            </a:r>
            <a:r>
              <a:rPr lang="sk-SK" dirty="0" smtClean="0"/>
              <a:t>, to je územie  dnešného Francúzska vznikla Franská ríša. Pôvodne bola  Franská  ríša  tiež veľká, rozprestierala sa  na území dnešného Francúzska, časti dnešného severného talianska a časti dnešného Nemecka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6567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dpis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" name="Zástupný symbol obsahu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4" y="1084529"/>
            <a:ext cx="3833633" cy="3782745"/>
          </a:xfrm>
        </p:spPr>
      </p:pic>
      <p:sp>
        <p:nvSpPr>
          <p:cNvPr id="12" name="Zástupný symbol obsahu 11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790949"/>
          </a:xfrm>
        </p:spPr>
        <p:txBody>
          <a:bodyPr>
            <a:normAutofit lnSpcReduction="10000"/>
          </a:bodyPr>
          <a:lstStyle/>
          <a:p>
            <a:endParaRPr lang="sk-SK" dirty="0" smtClean="0"/>
          </a:p>
          <a:p>
            <a:r>
              <a:rPr lang="sk-SK" dirty="0"/>
              <a:t> </a:t>
            </a:r>
            <a:r>
              <a:rPr lang="sk-SK" dirty="0" smtClean="0"/>
              <a:t> Dnešné Nemecko</a:t>
            </a:r>
          </a:p>
          <a:p>
            <a:endParaRPr lang="sk-SK" dirty="0"/>
          </a:p>
          <a:p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             Dnešné Francúzsko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smtClean="0"/>
              <a:t>           dnešné sev. Taliansko</a:t>
            </a:r>
            <a:endParaRPr lang="sk-SK" dirty="0"/>
          </a:p>
        </p:txBody>
      </p:sp>
      <p:cxnSp>
        <p:nvCxnSpPr>
          <p:cNvPr id="14" name="Rovná spojovacia šípka 13"/>
          <p:cNvCxnSpPr/>
          <p:nvPr/>
        </p:nvCxnSpPr>
        <p:spPr>
          <a:xfrm>
            <a:off x="581025" y="-1076325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 flipV="1">
            <a:off x="2990850" y="1895475"/>
            <a:ext cx="2552700" cy="476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Šípka ohnutá nahor 22"/>
          <p:cNvSpPr/>
          <p:nvPr/>
        </p:nvSpPr>
        <p:spPr>
          <a:xfrm flipV="1">
            <a:off x="1676399" y="3057525"/>
            <a:ext cx="4181475" cy="47625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5" name="Šípka doprava 24"/>
          <p:cNvSpPr/>
          <p:nvPr/>
        </p:nvSpPr>
        <p:spPr>
          <a:xfrm>
            <a:off x="2990850" y="1895475"/>
            <a:ext cx="2057400" cy="476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Šípka doprava 25"/>
          <p:cNvSpPr/>
          <p:nvPr/>
        </p:nvSpPr>
        <p:spPr>
          <a:xfrm>
            <a:off x="3124200" y="3743325"/>
            <a:ext cx="2419350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606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Obdobie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498 – pokrstenie kráľa </a:t>
            </a:r>
            <a:r>
              <a:rPr lang="sk-SK" dirty="0" err="1" smtClean="0"/>
              <a:t>Chlodovika</a:t>
            </a:r>
            <a:endParaRPr lang="sk-SK" dirty="0" smtClean="0"/>
          </a:p>
          <a:p>
            <a:r>
              <a:rPr lang="sk-SK" dirty="0" smtClean="0"/>
              <a:t>800 – Karol Veľký korunovaný za cisára</a:t>
            </a:r>
          </a:p>
          <a:p>
            <a:r>
              <a:rPr lang="sk-SK" dirty="0" smtClean="0"/>
              <a:t>843 – rozdelenie Franskej ríše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Situácia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Franské kmene obsadzovali územia bývalej </a:t>
            </a:r>
            <a:r>
              <a:rPr lang="sk-SK" dirty="0" err="1" smtClean="0"/>
              <a:t>Západorímskej</a:t>
            </a:r>
            <a:r>
              <a:rPr lang="sk-SK" dirty="0" smtClean="0"/>
              <a:t> ríše.</a:t>
            </a:r>
          </a:p>
          <a:p>
            <a:r>
              <a:rPr lang="sk-SK" dirty="0" smtClean="0"/>
              <a:t>pôvodným obyvateľom ponechávali majetky – priateľské nažívanie</a:t>
            </a:r>
          </a:p>
          <a:p>
            <a:r>
              <a:rPr lang="sk-SK" dirty="0" smtClean="0"/>
              <a:t>Frankovia prijali kresťanstvo</a:t>
            </a:r>
          </a:p>
          <a:p>
            <a:r>
              <a:rPr lang="sk-SK" dirty="0" smtClean="0"/>
              <a:t>kráľ </a:t>
            </a:r>
            <a:r>
              <a:rPr lang="sk-SK" dirty="0" err="1" smtClean="0"/>
              <a:t>Chlodovik</a:t>
            </a:r>
            <a:r>
              <a:rPr lang="sk-SK" dirty="0" smtClean="0"/>
              <a:t> z rodu </a:t>
            </a:r>
            <a:r>
              <a:rPr lang="sk-SK" dirty="0" err="1" smtClean="0"/>
              <a:t>Merovejovcov</a:t>
            </a:r>
            <a:r>
              <a:rPr lang="sk-SK" dirty="0" smtClean="0"/>
              <a:t> sa dal pokrstiť v meste Remeši</a:t>
            </a:r>
            <a:endParaRPr lang="en-US" dirty="0"/>
          </a:p>
        </p:txBody>
      </p:sp>
      <p:pic>
        <p:nvPicPr>
          <p:cNvPr id="6" name="Obrázok 5" descr="Portrait_Roi_de_france_Clovi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447799"/>
            <a:ext cx="22637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Frankovia a rozširovanie ríše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-7369" y="1268362"/>
            <a:ext cx="6371302" cy="3480618"/>
          </a:xfrm>
        </p:spPr>
        <p:txBody>
          <a:bodyPr>
            <a:normAutofit fontScale="92500"/>
          </a:bodyPr>
          <a:lstStyle/>
          <a:p>
            <a:r>
              <a:rPr lang="sk-SK" dirty="0" smtClean="0"/>
              <a:t>najprv si boli všetci Frankovia rovní</a:t>
            </a:r>
          </a:p>
          <a:p>
            <a:r>
              <a:rPr lang="sk-SK" dirty="0" smtClean="0"/>
              <a:t>neskôr sa začali deliť na privilegovaných a neprivilegovaných (tých čo mali výhody a tých čo ich nemali)</a:t>
            </a:r>
          </a:p>
          <a:p>
            <a:r>
              <a:rPr lang="sk-SK" dirty="0" smtClean="0"/>
              <a:t>postupne dobýjali nové obrovské územia</a:t>
            </a:r>
          </a:p>
          <a:p>
            <a:r>
              <a:rPr lang="sk-SK" dirty="0" smtClean="0"/>
              <a:t>začali problémy so spravovaním ríše</a:t>
            </a:r>
          </a:p>
          <a:p>
            <a:r>
              <a:rPr lang="sk-SK" dirty="0" smtClean="0"/>
              <a:t>králi z rodu </a:t>
            </a:r>
            <a:r>
              <a:rPr lang="sk-SK" dirty="0" err="1" smtClean="0"/>
              <a:t>Karolovcov</a:t>
            </a:r>
            <a:r>
              <a:rPr lang="sk-SK" dirty="0" smtClean="0"/>
              <a:t> ukončili rozpory</a:t>
            </a:r>
            <a:endParaRPr lang="sk-SK" dirty="0"/>
          </a:p>
        </p:txBody>
      </p:sp>
      <p:pic>
        <p:nvPicPr>
          <p:cNvPr id="4" name="Obrázok 3" descr="67c2b78e33d632c0dc0615d06a26e43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725" y="996507"/>
            <a:ext cx="2000250" cy="2194367"/>
          </a:xfrm>
          <a:prstGeom prst="rect">
            <a:avLst/>
          </a:prstGeom>
        </p:spPr>
      </p:pic>
      <p:pic>
        <p:nvPicPr>
          <p:cNvPr id="5" name="Obrázok 4" descr="Frankish-ma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4" y="3302697"/>
            <a:ext cx="2257425" cy="17106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47052" y="957"/>
            <a:ext cx="6247121" cy="725349"/>
          </a:xfrm>
        </p:spPr>
        <p:txBody>
          <a:bodyPr/>
          <a:lstStyle/>
          <a:p>
            <a:r>
              <a:rPr lang="sk-SK" dirty="0" smtClean="0"/>
              <a:t>Frankovia a Slovania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455606" y="517115"/>
            <a:ext cx="6238568" cy="3508626"/>
          </a:xfrm>
        </p:spPr>
        <p:txBody>
          <a:bodyPr/>
          <a:lstStyle/>
          <a:p>
            <a:r>
              <a:rPr lang="sk-SK" dirty="0" smtClean="0"/>
              <a:t>obchodovali spolu</a:t>
            </a:r>
          </a:p>
          <a:p>
            <a:r>
              <a:rPr lang="sk-SK" dirty="0" smtClean="0"/>
              <a:t>Frankovia chceli Slovanov ovládnuť</a:t>
            </a:r>
          </a:p>
          <a:p>
            <a:r>
              <a:rPr lang="sk-SK" dirty="0" smtClean="0"/>
              <a:t>Franský kráľ </a:t>
            </a:r>
            <a:r>
              <a:rPr lang="sk-SK" dirty="0" err="1" smtClean="0"/>
              <a:t>Dagobert</a:t>
            </a:r>
            <a:r>
              <a:rPr lang="sk-SK" dirty="0" smtClean="0"/>
              <a:t> bojoval proti Slovanom v bitke pri </a:t>
            </a:r>
            <a:r>
              <a:rPr lang="sk-SK" dirty="0" err="1" smtClean="0"/>
              <a:t>Vogastisburgu</a:t>
            </a:r>
            <a:r>
              <a:rPr lang="sk-SK" dirty="0" smtClean="0"/>
              <a:t>, kde bol porazený</a:t>
            </a:r>
            <a:endParaRPr lang="sk-SK" dirty="0"/>
          </a:p>
        </p:txBody>
      </p:sp>
      <p:pic>
        <p:nvPicPr>
          <p:cNvPr id="4" name="Obrázok 3" descr="22ae563207098eadb98b62315c5add0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2475185" cy="3346450"/>
          </a:xfrm>
          <a:prstGeom prst="rect">
            <a:avLst/>
          </a:prstGeom>
        </p:spPr>
      </p:pic>
      <p:pic>
        <p:nvPicPr>
          <p:cNvPr id="5" name="Obrázok 4" descr="Portrait_Roi_de_france_Dagobert_I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4" y="3134691"/>
            <a:ext cx="1698625" cy="2008809"/>
          </a:xfrm>
          <a:prstGeom prst="rect">
            <a:avLst/>
          </a:prstGeom>
        </p:spPr>
      </p:pic>
      <p:pic>
        <p:nvPicPr>
          <p:cNvPr id="6" name="Obrázok 5" descr="unname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510518"/>
            <a:ext cx="2457450" cy="26329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49823" y="364447"/>
            <a:ext cx="5017527" cy="763526"/>
          </a:xfrm>
        </p:spPr>
        <p:txBody>
          <a:bodyPr/>
          <a:lstStyle/>
          <a:p>
            <a:r>
              <a:rPr lang="sk-SK" dirty="0" smtClean="0"/>
              <a:t>Najslávnejší Frank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" y="1319980"/>
            <a:ext cx="6157445" cy="3480618"/>
          </a:xfrm>
        </p:spPr>
        <p:txBody>
          <a:bodyPr>
            <a:normAutofit fontScale="92500"/>
          </a:bodyPr>
          <a:lstStyle/>
          <a:p>
            <a:r>
              <a:rPr lang="sk-SK" dirty="0" smtClean="0"/>
              <a:t>Karol Veľký</a:t>
            </a:r>
          </a:p>
          <a:p>
            <a:r>
              <a:rPr lang="sk-SK" dirty="0" smtClean="0"/>
              <a:t>v roku 800 ho pápež korunoval za cisára</a:t>
            </a:r>
          </a:p>
          <a:p>
            <a:r>
              <a:rPr lang="sk-SK" dirty="0" smtClean="0"/>
              <a:t>tým sa mal stať nástupcom rímskych cisárov</a:t>
            </a:r>
          </a:p>
          <a:p>
            <a:r>
              <a:rPr lang="sk-SK" dirty="0" smtClean="0"/>
              <a:t>ostatní králi mu mali byť podriadení</a:t>
            </a:r>
          </a:p>
          <a:p>
            <a:r>
              <a:rPr lang="sk-SK" dirty="0" smtClean="0"/>
              <a:t>za jeho vlády najväčší rozkvet ríše</a:t>
            </a:r>
          </a:p>
          <a:p>
            <a:r>
              <a:rPr lang="sk-SK" dirty="0" smtClean="0"/>
              <a:t>položil základy európskej kultúry</a:t>
            </a:r>
            <a:endParaRPr lang="sk-SK" dirty="0"/>
          </a:p>
        </p:txBody>
      </p:sp>
      <p:pic>
        <p:nvPicPr>
          <p:cNvPr id="4" name="Obrázok 3" descr="Dürer_karl_der_gross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4407" y="255270"/>
            <a:ext cx="2383536" cy="4450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Karol Veľký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1" y="1085850"/>
            <a:ext cx="8325464" cy="3692626"/>
          </a:xfrm>
        </p:spPr>
        <p:txBody>
          <a:bodyPr>
            <a:normAutofit/>
          </a:bodyPr>
          <a:lstStyle/>
          <a:p>
            <a:r>
              <a:rPr lang="sk-SK" dirty="0" smtClean="0"/>
              <a:t>Karol Veľký porazil Kmeň Avarov, ktorí prišli do Európy z Ázie, bojoval i  proti iným, len aby upevnil svoju ríšu. Bol veľký katolík a tiež podporoval školy, má zásluhu na  vzniku nového písma  - karolínske písmo. Tiež podporoval rozvoj kultúry a celkovo položil základy európskej kultúry. Od pápeža  dostal titul cisár. </a:t>
            </a:r>
          </a:p>
          <a:p>
            <a:r>
              <a:rPr lang="sk-SK" dirty="0" smtClean="0"/>
              <a:t>Po jeho smrti sa  ríša  rozpadla na 3 časti, lebo jeho synovia ju  nedokázali udržať v  celku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0274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Office PowerPoint</Application>
  <PresentationFormat>Prezentácia na obrazovke (16:9)</PresentationFormat>
  <Paragraphs>62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Office Theme</vt:lpstr>
      <vt:lpstr>Franská ríša</vt:lpstr>
      <vt:lpstr>Tri ríše  stredoveku</vt:lpstr>
      <vt:lpstr>Prezentácia programu PowerPoint</vt:lpstr>
      <vt:lpstr>Obdobie</vt:lpstr>
      <vt:lpstr>Situácia</vt:lpstr>
      <vt:lpstr>Frankovia a rozširovanie ríše</vt:lpstr>
      <vt:lpstr>Frankovia a Slovania</vt:lpstr>
      <vt:lpstr>Najslávnejší Frank</vt:lpstr>
      <vt:lpstr>Karol Veľký</vt:lpstr>
      <vt:lpstr>Každý chce svoju vlasť</vt:lpstr>
      <vt:lpstr>Nové štáty</vt:lpstr>
      <vt:lpstr>Zdroje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2020-11-19T16:36:03Z</dcterms:modified>
</cp:coreProperties>
</file>