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2" r:id="rId4"/>
    <p:sldId id="270" r:id="rId5"/>
    <p:sldId id="271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B10D"/>
    <a:srgbClr val="FDE7F8"/>
    <a:srgbClr val="F6D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>
        <p:scale>
          <a:sx n="102" d="100"/>
          <a:sy n="102" d="100"/>
        </p:scale>
        <p:origin x="-102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E4E54FBC-C9F7-4FDB-A9F3-C3FAA3B0F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53B9A859-AB8A-4CB4-98A5-633B8C4B7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="" xmlns:a16="http://schemas.microsoft.com/office/drawing/2014/main" id="{F2CB163F-07F9-4CF8-A47C-345CAEE2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28.02.2021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="" xmlns:a16="http://schemas.microsoft.com/office/drawing/2014/main" id="{F7A3BB9D-D153-4B93-AA03-B8433ABE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="" xmlns:a16="http://schemas.microsoft.com/office/drawing/2014/main" id="{9324C9F8-0541-45FF-AF40-931A08DE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049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561D7AC1-B3BD-4185-B138-1CC44BC4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="" xmlns:a16="http://schemas.microsoft.com/office/drawing/2014/main" id="{775A928F-EE10-4534-98BB-FE6035A09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="" xmlns:a16="http://schemas.microsoft.com/office/drawing/2014/main" id="{97843E92-CA0D-460E-B4FC-BD24B5F8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28.02.2021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="" xmlns:a16="http://schemas.microsoft.com/office/drawing/2014/main" id="{A92D4879-AA3D-4317-AD69-2B0844DC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="" xmlns:a16="http://schemas.microsoft.com/office/drawing/2014/main" id="{9575FF4D-E433-4075-9E4E-48D8C419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363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="" xmlns:a16="http://schemas.microsoft.com/office/drawing/2014/main" id="{9A8480D2-9574-4388-A039-DA108AB77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="" xmlns:a16="http://schemas.microsoft.com/office/drawing/2014/main" id="{06A87568-80DD-4FA9-B6EE-0C250235F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="" xmlns:a16="http://schemas.microsoft.com/office/drawing/2014/main" id="{A81B5349-E196-48EE-8D5F-71245B75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28.02.2021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="" xmlns:a16="http://schemas.microsoft.com/office/drawing/2014/main" id="{EDD5FD77-EEE9-45B0-B779-B2BE2C06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="" xmlns:a16="http://schemas.microsoft.com/office/drawing/2014/main" id="{B8B3D111-EB4B-47BC-BA8D-580CE28F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349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9F0A062B-2786-4E83-8EC3-5A5E9E5F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E49B57B5-F0B1-46FC-B63D-4033AF99A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="" xmlns:a16="http://schemas.microsoft.com/office/drawing/2014/main" id="{B3AEE8EF-BE4C-43AD-B2E1-476C5196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28.02.2021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="" xmlns:a16="http://schemas.microsoft.com/office/drawing/2014/main" id="{30B145D9-A074-4131-BCC6-8B20E26B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="" xmlns:a16="http://schemas.microsoft.com/office/drawing/2014/main" id="{92E323BE-59D6-4475-8D19-83AC1430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1509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B1EEDF29-DCC5-4205-A39B-C1F668C6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="" xmlns:a16="http://schemas.microsoft.com/office/drawing/2014/main" id="{E623A0D5-CD88-41F5-96A1-F267DC99B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="" xmlns:a16="http://schemas.microsoft.com/office/drawing/2014/main" id="{91699A51-DE16-4508-879D-631F6BA7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28.02.2021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="" xmlns:a16="http://schemas.microsoft.com/office/drawing/2014/main" id="{5ABEC1F3-7E34-4456-B6EB-9ABF0F45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="" xmlns:a16="http://schemas.microsoft.com/office/drawing/2014/main" id="{DAE87379-FC70-4387-B707-3C7A6F77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870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BFD1011-DAB2-481F-83EA-30477360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1CA4F17F-5158-40E4-B3F0-D2CC825E2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="" xmlns:a16="http://schemas.microsoft.com/office/drawing/2014/main" id="{6A2F6640-C8EC-480A-A187-F3F9CD846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="" xmlns:a16="http://schemas.microsoft.com/office/drawing/2014/main" id="{7E0D86D2-8D91-49C5-BD46-5D276482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28.02.2021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="" xmlns:a16="http://schemas.microsoft.com/office/drawing/2014/main" id="{87C2F723-40B7-401F-8DF4-1ADC2A39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="" xmlns:a16="http://schemas.microsoft.com/office/drawing/2014/main" id="{2704E63C-4FAF-4DA0-9994-DF7C9A1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033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D5A0DFE1-D76C-4699-AE82-D5B274CB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="" xmlns:a16="http://schemas.microsoft.com/office/drawing/2014/main" id="{6AD800F4-5A41-4953-9399-18ED17D8E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="" xmlns:a16="http://schemas.microsoft.com/office/drawing/2014/main" id="{7645B5DF-9E54-4AF4-B6B9-D95C8831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="" xmlns:a16="http://schemas.microsoft.com/office/drawing/2014/main" id="{994C2F17-1D33-4BF7-857B-98A0CB284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="" xmlns:a16="http://schemas.microsoft.com/office/drawing/2014/main" id="{5C202156-9187-4A0F-84E8-CBB772783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="" xmlns:a16="http://schemas.microsoft.com/office/drawing/2014/main" id="{75973FB2-5AF4-4A46-92F9-7C207EDC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28.02.2021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="" xmlns:a16="http://schemas.microsoft.com/office/drawing/2014/main" id="{3FC1ED2A-E71E-422C-B9AC-83498659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="" xmlns:a16="http://schemas.microsoft.com/office/drawing/2014/main" id="{A64A0982-E5CA-4DB6-B20D-AA2D8126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301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80CD033-C69D-4ABB-B62C-0E0C4E02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="" xmlns:a16="http://schemas.microsoft.com/office/drawing/2014/main" id="{F0871C65-59DF-47AA-82C8-5CCF71E7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28.02.2021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="" xmlns:a16="http://schemas.microsoft.com/office/drawing/2014/main" id="{9302290B-2B4A-4F01-8F1F-CCABE4DF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="" xmlns:a16="http://schemas.microsoft.com/office/drawing/2014/main" id="{98AE761D-A719-44C0-A192-14AA8F86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217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="" xmlns:a16="http://schemas.microsoft.com/office/drawing/2014/main" id="{29F00FBC-F7CE-4C83-A66A-566D6F17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28.02.2021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="" xmlns:a16="http://schemas.microsoft.com/office/drawing/2014/main" id="{939D7562-E156-4B44-BC20-DC2CC717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="" xmlns:a16="http://schemas.microsoft.com/office/drawing/2014/main" id="{422D9327-90D2-446C-95BC-B9B1D8EC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81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58C5AB97-1DC0-48EE-BC74-E830207B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E1049195-79C5-4F40-B24B-CD1B9E870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="" xmlns:a16="http://schemas.microsoft.com/office/drawing/2014/main" id="{771F2D11-89C5-476D-9FC3-51D08422D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="" xmlns:a16="http://schemas.microsoft.com/office/drawing/2014/main" id="{AD2A3FA1-32A1-4627-83B6-1B3BAC30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28.02.2021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="" xmlns:a16="http://schemas.microsoft.com/office/drawing/2014/main" id="{AA415F2A-B188-466C-A1F6-2DD72F12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="" xmlns:a16="http://schemas.microsoft.com/office/drawing/2014/main" id="{0A9E236A-40E2-4A1D-A0A3-2E772632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263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46067D3D-51F8-4046-9824-52803754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="" xmlns:a16="http://schemas.microsoft.com/office/drawing/2014/main" id="{7B035924-1E04-4FDA-A323-E1CE3B6B3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="" xmlns:a16="http://schemas.microsoft.com/office/drawing/2014/main" id="{A5F82F28-5F85-4522-9A0F-D32F9791C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="" xmlns:a16="http://schemas.microsoft.com/office/drawing/2014/main" id="{D1051125-BB6A-4E84-9EF4-CBC8A785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28.02.2021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="" xmlns:a16="http://schemas.microsoft.com/office/drawing/2014/main" id="{2836FD64-E664-444D-AEBA-F23CEA3B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="" xmlns:a16="http://schemas.microsoft.com/office/drawing/2014/main" id="{CE208637-68A5-424E-91F1-6BD39E11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94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>
            <a:extLst>
              <a:ext uri="{FF2B5EF4-FFF2-40B4-BE49-F238E27FC236}">
                <a16:creationId xmlns="" xmlns:a16="http://schemas.microsoft.com/office/drawing/2014/main" id="{23F463F5-C545-4D66-A7FF-00D1BB7D2A8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69430"/>
          </a:xfrm>
          <a:prstGeom prst="rect">
            <a:avLst/>
          </a:prstGeom>
        </p:spPr>
      </p:pic>
      <p:sp>
        <p:nvSpPr>
          <p:cNvPr id="2" name="Zástupný objekt pre nadpis 1">
            <a:extLst>
              <a:ext uri="{FF2B5EF4-FFF2-40B4-BE49-F238E27FC236}">
                <a16:creationId xmlns="" xmlns:a16="http://schemas.microsoft.com/office/drawing/2014/main" id="{02C5809E-250F-4FB9-B337-2929C6F2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="" xmlns:a16="http://schemas.microsoft.com/office/drawing/2014/main" id="{D2D1A97A-3CC4-41BB-A82C-C6A3EC6D9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="" xmlns:a16="http://schemas.microsoft.com/office/drawing/2014/main" id="{0DF9A95F-C7B0-466B-BB6F-F5802D874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D32E8-D300-43B6-9433-B235655368B2}" type="datetimeFigureOut">
              <a:rPr lang="sk-SK" smtClean="0"/>
              <a:t>28.02.2021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="" xmlns:a16="http://schemas.microsoft.com/office/drawing/2014/main" id="{4A179DB5-08FB-4BB1-8F1D-D27D191EB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="" xmlns:a16="http://schemas.microsoft.com/office/drawing/2014/main" id="{42C63C69-ABB7-498F-A1AB-CC7FFA1CD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356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C40664E3-DD1E-429D-BF5A-3577EF916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32" y="3022184"/>
            <a:ext cx="11727402" cy="2387600"/>
          </a:xfrm>
        </p:spPr>
        <p:txBody>
          <a:bodyPr>
            <a:normAutofit/>
          </a:bodyPr>
          <a:lstStyle/>
          <a:p>
            <a:r>
              <a:rPr lang="sk-SK" sz="8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Kráľ s havranom v erbe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00369F87-A785-450A-AD77-0ED6AEAC4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2547"/>
            <a:ext cx="9144000" cy="446179"/>
          </a:xfrm>
        </p:spPr>
        <p:txBody>
          <a:bodyPr/>
          <a:lstStyle/>
          <a:p>
            <a:r>
              <a:rPr lang="sk-SK" dirty="0"/>
              <a:t>učebnica s. 44-46</a:t>
            </a:r>
          </a:p>
        </p:txBody>
      </p:sp>
      <p:pic>
        <p:nvPicPr>
          <p:cNvPr id="1026" name="Picture 2" descr="Bratislavské stopy Mateja Korvína | HistoryWeb.sk">
            <a:extLst>
              <a:ext uri="{FF2B5EF4-FFF2-40B4-BE49-F238E27FC236}">
                <a16:creationId xmlns="" xmlns:a16="http://schemas.microsoft.com/office/drawing/2014/main" id="{DDC2D644-E7BB-4151-AEB6-3E7D6A370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6532" y="97654"/>
            <a:ext cx="4003444" cy="387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ing Matthias “the Just” Was Born 575 Years Ago Today - Hungary Today">
            <a:extLst>
              <a:ext uri="{FF2B5EF4-FFF2-40B4-BE49-F238E27FC236}">
                <a16:creationId xmlns="" xmlns:a16="http://schemas.microsoft.com/office/drawing/2014/main" id="{3F7E7EEE-9A52-4839-9304-19D32D3B3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4582" y="422284"/>
            <a:ext cx="4694037" cy="347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61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>
            <a:extLst>
              <a:ext uri="{FF2B5EF4-FFF2-40B4-BE49-F238E27FC236}">
                <a16:creationId xmlns="" xmlns:a16="http://schemas.microsoft.com/office/drawing/2014/main" id="{B1694447-1E11-4C67-AFB8-02666CB4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051" y="0"/>
            <a:ext cx="9184564" cy="93566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sk-SK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MATEJ </a:t>
            </a:r>
            <a:r>
              <a:rPr lang="sk-SK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Huňady</a:t>
            </a:r>
            <a:r>
              <a:rPr lang="sk-SK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zvaný „Korvín“</a:t>
            </a:r>
          </a:p>
        </p:txBody>
      </p:sp>
      <p:sp>
        <p:nvSpPr>
          <p:cNvPr id="6" name="Nadpis 1">
            <a:extLst>
              <a:ext uri="{FF2B5EF4-FFF2-40B4-BE49-F238E27FC236}">
                <a16:creationId xmlns="" xmlns:a16="http://schemas.microsoft.com/office/drawing/2014/main" id="{E862DE42-3201-49FE-99CB-EACA2AB16CFA}"/>
              </a:ext>
            </a:extLst>
          </p:cNvPr>
          <p:cNvSpPr txBox="1">
            <a:spLocks/>
          </p:cNvSpPr>
          <p:nvPr/>
        </p:nvSpPr>
        <p:spPr>
          <a:xfrm>
            <a:off x="2712857" y="920549"/>
            <a:ext cx="7446607" cy="857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sk-SK" sz="3200" dirty="0"/>
              <a:t>uhorský šľachtic s </a:t>
            </a:r>
            <a:r>
              <a:rPr lang="sk-SK" sz="3200" b="1" dirty="0"/>
              <a:t>prezývkou „</a:t>
            </a:r>
            <a:r>
              <a:rPr lang="sk-SK" sz="3200" b="1" dirty="0" err="1"/>
              <a:t>korvín</a:t>
            </a:r>
            <a:r>
              <a:rPr lang="sk-SK" sz="3200" b="1" dirty="0"/>
              <a:t>“</a:t>
            </a:r>
          </a:p>
        </p:txBody>
      </p:sp>
      <p:sp>
        <p:nvSpPr>
          <p:cNvPr id="9" name="Nadpis 1">
            <a:extLst>
              <a:ext uri="{FF2B5EF4-FFF2-40B4-BE49-F238E27FC236}">
                <a16:creationId xmlns="" xmlns:a16="http://schemas.microsoft.com/office/drawing/2014/main" id="{A42EB1E3-C8CA-496B-BB71-BA21897C05FE}"/>
              </a:ext>
            </a:extLst>
          </p:cNvPr>
          <p:cNvSpPr txBox="1">
            <a:spLocks/>
          </p:cNvSpPr>
          <p:nvPr/>
        </p:nvSpPr>
        <p:spPr>
          <a:xfrm>
            <a:off x="1" y="3429000"/>
            <a:ext cx="5033638" cy="2714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reformy: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daňová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súdna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vojsko </a:t>
            </a:r>
            <a:r>
              <a:rPr lang="sk-SK" sz="3200" dirty="0"/>
              <a:t>(žoldnierske vojsko)</a:t>
            </a:r>
          </a:p>
          <a:p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Čierny pluk</a:t>
            </a:r>
          </a:p>
        </p:txBody>
      </p:sp>
      <p:pic>
        <p:nvPicPr>
          <p:cNvPr id="2050" name="Picture 2" descr="Matej Korvín (1443 - 1490) – kráľ so znamením havrana - O škole">
            <a:extLst>
              <a:ext uri="{FF2B5EF4-FFF2-40B4-BE49-F238E27FC236}">
                <a16:creationId xmlns="" xmlns:a16="http://schemas.microsoft.com/office/drawing/2014/main" id="{E5608CD3-3048-4466-9C1D-F1B5C726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17538" cy="331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tej Korvín (1443 - 1490) a jeho mince v Uhorsku | Limita mince -  numizmatika">
            <a:extLst>
              <a:ext uri="{FF2B5EF4-FFF2-40B4-BE49-F238E27FC236}">
                <a16:creationId xmlns="" xmlns:a16="http://schemas.microsoft.com/office/drawing/2014/main" id="{46C41C19-3CE6-4453-84EB-0D35BAA04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4145" y="0"/>
            <a:ext cx="2027855" cy="265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Nadpis 1">
            <a:extLst>
              <a:ext uri="{FF2B5EF4-FFF2-40B4-BE49-F238E27FC236}">
                <a16:creationId xmlns="" xmlns:a16="http://schemas.microsoft.com/office/drawing/2014/main" id="{462D382A-02B6-4781-8377-82A12ED83C12}"/>
              </a:ext>
            </a:extLst>
          </p:cNvPr>
          <p:cNvSpPr txBox="1">
            <a:spLocks/>
          </p:cNvSpPr>
          <p:nvPr/>
        </p:nvSpPr>
        <p:spPr>
          <a:xfrm>
            <a:off x="5122415" y="3429000"/>
            <a:ext cx="5628443" cy="2714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podporoval: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vzdelanosť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kultúru, umenie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sk-SK" sz="3200" dirty="0"/>
          </a:p>
        </p:txBody>
      </p:sp>
      <p:sp>
        <p:nvSpPr>
          <p:cNvPr id="12" name="Nadpis 1">
            <a:extLst>
              <a:ext uri="{FF2B5EF4-FFF2-40B4-BE49-F238E27FC236}">
                <a16:creationId xmlns="" xmlns:a16="http://schemas.microsoft.com/office/drawing/2014/main" id="{384EE010-18FF-4289-ABF3-2C8CC26DAF2D}"/>
              </a:ext>
            </a:extLst>
          </p:cNvPr>
          <p:cNvSpPr txBox="1">
            <a:spLocks/>
          </p:cNvSpPr>
          <p:nvPr/>
        </p:nvSpPr>
        <p:spPr>
          <a:xfrm>
            <a:off x="7439526" y="3429000"/>
            <a:ext cx="2973981" cy="485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knižnica v BUDÍNE</a:t>
            </a:r>
          </a:p>
        </p:txBody>
      </p:sp>
      <p:pic>
        <p:nvPicPr>
          <p:cNvPr id="2056" name="Picture 8" descr="Academia Istropolitana: Keď prekvitala vzdelanosť v Uhorsku…(2. časť) |  Madari.sk">
            <a:extLst>
              <a:ext uri="{FF2B5EF4-FFF2-40B4-BE49-F238E27FC236}">
                <a16:creationId xmlns="" xmlns:a16="http://schemas.microsoft.com/office/drawing/2014/main" id="{AB6D5C93-C7E8-42E7-9565-288D16E53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93183" y="4446550"/>
            <a:ext cx="2665505" cy="206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Academia Istropolitana: Keď prekvitala vzdelanosť v Uhorsku…(2. časť) |  Madari.sk">
            <a:extLst>
              <a:ext uri="{FF2B5EF4-FFF2-40B4-BE49-F238E27FC236}">
                <a16:creationId xmlns="" xmlns:a16="http://schemas.microsoft.com/office/drawing/2014/main" id="{45C18143-2A01-4F4F-9B48-80226CBBF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839634" y="4443011"/>
            <a:ext cx="1346297" cy="190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Nadpis 1">
            <a:extLst>
              <a:ext uri="{FF2B5EF4-FFF2-40B4-BE49-F238E27FC236}">
                <a16:creationId xmlns="" xmlns:a16="http://schemas.microsoft.com/office/drawing/2014/main" id="{D3785F7E-B40C-414E-92F7-DA5FA06A302E}"/>
              </a:ext>
            </a:extLst>
          </p:cNvPr>
          <p:cNvSpPr txBox="1">
            <a:spLocks/>
          </p:cNvSpPr>
          <p:nvPr/>
        </p:nvSpPr>
        <p:spPr>
          <a:xfrm>
            <a:off x="7464981" y="4006485"/>
            <a:ext cx="4321907" cy="485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univerzita na Slovensku</a:t>
            </a:r>
            <a:endParaRPr lang="sk-SK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="" xmlns:a16="http://schemas.microsoft.com/office/drawing/2014/main" id="{D5BBD089-C5A6-4B17-BA4F-F5D450ADD5AD}"/>
              </a:ext>
            </a:extLst>
          </p:cNvPr>
          <p:cNvSpPr txBox="1">
            <a:spLocks/>
          </p:cNvSpPr>
          <p:nvPr/>
        </p:nvSpPr>
        <p:spPr>
          <a:xfrm>
            <a:off x="8293183" y="6297631"/>
            <a:ext cx="3590260" cy="485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Academia</a:t>
            </a:r>
            <a:r>
              <a:rPr lang="sk-SK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Istropoliana</a:t>
            </a:r>
            <a:endParaRPr lang="sk-SK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Obdĺžnik 1">
            <a:extLst>
              <a:ext uri="{FF2B5EF4-FFF2-40B4-BE49-F238E27FC236}">
                <a16:creationId xmlns="" xmlns:a16="http://schemas.microsoft.com/office/drawing/2014/main" id="{DD61DF77-1F1B-46AD-BBE9-7EA7DDFAE328}"/>
              </a:ext>
            </a:extLst>
          </p:cNvPr>
          <p:cNvSpPr/>
          <p:nvPr/>
        </p:nvSpPr>
        <p:spPr>
          <a:xfrm>
            <a:off x="10750858" y="781235"/>
            <a:ext cx="905523" cy="996875"/>
          </a:xfrm>
          <a:prstGeom prst="rect">
            <a:avLst/>
          </a:prstGeom>
          <a:noFill/>
          <a:ln w="76200">
            <a:solidFill>
              <a:srgbClr val="3CB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Nadpis 1">
            <a:extLst>
              <a:ext uri="{FF2B5EF4-FFF2-40B4-BE49-F238E27FC236}">
                <a16:creationId xmlns="" xmlns:a16="http://schemas.microsoft.com/office/drawing/2014/main" id="{F7248CBC-A08D-42E9-B96A-085B973BAE21}"/>
              </a:ext>
            </a:extLst>
          </p:cNvPr>
          <p:cNvSpPr txBox="1">
            <a:spLocks/>
          </p:cNvSpPr>
          <p:nvPr/>
        </p:nvSpPr>
        <p:spPr>
          <a:xfrm>
            <a:off x="2768633" y="1709264"/>
            <a:ext cx="7390832" cy="1632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sk-SK" sz="3200" dirty="0"/>
              <a:t>zvolený za kráľa uh. šľachtou (15 rokov)</a:t>
            </a:r>
          </a:p>
          <a:p>
            <a:pPr>
              <a:lnSpc>
                <a:spcPct val="150000"/>
              </a:lnSpc>
            </a:pPr>
            <a:r>
              <a:rPr lang="sk-SK" sz="3200" dirty="0"/>
              <a:t>vzdelaný, múdry, cieľavedomý </a:t>
            </a:r>
          </a:p>
        </p:txBody>
      </p:sp>
    </p:spTree>
    <p:extLst>
      <p:ext uri="{BB962C8B-B14F-4D97-AF65-F5344CB8AC3E}">
        <p14:creationId xmlns:p14="http://schemas.microsoft.com/office/powerpoint/2010/main" val="418685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animBg="1"/>
      <p:bldP spid="9" grpId="0" build="p" animBg="1"/>
      <p:bldP spid="11" grpId="0" build="p" animBg="1"/>
      <p:bldP spid="12" grpId="0" animBg="1"/>
      <p:bldP spid="13" grpId="0" animBg="1"/>
      <p:bldP spid="16" grpId="0" animBg="1"/>
      <p:bldP spid="2" grpId="0" animBg="1"/>
      <p:bldP spid="18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 kráľovi Matejovi je nesmierne veľa povestí, v ktorých ho vykreslili ako spravodlivého panovníka, ktorý v prestrojení chodil medzi ľudí</a:t>
            </a:r>
          </a:p>
          <a:p>
            <a:r>
              <a:rPr lang="sk-SK" dirty="0"/>
              <a:t>Matej v skutočnosti medzi poddaných nikdy nešiel</a:t>
            </a:r>
          </a:p>
          <a:p>
            <a:r>
              <a:rPr lang="sk-SK" dirty="0"/>
              <a:t>vládol pevnou rukou, preto si šľachtici počas jeho vlády nemohli veľa dovoľovať, čo bola výhoda pre poddaných, ktorí tak neboli príliš tyranizovaní šľachticmi</a:t>
            </a:r>
          </a:p>
        </p:txBody>
      </p:sp>
    </p:spTree>
    <p:extLst>
      <p:ext uri="{BB962C8B-B14F-4D97-AF65-F5344CB8AC3E}">
        <p14:creationId xmlns:p14="http://schemas.microsoft.com/office/powerpoint/2010/main" val="218292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>
            <a:extLst>
              <a:ext uri="{FF2B5EF4-FFF2-40B4-BE49-F238E27FC236}">
                <a16:creationId xmlns="" xmlns:a16="http://schemas.microsoft.com/office/drawing/2014/main" id="{B1694447-1E11-4C67-AFB8-02666CB4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050" y="0"/>
            <a:ext cx="10462949" cy="93566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sk-SK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Vladislav II. </a:t>
            </a:r>
            <a:r>
              <a:rPr lang="sk-SK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Jagelovský</a:t>
            </a:r>
            <a:endParaRPr lang="sk-SK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Nadpis 1">
            <a:extLst>
              <a:ext uri="{FF2B5EF4-FFF2-40B4-BE49-F238E27FC236}">
                <a16:creationId xmlns="" xmlns:a16="http://schemas.microsoft.com/office/drawing/2014/main" id="{E862DE42-3201-49FE-99CB-EACA2AB16CFA}"/>
              </a:ext>
            </a:extLst>
          </p:cNvPr>
          <p:cNvSpPr txBox="1">
            <a:spLocks/>
          </p:cNvSpPr>
          <p:nvPr/>
        </p:nvSpPr>
        <p:spPr>
          <a:xfrm>
            <a:off x="1724371" y="920549"/>
            <a:ext cx="10467630" cy="857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sk-SK" sz="3200" dirty="0"/>
              <a:t>poľský princ – český a uhorský kráľ (zvolený šľachtou)</a:t>
            </a:r>
            <a:endParaRPr lang="sk-SK" sz="3200" b="1" dirty="0"/>
          </a:p>
        </p:txBody>
      </p:sp>
      <p:sp>
        <p:nvSpPr>
          <p:cNvPr id="9" name="Nadpis 1">
            <a:extLst>
              <a:ext uri="{FF2B5EF4-FFF2-40B4-BE49-F238E27FC236}">
                <a16:creationId xmlns="" xmlns:a16="http://schemas.microsoft.com/office/drawing/2014/main" id="{A42EB1E3-C8CA-496B-BB71-BA21897C05FE}"/>
              </a:ext>
            </a:extLst>
          </p:cNvPr>
          <p:cNvSpPr txBox="1">
            <a:spLocks/>
          </p:cNvSpPr>
          <p:nvPr/>
        </p:nvSpPr>
        <p:spPr>
          <a:xfrm>
            <a:off x="0" y="3418366"/>
            <a:ext cx="7048869" cy="3429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sk-SK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križiacka výprava proti Turkom 1514</a:t>
            </a:r>
          </a:p>
          <a:p>
            <a:pPr>
              <a:lnSpc>
                <a:spcPct val="150000"/>
              </a:lnSpc>
            </a:pPr>
            <a:r>
              <a:rPr lang="sk-SK" sz="2800" dirty="0"/>
              <a:t>vyhlásená </a:t>
            </a:r>
            <a:r>
              <a:rPr lang="sk-SK" sz="2800" b="1" dirty="0"/>
              <a:t>ostrihomským arcibiskupom</a:t>
            </a:r>
          </a:p>
          <a:p>
            <a:pPr>
              <a:lnSpc>
                <a:spcPct val="150000"/>
              </a:lnSpc>
            </a:pPr>
            <a:r>
              <a:rPr lang="sk-SK" sz="2800" dirty="0"/>
              <a:t>odmena: osobná sloboda</a:t>
            </a:r>
          </a:p>
          <a:p>
            <a:pPr>
              <a:lnSpc>
                <a:spcPct val="150000"/>
              </a:lnSpc>
            </a:pPr>
            <a:r>
              <a:rPr lang="sk-SK" sz="2800" dirty="0"/>
              <a:t>40 000 sedliakov, remeselníkov, študentov</a:t>
            </a:r>
          </a:p>
          <a:p>
            <a:pPr>
              <a:lnSpc>
                <a:spcPct val="150000"/>
              </a:lnSpc>
            </a:pPr>
            <a:r>
              <a:rPr lang="sk-SK" sz="2800" dirty="0"/>
              <a:t>slabo vyzbrojení – nemali šancu </a:t>
            </a:r>
          </a:p>
          <a:p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Nadpis 1">
            <a:extLst>
              <a:ext uri="{FF2B5EF4-FFF2-40B4-BE49-F238E27FC236}">
                <a16:creationId xmlns="" xmlns:a16="http://schemas.microsoft.com/office/drawing/2014/main" id="{F7248CBC-A08D-42E9-B96A-085B973BAE21}"/>
              </a:ext>
            </a:extLst>
          </p:cNvPr>
          <p:cNvSpPr txBox="1">
            <a:spLocks/>
          </p:cNvSpPr>
          <p:nvPr/>
        </p:nvSpPr>
        <p:spPr>
          <a:xfrm>
            <a:off x="1724370" y="1740099"/>
            <a:ext cx="10467630" cy="1632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sk-SK" sz="3200" dirty="0"/>
              <a:t>prezývaný </a:t>
            </a:r>
            <a:r>
              <a:rPr lang="sk-SK" sz="3200" b="1" dirty="0"/>
              <a:t>kráľ „</a:t>
            </a:r>
            <a:r>
              <a:rPr lang="sk-SK" sz="3200" b="1" dirty="0" err="1"/>
              <a:t>Dobrze</a:t>
            </a:r>
            <a:r>
              <a:rPr lang="sk-SK" sz="3200" b="1" dirty="0"/>
              <a:t>“</a:t>
            </a:r>
          </a:p>
          <a:p>
            <a:pPr>
              <a:lnSpc>
                <a:spcPct val="150000"/>
              </a:lnSpc>
            </a:pPr>
            <a:r>
              <a:rPr lang="sk-SK" sz="3200" dirty="0"/>
              <a:t>slabý panovník, ustupoval šľachte</a:t>
            </a:r>
          </a:p>
        </p:txBody>
      </p:sp>
      <p:pic>
        <p:nvPicPr>
          <p:cNvPr id="1026" name="Picture 2" descr="Vladislav II. (Uhorsko) – Wikipédia">
            <a:extLst>
              <a:ext uri="{FF2B5EF4-FFF2-40B4-BE49-F238E27FC236}">
                <a16:creationId xmlns="" xmlns:a16="http://schemas.microsoft.com/office/drawing/2014/main" id="{7643DE4B-8B7C-4A84-AC0B-5F5243776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512" y="1"/>
            <a:ext cx="1737882" cy="336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Obrázok 16">
            <a:extLst>
              <a:ext uri="{FF2B5EF4-FFF2-40B4-BE49-F238E27FC236}">
                <a16:creationId xmlns="" xmlns:a16="http://schemas.microsoft.com/office/drawing/2014/main" id="{FB688177-32E5-4BD7-BE4B-C10466CC538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3248" y="3428999"/>
            <a:ext cx="3359187" cy="3103133"/>
          </a:xfrm>
          <a:prstGeom prst="rect">
            <a:avLst/>
          </a:prstGeom>
        </p:spPr>
      </p:pic>
      <p:sp>
        <p:nvSpPr>
          <p:cNvPr id="16" name="Nadpis 1">
            <a:extLst>
              <a:ext uri="{FF2B5EF4-FFF2-40B4-BE49-F238E27FC236}">
                <a16:creationId xmlns="" xmlns:a16="http://schemas.microsoft.com/office/drawing/2014/main" id="{D5BBD089-C5A6-4B17-BA4F-F5D450ADD5AD}"/>
              </a:ext>
            </a:extLst>
          </p:cNvPr>
          <p:cNvSpPr txBox="1">
            <a:spLocks/>
          </p:cNvSpPr>
          <p:nvPr/>
        </p:nvSpPr>
        <p:spPr>
          <a:xfrm>
            <a:off x="6096000" y="6209290"/>
            <a:ext cx="3590260" cy="485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sedliacke povstanie 1514</a:t>
            </a:r>
          </a:p>
        </p:txBody>
      </p:sp>
    </p:spTree>
    <p:extLst>
      <p:ext uri="{BB962C8B-B14F-4D97-AF65-F5344CB8AC3E}">
        <p14:creationId xmlns:p14="http://schemas.microsoft.com/office/powerpoint/2010/main" val="308359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animBg="1"/>
      <p:bldP spid="9" grpId="0" build="p" animBg="1"/>
      <p:bldP spid="18" grpId="0" build="p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="" xmlns:a16="http://schemas.microsoft.com/office/drawing/2014/main" id="{964C3665-561D-4E5F-95B4-608F8533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93566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sk-SK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Juraj Dóža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="" xmlns:a16="http://schemas.microsoft.com/office/drawing/2014/main" id="{32DE9F79-F90C-44ED-A3F0-19E9AABFD94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1142" y="3214050"/>
            <a:ext cx="6940858" cy="3643950"/>
          </a:xfrm>
          <a:prstGeom prst="rect">
            <a:avLst/>
          </a:prstGeom>
        </p:spPr>
      </p:pic>
      <p:sp>
        <p:nvSpPr>
          <p:cNvPr id="8" name="Nadpis 1">
            <a:extLst>
              <a:ext uri="{FF2B5EF4-FFF2-40B4-BE49-F238E27FC236}">
                <a16:creationId xmlns="" xmlns:a16="http://schemas.microsoft.com/office/drawing/2014/main" id="{B7B408B9-C4E7-4AED-9607-E8787F1E095D}"/>
              </a:ext>
            </a:extLst>
          </p:cNvPr>
          <p:cNvSpPr txBox="1">
            <a:spLocks/>
          </p:cNvSpPr>
          <p:nvPr/>
        </p:nvSpPr>
        <p:spPr>
          <a:xfrm>
            <a:off x="116958" y="935665"/>
            <a:ext cx="11972261" cy="22783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sk-SK" sz="3200" dirty="0"/>
              <a:t>uhorský </a:t>
            </a:r>
            <a:r>
              <a:rPr lang="sk-SK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zeman</a:t>
            </a:r>
            <a:r>
              <a:rPr lang="sk-SK" sz="3200" dirty="0"/>
              <a:t>, ktorý viedol sedliacke povstanie v Uhorsku (1514)</a:t>
            </a:r>
          </a:p>
          <a:p>
            <a:pPr>
              <a:lnSpc>
                <a:spcPct val="150000"/>
              </a:lnSpc>
            </a:pPr>
            <a:r>
              <a:rPr lang="sk-SK" sz="3200" dirty="0"/>
              <a:t>povstanie bolo potlačené</a:t>
            </a:r>
          </a:p>
          <a:p>
            <a:pPr>
              <a:lnSpc>
                <a:spcPct val="150000"/>
              </a:lnSpc>
            </a:pPr>
            <a:r>
              <a:rPr lang="sk-SK" sz="3200" dirty="0"/>
              <a:t>vodca bol odsúdený na smrť ako </a:t>
            </a:r>
            <a:r>
              <a:rPr lang="sk-SK" sz="3200" b="1" dirty="0"/>
              <a:t>„sedliacky kráľ“ 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="" xmlns:a16="http://schemas.microsoft.com/office/drawing/2014/main" id="{A8133DDE-78AF-49EA-8F4C-3AD241B6072D}"/>
              </a:ext>
            </a:extLst>
          </p:cNvPr>
          <p:cNvSpPr/>
          <p:nvPr/>
        </p:nvSpPr>
        <p:spPr>
          <a:xfrm>
            <a:off x="116958" y="3214050"/>
            <a:ext cx="5065085" cy="35695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dôsledky povstania:</a:t>
            </a:r>
          </a:p>
          <a:p>
            <a:pPr>
              <a:lnSpc>
                <a:spcPct val="150000"/>
              </a:lnSpc>
            </a:pPr>
            <a:r>
              <a:rPr lang="sk-SK" sz="2400" dirty="0">
                <a:solidFill>
                  <a:schemeClr val="accent6">
                    <a:lumMod val="50000"/>
                  </a:schemeClr>
                </a:solidFill>
              </a:rPr>
              <a:t>strach kráľa a šľachty!!</a:t>
            </a:r>
            <a:endParaRPr lang="sk-SK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prijaté tvrdé zákony proti poddaným</a:t>
            </a:r>
          </a:p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poddaní = </a:t>
            </a:r>
            <a:r>
              <a:rPr lang="sk-SK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sk-SK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NEVOĽNÍCI</a:t>
            </a:r>
          </a:p>
          <a:p>
            <a:pPr>
              <a:lnSpc>
                <a:spcPct val="150000"/>
              </a:lnSpc>
            </a:pPr>
            <a:r>
              <a:rPr lang="sk-SK" sz="2400" dirty="0">
                <a:solidFill>
                  <a:schemeClr val="accent6">
                    <a:lumMod val="50000"/>
                  </a:schemeClr>
                </a:solidFill>
              </a:rPr>
              <a:t>úplne závislí od zemepána</a:t>
            </a:r>
          </a:p>
          <a:p>
            <a:pPr>
              <a:lnSpc>
                <a:spcPct val="150000"/>
              </a:lnSpc>
            </a:pPr>
            <a:r>
              <a:rPr lang="sk-SK" sz="2400" dirty="0">
                <a:solidFill>
                  <a:schemeClr val="accent6">
                    <a:lumMod val="50000"/>
                  </a:schemeClr>
                </a:solidFill>
              </a:rPr>
              <a:t>bez osobnej slobody </a:t>
            </a:r>
          </a:p>
        </p:txBody>
      </p:sp>
      <p:sp>
        <p:nvSpPr>
          <p:cNvPr id="7" name="Nadpis 1">
            <a:extLst>
              <a:ext uri="{FF2B5EF4-FFF2-40B4-BE49-F238E27FC236}">
                <a16:creationId xmlns="" xmlns:a16="http://schemas.microsoft.com/office/drawing/2014/main" id="{E31AC2EC-2FCC-4A05-AE7F-A5EAF092AA70}"/>
              </a:ext>
            </a:extLst>
          </p:cNvPr>
          <p:cNvSpPr txBox="1">
            <a:spLocks/>
          </p:cNvSpPr>
          <p:nvPr/>
        </p:nvSpPr>
        <p:spPr>
          <a:xfrm>
            <a:off x="1029849" y="692777"/>
            <a:ext cx="4221293" cy="485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r>
              <a:rPr lang="sk-SK" sz="32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eman- </a:t>
            </a:r>
            <a:r>
              <a:rPr lang="sk-SK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príslušník nižšej šľachty</a:t>
            </a:r>
          </a:p>
        </p:txBody>
      </p:sp>
    </p:spTree>
    <p:extLst>
      <p:ext uri="{BB962C8B-B14F-4D97-AF65-F5344CB8AC3E}">
        <p14:creationId xmlns:p14="http://schemas.microsoft.com/office/powerpoint/2010/main" val="389465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 animBg="1"/>
      <p:bldP spid="9" grpId="0" animBg="1"/>
      <p:bldP spid="7" grpId="0" animBg="1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lastné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227</Words>
  <Application>Microsoft Office PowerPoint</Application>
  <PresentationFormat>Vlastná</PresentationFormat>
  <Paragraphs>43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Motív Office</vt:lpstr>
      <vt:lpstr>Kráľ s havranom v erbe</vt:lpstr>
      <vt:lpstr>MATEJ Huňady  zvaný „Korvín“</vt:lpstr>
      <vt:lpstr>Prezentácia programu PowerPoint</vt:lpstr>
      <vt:lpstr>Vladislav II. Jagelovský</vt:lpstr>
      <vt:lpstr>Juraj Dóža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Cárske Rusko</dc:title>
  <dc:creator>Monika Holtánová</dc:creator>
  <cp:lastModifiedBy>Raduz</cp:lastModifiedBy>
  <cp:revision>69</cp:revision>
  <dcterms:created xsi:type="dcterms:W3CDTF">2020-11-08T10:04:46Z</dcterms:created>
  <dcterms:modified xsi:type="dcterms:W3CDTF">2021-02-28T12:53:00Z</dcterms:modified>
</cp:coreProperties>
</file>