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62912" cy="9509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SYSTÉM RASTLÍN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62200" y="1905000"/>
            <a:ext cx="4717256" cy="873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Ríša RASTLINY </a:t>
            </a:r>
            <a:r>
              <a:rPr lang="sk-SK" i="1" dirty="0" smtClean="0">
                <a:solidFill>
                  <a:srgbClr val="FF0000"/>
                </a:solidFill>
              </a:rPr>
              <a:t>(</a:t>
            </a:r>
            <a:r>
              <a:rPr lang="sk-SK" i="1" dirty="0" err="1" smtClean="0">
                <a:solidFill>
                  <a:srgbClr val="FF0000"/>
                </a:solidFill>
              </a:rPr>
              <a:t>Plantae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59151" t="23958" r="9810" b="35417"/>
          <a:stretch>
            <a:fillRect/>
          </a:stretch>
        </p:blipFill>
        <p:spPr bwMode="auto">
          <a:xfrm>
            <a:off x="1981200" y="2819399"/>
            <a:ext cx="5410200" cy="398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err="1" smtClean="0"/>
              <a:t>Podríša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85800" y="1295400"/>
            <a:ext cx="269496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I:Nižšie rastliny</a:t>
            </a:r>
          </a:p>
          <a:p>
            <a:r>
              <a:rPr lang="sk-SK" sz="2800" b="1" i="1" dirty="0" smtClean="0"/>
              <a:t>(</a:t>
            </a:r>
            <a:r>
              <a:rPr lang="sk-SK" sz="2800" b="1" i="1" dirty="0" err="1" smtClean="0"/>
              <a:t>Protobionta</a:t>
            </a:r>
            <a:r>
              <a:rPr lang="sk-SK" sz="2800" b="1" i="1" dirty="0" smtClean="0"/>
              <a:t>)</a:t>
            </a:r>
            <a:endParaRPr lang="sk-SK" sz="2800" b="1" i="1" dirty="0"/>
          </a:p>
        </p:txBody>
      </p:sp>
      <p:sp>
        <p:nvSpPr>
          <p:cNvPr id="5" name="BlokTextu 4"/>
          <p:cNvSpPr txBox="1"/>
          <p:nvPr/>
        </p:nvSpPr>
        <p:spPr>
          <a:xfrm>
            <a:off x="5562600" y="1305580"/>
            <a:ext cx="299793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II. Vyššie rastliny</a:t>
            </a:r>
          </a:p>
          <a:p>
            <a:r>
              <a:rPr lang="sk-SK" sz="2800" b="1" i="1" dirty="0" smtClean="0"/>
              <a:t>(</a:t>
            </a:r>
            <a:r>
              <a:rPr lang="sk-SK" sz="2800" b="1" i="1" dirty="0" err="1" smtClean="0"/>
              <a:t>Cormobionta</a:t>
            </a:r>
            <a:r>
              <a:rPr lang="sk-SK" sz="2800" b="1" i="1" dirty="0" smtClean="0"/>
              <a:t>)</a:t>
            </a:r>
            <a:endParaRPr lang="sk-SK" sz="2800" b="1" i="1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09600" y="2286000"/>
            <a:ext cx="8229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oddelenia:</a:t>
            </a:r>
            <a:endParaRPr kumimoji="0" lang="sk-SK" sz="3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85800" y="2971800"/>
            <a:ext cx="14702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1.RIASY</a:t>
            </a:r>
            <a:endParaRPr lang="sk-SK" sz="2800" b="1" i="1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3048000"/>
            <a:ext cx="259718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1.VÝTRUSNÉ R.</a:t>
            </a:r>
          </a:p>
          <a:p>
            <a:r>
              <a:rPr lang="sk-SK" sz="2800" b="1" i="1" u="sng" dirty="0" smtClean="0"/>
              <a:t>2.SEMENNÉ R.</a:t>
            </a:r>
            <a:endParaRPr lang="sk-SK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5" t="26042" r="18594" b="19792"/>
          <a:stretch>
            <a:fillRect/>
          </a:stretch>
        </p:blipFill>
        <p:spPr bwMode="auto">
          <a:xfrm>
            <a:off x="-1" y="304800"/>
            <a:ext cx="90282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NIŽŠIE RASTLINY: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47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PROKARYOTICKÉ / EUKARYOTICKÉ O.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HETEROTROFNÉ / AUTOTROFNÉ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Patria sem: RIASY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AutoShape 2" descr="Využite morské riasy aj vo svojej kuchyni | NAJTEL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52709" t="31250" r="5710" b="40625"/>
          <a:stretch>
            <a:fillRect/>
          </a:stretch>
        </p:blipFill>
        <p:spPr bwMode="auto">
          <a:xfrm>
            <a:off x="1524000" y="3352800"/>
            <a:ext cx="721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ástupný symbol obsahu 2"/>
          <p:cNvSpPr txBox="1">
            <a:spLocks/>
          </p:cNvSpPr>
          <p:nvPr/>
        </p:nvSpPr>
        <p:spPr>
          <a:xfrm>
            <a:off x="0" y="5867400"/>
            <a:ext cx="5562600" cy="6858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obsahujú chlorofyl a (+b, c, d)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TELA: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784192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>
                <a:solidFill>
                  <a:schemeClr val="bg1"/>
                </a:solidFill>
              </a:rPr>
              <a:t>základ: </a:t>
            </a:r>
            <a:r>
              <a:rPr lang="sk-SK" b="1" dirty="0" smtClean="0">
                <a:solidFill>
                  <a:schemeClr val="bg1"/>
                </a:solidFill>
              </a:rPr>
              <a:t>STIELKA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i="1" dirty="0" smtClean="0">
                <a:solidFill>
                  <a:schemeClr val="bg1"/>
                </a:solidFill>
              </a:rPr>
              <a:t>(</a:t>
            </a:r>
            <a:r>
              <a:rPr lang="sk-SK" i="1" dirty="0" err="1" smtClean="0">
                <a:solidFill>
                  <a:schemeClr val="bg1"/>
                </a:solidFill>
              </a:rPr>
              <a:t>Thallus</a:t>
            </a:r>
            <a:r>
              <a:rPr lang="sk-SK" i="1" dirty="0" smtClean="0">
                <a:solidFill>
                  <a:schemeClr val="bg1"/>
                </a:solidFill>
              </a:rPr>
              <a:t>)</a:t>
            </a:r>
            <a:endParaRPr lang="sk-SK" i="1" dirty="0">
              <a:solidFill>
                <a:schemeClr val="bg1"/>
              </a:solidFill>
            </a:endParaRPr>
          </a:p>
        </p:txBody>
      </p:sp>
      <p:pic>
        <p:nvPicPr>
          <p:cNvPr id="28674" name="Picture 2" descr="Nižšie rastliny (riasy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3733800" cy="4428462"/>
          </a:xfrm>
          <a:prstGeom prst="rect">
            <a:avLst/>
          </a:prstGeom>
          <a:noFill/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609600" y="2362200"/>
            <a:ext cx="3124200" cy="1676400"/>
          </a:xfrm>
          <a:prstGeom prst="rect">
            <a:avLst/>
          </a:prstGeom>
          <a:solidFill>
            <a:srgbClr val="92D050"/>
          </a:solidFill>
        </p:spPr>
        <p:txBody>
          <a:bodyPr vert="horz" anchor="t">
            <a:normAutofit fontScale="700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typy stielok: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err="1" smtClean="0">
                <a:solidFill>
                  <a:schemeClr val="bg1"/>
                </a:solidFill>
              </a:rPr>
              <a:t>Bičíkatá</a:t>
            </a:r>
            <a:endParaRPr lang="sk-SK" sz="3000" dirty="0" smtClean="0">
              <a:solidFill>
                <a:schemeClr val="bg1"/>
              </a:solidFill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Meňavkovitá</a:t>
            </a:r>
            <a:endParaRPr kumimoji="0" lang="sk-SK" sz="30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i="1" dirty="0" smtClean="0">
                <a:solidFill>
                  <a:schemeClr val="bg1"/>
                </a:solidFill>
              </a:rPr>
              <a:t>Bunková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Rúrkovitá ...</a:t>
            </a:r>
            <a:endParaRPr kumimoji="0" lang="sk-SK" sz="3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685800" y="4191000"/>
            <a:ext cx="2971800" cy="784192"/>
          </a:xfrm>
          <a:prstGeom prst="rect">
            <a:avLst/>
          </a:prstGeom>
          <a:solidFill>
            <a:srgbClr val="FFC000"/>
          </a:solidFill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PLETIVOVÁ </a:t>
            </a:r>
            <a:endParaRPr kumimoji="0" lang="sk-SK" sz="3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685800" y="5257800"/>
            <a:ext cx="2133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RIZOIDY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KAULOID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FYLOIDY</a:t>
            </a:r>
            <a:endParaRPr kumimoji="0" lang="sk-SK" sz="2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083" t="26042" r="23280" b="18750"/>
          <a:stretch>
            <a:fillRect/>
          </a:stretch>
        </p:blipFill>
        <p:spPr bwMode="auto">
          <a:xfrm>
            <a:off x="0" y="228600"/>
            <a:ext cx="901460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317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rozpadom mnohobunkových stielok</a:t>
            </a:r>
          </a:p>
          <a:p>
            <a:r>
              <a:rPr lang="sk-SK" dirty="0" smtClean="0"/>
              <a:t>p</a:t>
            </a:r>
            <a:r>
              <a:rPr lang="sk-SK" dirty="0" smtClean="0"/>
              <a:t>omocou </a:t>
            </a:r>
            <a:r>
              <a:rPr lang="sk-SK" dirty="0" err="1" smtClean="0"/>
              <a:t>spórov</a:t>
            </a:r>
            <a:r>
              <a:rPr lang="sk-SK" dirty="0" smtClean="0"/>
              <a:t> alebo výtrusov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81000" y="1371600"/>
            <a:ext cx="56557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a</a:t>
            </a:r>
            <a:r>
              <a:rPr lang="sk-SK" sz="2800" b="1" u="sng" dirty="0" smtClean="0"/>
              <a:t>.)NEPOHLABNÉ = VEGETATÍVNE</a:t>
            </a:r>
            <a:endParaRPr lang="sk-SK" sz="2800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3352800"/>
            <a:ext cx="253306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u="sng" dirty="0" smtClean="0"/>
              <a:t>b</a:t>
            </a:r>
            <a:r>
              <a:rPr lang="sk-SK" sz="2800" b="1" u="sng" dirty="0" smtClean="0"/>
              <a:t>.)</a:t>
            </a:r>
            <a:r>
              <a:rPr lang="sk-SK" sz="2800" b="1" u="sng" dirty="0" smtClean="0"/>
              <a:t>POHLAVNE</a:t>
            </a:r>
            <a:endParaRPr lang="sk-SK" sz="2800" b="1" i="1" dirty="0"/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457200" y="4114800"/>
            <a:ext cx="82296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smtClean="0"/>
              <a:t>spojením 2 pohlavných buniek 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889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riasy radíme medzi vyššie rastliny, pretože základom ich tela je stielka.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2590800"/>
            <a:ext cx="8229600" cy="108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 Najdokonalejším typom stielky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bunková stielka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3886200"/>
            <a:ext cx="8229600" cy="108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Riasy patria medzi 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heterotrofné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organizmy. 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57200" y="5257800"/>
            <a:ext cx="8229600" cy="108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D: Základom tela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nižších rastlín je </a:t>
            </a:r>
            <a:r>
              <a:rPr kumimoji="0" lang="sk-SK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prokaryotická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bunka.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147</Words>
  <PresentationFormat>Prezentácia na obrazovke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SYSTÉM RASTLÍN</vt:lpstr>
      <vt:lpstr>Podríša:</vt:lpstr>
      <vt:lpstr>Snímka 3</vt:lpstr>
      <vt:lpstr>NIŽŠIE RASTLINY:</vt:lpstr>
      <vt:lpstr>STAVBA TELA:</vt:lpstr>
      <vt:lpstr>Snímka 6</vt:lpstr>
      <vt:lpstr>ROZMNOŽOVANIE:</vt:lpstr>
      <vt:lpstr>FIXÁCIA: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RASTLÍN</dc:title>
  <dc:creator>hp</dc:creator>
  <cp:lastModifiedBy>hp</cp:lastModifiedBy>
  <cp:revision>19</cp:revision>
  <dcterms:created xsi:type="dcterms:W3CDTF">2020-11-09T12:01:15Z</dcterms:created>
  <dcterms:modified xsi:type="dcterms:W3CDTF">2021-12-03T06:49:38Z</dcterms:modified>
</cp:coreProperties>
</file>