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8" r:id="rId12"/>
    <p:sldId id="269" r:id="rId13"/>
    <p:sldId id="267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34690-9911-4179-9E24-FED331BCBC89}" type="datetimeFigureOut">
              <a:rPr lang="sk-SK" smtClean="0"/>
              <a:pPr/>
              <a:t>13. 03. 2022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B8856-CB44-42CD-95EE-B1D7AF155FF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13. 03. 2022</a:t>
            </a:fld>
            <a:endParaRPr lang="sk-SK"/>
          </a:p>
        </p:txBody>
      </p:sp>
      <p:sp>
        <p:nvSpPr>
          <p:cNvPr id="20" name="Zástupný symbol päty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13. 03. 2022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13. 03. 2022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13. 03. 2022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13. 03. 2022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13. 03. 2022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13. 03. 2022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13. 03. 2022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13. 03. 2022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Obdĺžni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13. 03. 2022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13. 03. 2022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9" name="Vývojový diagram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Vývojový diagram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láč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13. 03. 2022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5" name="Obdĺžni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0dor.info/zs/skolsky%20casopis/december2003/obrazky/image002.gif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thumb/3/3d/Prav%C3%BD_uhol.JPG/220px-Prav%C3%BD_uhol.JPG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kole.sk/images/pytagorovaveta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file:///C:\Documents%20and%20Settings\Janik\Desktop\project\trojuhlnik2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hyperlink" Target="http://nd01.jxs.cz/769/988/fb345d6ecb_34968632_o2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kole.sk/userfiles/image/Zofia/Okt%C3%B3ber/Matematika/b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hyperlink" Target="http://www.paragraf.rs/propisi/t01_0385_e003_s006.gif" TargetMode="External"/><Relationship Id="rId4" Type="http://schemas.openxmlformats.org/officeDocument/2006/relationships/hyperlink" Target="http://matematika.stred.eu/ulohapytag1.gi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ssokolikova.sk/ViMa/ProjPy1.gif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ematika.sjf.stuba.sk/Geometria1/Example/images4/fig1.GIF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agoras.sk/Pytagoras-pic/pytagoras2.jpg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381000" y="3810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dirty="0" smtClean="0">
                <a:ln/>
                <a:solidFill>
                  <a:schemeClr val="accent3"/>
                </a:solidFill>
              </a:rPr>
              <a:t>PYTAGOROVA VETA  A VETA K NEJ OBRATENÁ</a:t>
            </a:r>
            <a:endParaRPr lang="sk-SK" sz="54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6" name="Obrázok 5" descr="image002 (1)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2743200"/>
            <a:ext cx="3314700" cy="2743200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6019800" y="2819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URL</a:t>
            </a:r>
            <a:endParaRPr lang="sk-SK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/>
              <a:t>VYTYČENIE  PRAVÉHO  UHLA  V STAROM  EGYPTE</a:t>
            </a:r>
            <a:endParaRPr lang="sk-SK" dirty="0"/>
          </a:p>
        </p:txBody>
      </p:sp>
      <p:pic>
        <p:nvPicPr>
          <p:cNvPr id="4" name="Obrázok 3" descr="220px-Pravý_uho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2133600"/>
            <a:ext cx="2794000" cy="334010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066800" y="1676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hlinkClick r:id="rId3"/>
              </a:rPr>
              <a:t>URL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4495800" y="2133600"/>
            <a:ext cx="381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Na napnutom špagáte uviazali 13 uzlov tak, aby vzdialenosti medzi uzlami boli rovnaké. Špagát napli tak, že uzol 1 a 13 upevnili na tom istom mieste a uzly 4 a 8 tiež upevnili. </a:t>
            </a:r>
            <a:r>
              <a:rPr lang="sk-SK" sz="2400" dirty="0" smtClean="0">
                <a:solidFill>
                  <a:schemeClr val="accent3">
                    <a:lumMod val="75000"/>
                  </a:schemeClr>
                </a:solidFill>
              </a:rPr>
              <a:t>Potom uhol 148 je pravý.</a:t>
            </a:r>
          </a:p>
          <a:p>
            <a:endParaRPr lang="sk-SK" sz="2400" dirty="0"/>
          </a:p>
        </p:txBody>
      </p:sp>
      <p:sp>
        <p:nvSpPr>
          <p:cNvPr id="8" name="Tlačidlo akcie: Domov 7">
            <a:hlinkClick r:id="rId4" action="ppaction://hlinksldjump" highlightClick="1"/>
          </p:cNvPr>
          <p:cNvSpPr/>
          <p:nvPr/>
        </p:nvSpPr>
        <p:spPr>
          <a:xfrm>
            <a:off x="7772400" y="5791200"/>
            <a:ext cx="533400" cy="533400"/>
          </a:xfrm>
          <a:prstGeom prst="actionButtonHom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sk-SK" sz="3200" cap="none" smtClean="0"/>
              <a:t>-  </a:t>
            </a:r>
            <a:r>
              <a:rPr lang="sk-SK" sz="3200" cap="none" smtClean="0">
                <a:solidFill>
                  <a:schemeClr val="bg1"/>
                </a:solidFill>
              </a:rPr>
              <a:t>ÚLOHY NA PRECVIČOVANIE UČIVA</a:t>
            </a:r>
            <a:r>
              <a:rPr lang="sk-SK" sz="3200" cap="none" smtClean="0"/>
              <a:t/>
            </a:r>
            <a:br>
              <a:rPr lang="sk-SK" sz="3200" cap="none" smtClean="0"/>
            </a:br>
            <a:endParaRPr lang="sk-SK" sz="3200" cap="none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203700"/>
          </a:xfrm>
        </p:spPr>
        <p:txBody>
          <a:bodyPr>
            <a:normAutofit fontScale="92500" lnSpcReduction="10000"/>
          </a:bodyPr>
          <a:lstStyle/>
          <a:p>
            <a:pPr marL="552450" indent="-552450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sk-SK" sz="2500" dirty="0" smtClean="0">
                <a:solidFill>
                  <a:srgbClr val="FF0000"/>
                </a:solidFill>
              </a:rPr>
              <a:t>    3 )Sú dané dĺžky strán trojuholníka.    S využitím obrátenej Pytagorovej vety rozhodnite, ktorý z nich je pravouhlý: </a:t>
            </a:r>
          </a:p>
          <a:p>
            <a:pPr marL="552450" indent="-552450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endParaRPr lang="sk-SK" sz="2500" dirty="0" smtClean="0">
              <a:solidFill>
                <a:srgbClr val="FF0000"/>
              </a:solidFill>
            </a:endParaRPr>
          </a:p>
          <a:p>
            <a:pPr marL="933450" lvl="1" indent="-476250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sk-SK" dirty="0" smtClean="0">
                <a:solidFill>
                  <a:srgbClr val="FF0000"/>
                </a:solidFill>
              </a:rPr>
              <a:t>a) 50 mm, 7 cm, 8 cm</a:t>
            </a:r>
          </a:p>
          <a:p>
            <a:pPr marL="933450" lvl="1" indent="-476250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sk-SK" dirty="0" smtClean="0">
                <a:solidFill>
                  <a:srgbClr val="FF0000"/>
                </a:solidFill>
              </a:rPr>
              <a:t>b) 0,5dm, 13 cm, 120 mm</a:t>
            </a:r>
          </a:p>
          <a:p>
            <a:pPr marL="933450" lvl="1" indent="-476250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sk-SK" dirty="0" smtClean="0">
                <a:solidFill>
                  <a:srgbClr val="FF0000"/>
                </a:solidFill>
              </a:rPr>
              <a:t>c) 6 cm, 120 mm, 13 cm</a:t>
            </a:r>
          </a:p>
          <a:p>
            <a:pPr marL="933450" lvl="1" indent="-476250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endParaRPr lang="sk-SK" dirty="0" smtClean="0">
              <a:solidFill>
                <a:srgbClr val="FF0000"/>
              </a:solidFill>
            </a:endParaRPr>
          </a:p>
          <a:p>
            <a:pPr marL="933450" lvl="1" indent="-476250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sk-SK" dirty="0" smtClean="0">
                <a:solidFill>
                  <a:srgbClr val="FF0000"/>
                </a:solidFill>
              </a:rPr>
              <a:t>4) Vypočítajte dĺžku tretej strany  pravouhlého trojuholníka s odvesnami </a:t>
            </a:r>
            <a:r>
              <a:rPr lang="sk-SK" i="1" dirty="0" smtClean="0">
                <a:solidFill>
                  <a:srgbClr val="FF0000"/>
                </a:solidFill>
              </a:rPr>
              <a:t>o, p </a:t>
            </a:r>
            <a:r>
              <a:rPr lang="sk-SK" dirty="0" smtClean="0">
                <a:solidFill>
                  <a:srgbClr val="FF0000"/>
                </a:solidFill>
              </a:rPr>
              <a:t>a preponou </a:t>
            </a:r>
            <a:r>
              <a:rPr lang="sk-SK" i="1" dirty="0" smtClean="0">
                <a:solidFill>
                  <a:srgbClr val="FF0000"/>
                </a:solidFill>
              </a:rPr>
              <a:t>r. </a:t>
            </a:r>
          </a:p>
          <a:p>
            <a:pPr marL="552450" indent="-552450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sk-SK" sz="2500" i="1" dirty="0" smtClean="0">
                <a:solidFill>
                  <a:srgbClr val="FF0000"/>
                </a:solidFill>
              </a:rPr>
              <a:t>     o = 11 cm</a:t>
            </a:r>
          </a:p>
          <a:p>
            <a:pPr marL="552450" indent="-552450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sk-SK" sz="2500" i="1" dirty="0" smtClean="0">
                <a:solidFill>
                  <a:srgbClr val="FF0000"/>
                </a:solidFill>
              </a:rPr>
              <a:t>     p = 13 cm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z="3200" cap="none" smtClean="0">
                <a:solidFill>
                  <a:schemeClr val="bg1"/>
                </a:solidFill>
              </a:rPr>
              <a:t>ÚLOHY NA PRECVIČOVANIE UČIVA</a:t>
            </a:r>
            <a:r>
              <a:rPr lang="sk-SK" sz="3200" cap="none" smtClean="0"/>
              <a:t/>
            </a:r>
            <a:br>
              <a:rPr lang="sk-SK" sz="3200" cap="none" smtClean="0"/>
            </a:br>
            <a:endParaRPr lang="sk-SK" sz="3200" cap="none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552450" indent="-552450" eaLnBrk="1" hangingPunct="1">
              <a:buFont typeface="Wingdings" pitchFamily="2" charset="2"/>
              <a:buNone/>
            </a:pPr>
            <a:r>
              <a:rPr lang="sk-SK" dirty="0" smtClean="0">
                <a:solidFill>
                  <a:srgbClr val="FF0000"/>
                </a:solidFill>
              </a:rPr>
              <a:t>5) Je trojuholník  KLM so stranami </a:t>
            </a:r>
            <a:r>
              <a:rPr lang="sk-SK" i="1" dirty="0" smtClean="0">
                <a:solidFill>
                  <a:srgbClr val="FF0000"/>
                </a:solidFill>
              </a:rPr>
              <a:t>8 m, 9 m, 12 m </a:t>
            </a:r>
            <a:r>
              <a:rPr lang="sk-SK" dirty="0" smtClean="0">
                <a:solidFill>
                  <a:srgbClr val="FF0000"/>
                </a:solidFill>
              </a:rPr>
              <a:t>pravouhlý?</a:t>
            </a:r>
          </a:p>
          <a:p>
            <a:pPr marL="933450" lvl="1" indent="-476250" eaLnBrk="1" hangingPunct="1">
              <a:buFont typeface="Wingdings" pitchFamily="2" charset="2"/>
              <a:buNone/>
            </a:pPr>
            <a:r>
              <a:rPr lang="sk-SK" sz="2400" dirty="0" smtClean="0">
                <a:solidFill>
                  <a:srgbClr val="FF0000"/>
                </a:solidFill>
              </a:rPr>
              <a:t>a) Áno.</a:t>
            </a:r>
          </a:p>
          <a:p>
            <a:pPr marL="933450" lvl="1" indent="-476250" eaLnBrk="1" hangingPunct="1">
              <a:buFont typeface="Wingdings" pitchFamily="2" charset="2"/>
              <a:buNone/>
            </a:pPr>
            <a:r>
              <a:rPr lang="sk-SK" sz="2400" dirty="0" smtClean="0">
                <a:solidFill>
                  <a:srgbClr val="FF0000"/>
                </a:solidFill>
              </a:rPr>
              <a:t>b) Nie.</a:t>
            </a:r>
          </a:p>
          <a:p>
            <a:pPr marL="933450" lvl="1" indent="-476250" eaLnBrk="1" hangingPunct="1">
              <a:buFont typeface="Wingdings" pitchFamily="2" charset="2"/>
              <a:buNone/>
            </a:pPr>
            <a:endParaRPr lang="sk-SK" sz="2400" dirty="0" smtClean="0">
              <a:solidFill>
                <a:srgbClr val="FF0000"/>
              </a:solidFill>
            </a:endParaRPr>
          </a:p>
          <a:p>
            <a:pPr marL="933450" lvl="1" indent="-476250" eaLnBrk="1" hangingPunct="1">
              <a:buFont typeface="Wingdings" pitchFamily="2" charset="2"/>
              <a:buNone/>
            </a:pPr>
            <a:r>
              <a:rPr lang="sk-SK" sz="2400" dirty="0" smtClean="0">
                <a:solidFill>
                  <a:srgbClr val="FF0000"/>
                </a:solidFill>
              </a:rPr>
              <a:t>6) Vypočítajte dĺžku písmenom označenej strany pravouhlého trojuholníka.</a:t>
            </a:r>
          </a:p>
        </p:txBody>
      </p:sp>
      <p:grpSp>
        <p:nvGrpSpPr>
          <p:cNvPr id="2" name="Group 15"/>
          <p:cNvGrpSpPr>
            <a:grpSpLocks noChangeAspect="1"/>
          </p:cNvGrpSpPr>
          <p:nvPr/>
        </p:nvGrpSpPr>
        <p:grpSpPr bwMode="auto">
          <a:xfrm>
            <a:off x="2000250" y="2103438"/>
            <a:ext cx="571500" cy="228600"/>
            <a:chOff x="3585" y="12608"/>
            <a:chExt cx="692" cy="279"/>
          </a:xfrm>
        </p:grpSpPr>
        <p:sp>
          <p:nvSpPr>
            <p:cNvPr id="20493" name="AutoShape 16"/>
            <p:cNvSpPr>
              <a:spLocks noChangeAspect="1" noChangeArrowheads="1" noTextEdit="1"/>
            </p:cNvSpPr>
            <p:nvPr/>
          </p:nvSpPr>
          <p:spPr bwMode="auto">
            <a:xfrm>
              <a:off x="3585" y="12608"/>
              <a:ext cx="692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3" name="Group 11"/>
          <p:cNvGrpSpPr>
            <a:grpSpLocks noChangeAspect="1"/>
          </p:cNvGrpSpPr>
          <p:nvPr/>
        </p:nvGrpSpPr>
        <p:grpSpPr bwMode="auto">
          <a:xfrm>
            <a:off x="2635250" y="4325938"/>
            <a:ext cx="2628900" cy="1485900"/>
            <a:chOff x="3169" y="6667"/>
            <a:chExt cx="3185" cy="1811"/>
          </a:xfrm>
        </p:grpSpPr>
        <p:sp>
          <p:nvSpPr>
            <p:cNvPr id="20490" name="AutoShape 14"/>
            <p:cNvSpPr>
              <a:spLocks noChangeAspect="1" noChangeArrowheads="1" noTextEdit="1"/>
            </p:cNvSpPr>
            <p:nvPr/>
          </p:nvSpPr>
          <p:spPr bwMode="auto">
            <a:xfrm>
              <a:off x="3169" y="6667"/>
              <a:ext cx="3185" cy="1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0491" name="Text Box 13"/>
            <p:cNvSpPr txBox="1">
              <a:spLocks noChangeArrowheads="1"/>
            </p:cNvSpPr>
            <p:nvPr/>
          </p:nvSpPr>
          <p:spPr bwMode="auto">
            <a:xfrm>
              <a:off x="3294" y="7996"/>
              <a:ext cx="831" cy="4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sk-SK" sz="1200">
                  <a:latin typeface="Arial" pitchFamily="34" charset="0"/>
                  <a:cs typeface="Times New Roman" pitchFamily="18" charset="0"/>
                </a:rPr>
                <a:t>7 cm</a:t>
              </a:r>
              <a:endParaRPr lang="sk-SK" sz="1800">
                <a:latin typeface="Arial" pitchFamily="34" charset="0"/>
              </a:endParaRP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5523" y="7224"/>
              <a:ext cx="831" cy="4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sk-SK" sz="1200">
                  <a:latin typeface="Arial" pitchFamily="34" charset="0"/>
                  <a:cs typeface="Times New Roman" pitchFamily="18" charset="0"/>
                </a:rPr>
                <a:t>x</a:t>
              </a:r>
              <a:endParaRPr lang="sk-SK" sz="1100">
                <a:latin typeface="Arial" pitchFamily="34" charset="0"/>
              </a:endParaRPr>
            </a:p>
            <a:p>
              <a:pPr eaLnBrk="0" hangingPunct="0"/>
              <a:endParaRPr lang="sk-SK" sz="1800">
                <a:latin typeface="Arial" pitchFamily="34" charset="0"/>
              </a:endParaRPr>
            </a:p>
          </p:txBody>
        </p:sp>
      </p:grpSp>
      <p:grpSp>
        <p:nvGrpSpPr>
          <p:cNvPr id="4" name="Group 8"/>
          <p:cNvGrpSpPr>
            <a:grpSpLocks noChangeAspect="1"/>
          </p:cNvGrpSpPr>
          <p:nvPr/>
        </p:nvGrpSpPr>
        <p:grpSpPr bwMode="auto">
          <a:xfrm>
            <a:off x="1835150" y="5697538"/>
            <a:ext cx="3314700" cy="1485900"/>
            <a:chOff x="2200" y="14420"/>
            <a:chExt cx="4015" cy="1812"/>
          </a:xfrm>
        </p:grpSpPr>
        <p:sp>
          <p:nvSpPr>
            <p:cNvPr id="20488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200" y="14420"/>
              <a:ext cx="4015" cy="1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4831" y="14838"/>
              <a:ext cx="831" cy="4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sk-SK" sz="1200">
                  <a:latin typeface="Arial" pitchFamily="34" charset="0"/>
                  <a:cs typeface="Times New Roman" pitchFamily="18" charset="0"/>
                </a:rPr>
                <a:t>12 cm</a:t>
              </a:r>
              <a:endParaRPr lang="sk-SK" sz="1800">
                <a:latin typeface="Arial" pitchFamily="34" charset="0"/>
              </a:endParaRPr>
            </a:p>
          </p:txBody>
        </p:sp>
      </p:grpSp>
      <p:sp>
        <p:nvSpPr>
          <p:cNvPr id="20487" name="AutoShape 17"/>
          <p:cNvSpPr>
            <a:spLocks noChangeArrowheads="1"/>
          </p:cNvSpPr>
          <p:nvPr/>
        </p:nvSpPr>
        <p:spPr bwMode="auto">
          <a:xfrm>
            <a:off x="3473450" y="4629150"/>
            <a:ext cx="2286000" cy="1371600"/>
          </a:xfrm>
          <a:prstGeom prst="rtTriangl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914400"/>
            <a:ext cx="7498080" cy="11430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pic>
        <p:nvPicPr>
          <p:cNvPr id="4" name="Obrázok 3" descr="s175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2667000"/>
            <a:ext cx="4800600" cy="3279034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498080" cy="1143000"/>
          </a:xfrm>
        </p:spPr>
        <p:txBody>
          <a:bodyPr/>
          <a:lstStyle/>
          <a:p>
            <a:pPr algn="ctr"/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143000" y="1752600"/>
            <a:ext cx="723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2400" dirty="0" smtClean="0"/>
              <a:t> PRAVOUHLÝ TROJUHOLNÍK - vlastnosti - </a:t>
            </a:r>
            <a:r>
              <a:rPr lang="sk-SK" sz="2400" dirty="0" smtClean="0">
                <a:hlinkClick r:id="rId2" action="ppaction://hlinksldjump"/>
              </a:rPr>
              <a:t>&gt;</a:t>
            </a:r>
            <a:endParaRPr lang="sk-SK" sz="2400" dirty="0" smtClean="0"/>
          </a:p>
          <a:p>
            <a:pPr>
              <a:buFont typeface="Arial" pitchFamily="34" charset="0"/>
              <a:buChar char="•"/>
            </a:pPr>
            <a:r>
              <a:rPr lang="sk-SK" sz="2400" dirty="0" smtClean="0"/>
              <a:t> PRAVOUHLÝ TROJUHOLNÍK - určenie - </a:t>
            </a:r>
            <a:r>
              <a:rPr lang="sk-SK" sz="2400" dirty="0" smtClean="0">
                <a:hlinkClick r:id="rId3" action="ppaction://hlinksldjump"/>
              </a:rPr>
              <a:t>&gt;</a:t>
            </a:r>
            <a:endParaRPr lang="sk-SK" sz="2400" dirty="0" smtClean="0"/>
          </a:p>
          <a:p>
            <a:pPr>
              <a:buFont typeface="Arial" pitchFamily="34" charset="0"/>
              <a:buChar char="•"/>
            </a:pPr>
            <a:r>
              <a:rPr lang="sk-SK" sz="2400" dirty="0" smtClean="0"/>
              <a:t> PYTAGOROVA VETA - </a:t>
            </a:r>
            <a:r>
              <a:rPr lang="sk-SK" sz="2400" dirty="0" smtClean="0">
                <a:hlinkClick r:id="rId4" action="ppaction://hlinksldjump"/>
              </a:rPr>
              <a:t>&gt;</a:t>
            </a:r>
            <a:endParaRPr lang="sk-SK" sz="2400" dirty="0" smtClean="0"/>
          </a:p>
          <a:p>
            <a:pPr>
              <a:buFont typeface="Arial" pitchFamily="34" charset="0"/>
              <a:buChar char="•"/>
            </a:pPr>
            <a:r>
              <a:rPr lang="sk-SK" sz="2400" dirty="0" smtClean="0"/>
              <a:t> PYTAGOROVA VETA - použitie - </a:t>
            </a:r>
            <a:r>
              <a:rPr lang="sk-SK" sz="2400" dirty="0" smtClean="0">
                <a:hlinkClick r:id="rId5" action="ppaction://hlinksldjump"/>
              </a:rPr>
              <a:t>&gt;</a:t>
            </a:r>
            <a:endParaRPr lang="sk-SK" sz="2400" dirty="0" smtClean="0"/>
          </a:p>
          <a:p>
            <a:pPr>
              <a:buFont typeface="Arial" pitchFamily="34" charset="0"/>
              <a:buChar char="•"/>
            </a:pPr>
            <a:r>
              <a:rPr lang="sk-SK" sz="2400" dirty="0" smtClean="0"/>
              <a:t> PYTAGOROVA VETA - v praxi - </a:t>
            </a:r>
            <a:r>
              <a:rPr lang="sk-SK" sz="2400" dirty="0" smtClean="0">
                <a:hlinkClick r:id="rId6" action="ppaction://hlinksldjump"/>
              </a:rPr>
              <a:t>&gt;</a:t>
            </a:r>
            <a:endParaRPr lang="sk-SK" sz="2400" dirty="0" smtClean="0"/>
          </a:p>
          <a:p>
            <a:pPr>
              <a:buFont typeface="Arial" pitchFamily="34" charset="0"/>
              <a:buChar char="•"/>
            </a:pPr>
            <a:r>
              <a:rPr lang="sk-SK" sz="2400" dirty="0" smtClean="0"/>
              <a:t> OBRATENÁ PYTAGOROVA VETA - </a:t>
            </a:r>
            <a:r>
              <a:rPr lang="sk-SK" sz="2400" dirty="0" smtClean="0">
                <a:hlinkClick r:id="rId7" action="ppaction://hlinksldjump"/>
              </a:rPr>
              <a:t>&gt;</a:t>
            </a:r>
            <a:endParaRPr lang="sk-SK" sz="2400" dirty="0" smtClean="0"/>
          </a:p>
          <a:p>
            <a:pPr>
              <a:buFont typeface="Arial" pitchFamily="34" charset="0"/>
              <a:buChar char="•"/>
            </a:pPr>
            <a:r>
              <a:rPr lang="sk-SK" sz="2400" dirty="0" smtClean="0"/>
              <a:t> PYTAGORAS - historická poznámka - </a:t>
            </a:r>
            <a:r>
              <a:rPr lang="sk-SK" sz="2400" dirty="0" smtClean="0">
                <a:hlinkClick r:id="rId8" action="ppaction://hlinksldjump"/>
              </a:rPr>
              <a:t>&gt;</a:t>
            </a:r>
            <a:endParaRPr lang="sk-SK" sz="2400" dirty="0" smtClean="0"/>
          </a:p>
          <a:p>
            <a:pPr>
              <a:buFont typeface="Arial" pitchFamily="34" charset="0"/>
              <a:buChar char="•"/>
            </a:pPr>
            <a:r>
              <a:rPr lang="sk-SK" sz="2400" dirty="0" smtClean="0"/>
              <a:t> VYTÝČENIE PRAVÉHO UHLA V STAROM EGYPTE - </a:t>
            </a:r>
            <a:r>
              <a:rPr lang="sk-SK" sz="2400" dirty="0" smtClean="0">
                <a:hlinkClick r:id="rId9" action="ppaction://hlinksldjump"/>
              </a:rPr>
              <a:t>&gt;</a:t>
            </a:r>
            <a:endParaRPr lang="sk-SK" sz="2400" dirty="0" smtClean="0"/>
          </a:p>
          <a:p>
            <a:pPr>
              <a:buFont typeface="Arial" pitchFamily="34" charset="0"/>
              <a:buChar char="•"/>
            </a:pPr>
            <a:r>
              <a:rPr lang="sk-SK" sz="2400" dirty="0" smtClean="0"/>
              <a:t> ZDROJE - </a:t>
            </a:r>
            <a:r>
              <a:rPr lang="sk-SK" sz="2400" dirty="0" smtClean="0">
                <a:hlinkClick r:id="rId10" action="ppaction://hlinksldjump"/>
              </a:rPr>
              <a:t>&gt;</a:t>
            </a:r>
            <a:endParaRPr lang="sk-SK" sz="24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/>
              <a:t>PRAVOUHLÝ TROJUHOLNÍK</a:t>
            </a:r>
            <a:br>
              <a:rPr lang="sk-SK" dirty="0" smtClean="0"/>
            </a:br>
            <a:r>
              <a:rPr lang="sk-SK" dirty="0" smtClean="0"/>
              <a:t>vlastnosti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295400" y="3886200"/>
            <a:ext cx="5715000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2400" dirty="0" smtClean="0">
                <a:solidFill>
                  <a:schemeClr val="tx2"/>
                </a:solidFill>
              </a:rPr>
              <a:t>STRANY:</a:t>
            </a:r>
          </a:p>
          <a:p>
            <a:pPr>
              <a:lnSpc>
                <a:spcPct val="80000"/>
              </a:lnSpc>
            </a:pPr>
            <a:r>
              <a:rPr lang="sk-SK" sz="2400" dirty="0" smtClean="0"/>
              <a:t>- </a:t>
            </a:r>
            <a:r>
              <a:rPr lang="sk-SK" sz="2400" dirty="0" smtClean="0">
                <a:solidFill>
                  <a:schemeClr val="accent3">
                    <a:lumMod val="75000"/>
                  </a:schemeClr>
                </a:solidFill>
              </a:rPr>
              <a:t>prepona - </a:t>
            </a:r>
            <a:r>
              <a:rPr lang="sk-SK" sz="2400" dirty="0" smtClean="0"/>
              <a:t>najdlhšia strana, leží vždy oproti pravému uhlu</a:t>
            </a:r>
          </a:p>
          <a:p>
            <a:pPr>
              <a:lnSpc>
                <a:spcPct val="80000"/>
              </a:lnSpc>
            </a:pPr>
            <a:r>
              <a:rPr lang="sk-SK" sz="2400" dirty="0" smtClean="0"/>
              <a:t>- </a:t>
            </a:r>
            <a:r>
              <a:rPr lang="sk-SK" sz="2400" dirty="0" smtClean="0">
                <a:solidFill>
                  <a:schemeClr val="accent3">
                    <a:lumMod val="75000"/>
                  </a:schemeClr>
                </a:solidFill>
              </a:rPr>
              <a:t>odvesny - </a:t>
            </a:r>
            <a:r>
              <a:rPr lang="sk-SK" sz="2400" dirty="0" smtClean="0"/>
              <a:t>sú navzájom kolmé strany</a:t>
            </a:r>
          </a:p>
          <a:p>
            <a:endParaRPr lang="sk-SK" sz="2400" dirty="0"/>
          </a:p>
        </p:txBody>
      </p:sp>
      <p:pic>
        <p:nvPicPr>
          <p:cNvPr id="5" name="Obrázok 4" descr="pytagorovavet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371600"/>
            <a:ext cx="3777161" cy="2328863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1295400" y="5257800"/>
            <a:ext cx="525780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2400" dirty="0" smtClean="0">
                <a:solidFill>
                  <a:schemeClr val="tx2"/>
                </a:solidFill>
              </a:rPr>
              <a:t>UHLY:</a:t>
            </a:r>
          </a:p>
          <a:p>
            <a:pPr>
              <a:lnSpc>
                <a:spcPct val="80000"/>
              </a:lnSpc>
            </a:pPr>
            <a:r>
              <a:rPr lang="sk-SK" sz="2400" dirty="0" smtClean="0"/>
              <a:t>- jeden vnútorný uhol je vždy </a:t>
            </a:r>
            <a:r>
              <a:rPr lang="sk-SK" sz="2400" dirty="0" smtClean="0">
                <a:solidFill>
                  <a:schemeClr val="accent3">
                    <a:lumMod val="75000"/>
                  </a:schemeClr>
                </a:solidFill>
              </a:rPr>
              <a:t>pravý</a:t>
            </a:r>
          </a:p>
          <a:p>
            <a:pPr>
              <a:lnSpc>
                <a:spcPct val="80000"/>
              </a:lnSpc>
            </a:pPr>
            <a:r>
              <a:rPr lang="sk-SK" sz="2400" dirty="0" smtClean="0"/>
              <a:t>- zvyšné 2 uhly sú </a:t>
            </a:r>
            <a:r>
              <a:rPr lang="sk-SK" sz="2400" dirty="0" smtClean="0">
                <a:solidFill>
                  <a:schemeClr val="accent3">
                    <a:lumMod val="75000"/>
                  </a:schemeClr>
                </a:solidFill>
              </a:rPr>
              <a:t>ostré;</a:t>
            </a:r>
            <a:r>
              <a:rPr lang="sk-SK" sz="2400" dirty="0" smtClean="0"/>
              <a:t> ich súčet je vždy 90°</a:t>
            </a:r>
          </a:p>
          <a:p>
            <a:endParaRPr lang="sk-SK" sz="2400" dirty="0" smtClean="0"/>
          </a:p>
          <a:p>
            <a:endParaRPr lang="sk-SK" sz="2400" dirty="0"/>
          </a:p>
        </p:txBody>
      </p:sp>
      <p:sp>
        <p:nvSpPr>
          <p:cNvPr id="7" name="BlokTextu 6"/>
          <p:cNvSpPr txBox="1"/>
          <p:nvPr/>
        </p:nvSpPr>
        <p:spPr>
          <a:xfrm>
            <a:off x="4724400" y="2514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hlinkClick r:id="rId3"/>
              </a:rPr>
              <a:t>URL</a:t>
            </a:r>
            <a:endParaRPr lang="sk-SK" dirty="0"/>
          </a:p>
        </p:txBody>
      </p:sp>
      <p:sp>
        <p:nvSpPr>
          <p:cNvPr id="9" name="Tlačidlo akcie: Domov 8">
            <a:hlinkClick r:id="rId4" action="ppaction://hlinksldjump" highlightClick="1"/>
          </p:cNvPr>
          <p:cNvSpPr/>
          <p:nvPr/>
        </p:nvSpPr>
        <p:spPr>
          <a:xfrm>
            <a:off x="7772400" y="5791200"/>
            <a:ext cx="533400" cy="533400"/>
          </a:xfrm>
          <a:prstGeom prst="actionButtonHom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/>
              <a:t>PRAVOUHLÝ TROJUHOLNÍK</a:t>
            </a:r>
            <a:br>
              <a:rPr lang="sk-SK" dirty="0" smtClean="0"/>
            </a:br>
            <a:r>
              <a:rPr lang="sk-SK" dirty="0" smtClean="0"/>
              <a:t>určenie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752600" y="1676400"/>
            <a:ext cx="640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V každom pravouhlom trojuholníku je vždy jeden uhol </a:t>
            </a:r>
            <a:r>
              <a:rPr lang="sk-SK" sz="2400" dirty="0" smtClean="0">
                <a:solidFill>
                  <a:schemeClr val="accent3">
                    <a:lumMod val="75000"/>
                  </a:schemeClr>
                </a:solidFill>
              </a:rPr>
              <a:t>pravý</a:t>
            </a:r>
            <a:r>
              <a:rPr lang="sk-SK" sz="2400" dirty="0" smtClean="0"/>
              <a:t>. </a:t>
            </a:r>
          </a:p>
          <a:p>
            <a:r>
              <a:rPr lang="sk-SK" sz="2400" dirty="0" smtClean="0"/>
              <a:t>Preto sa pravouhlý trojuholník určuje ďalšími už len dvoma prvkami:</a:t>
            </a:r>
          </a:p>
          <a:p>
            <a:pPr marL="533400" indent="-533400"/>
            <a:endParaRPr lang="sk-SK" sz="2400" dirty="0" smtClean="0"/>
          </a:p>
          <a:p>
            <a:pPr marL="533400" indent="-533400">
              <a:buFont typeface="Wingdings" pitchFamily="2" charset="2"/>
              <a:buAutoNum type="alphaLcParenR"/>
            </a:pPr>
            <a:r>
              <a:rPr lang="sk-SK" sz="2400" dirty="0" smtClean="0">
                <a:solidFill>
                  <a:schemeClr val="accent3">
                    <a:lumMod val="75000"/>
                  </a:schemeClr>
                </a:solidFill>
              </a:rPr>
              <a:t>dvoma stranami</a:t>
            </a:r>
          </a:p>
          <a:p>
            <a:pPr marL="533400" indent="-533400">
              <a:buFont typeface="Wingdings" pitchFamily="2" charset="2"/>
              <a:buAutoNum type="alphaLcParenR"/>
            </a:pPr>
            <a:r>
              <a:rPr lang="sk-SK" sz="2400" dirty="0" smtClean="0">
                <a:solidFill>
                  <a:schemeClr val="accent3">
                    <a:lumMod val="75000"/>
                  </a:schemeClr>
                </a:solidFill>
              </a:rPr>
              <a:t>stranou a jedným ostrým uhlom</a:t>
            </a:r>
          </a:p>
        </p:txBody>
      </p:sp>
      <p:pic>
        <p:nvPicPr>
          <p:cNvPr id="5" name="Obrázok 4" descr="trojuhlnik2.jpg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0" y="4495800"/>
            <a:ext cx="1876425" cy="1876425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5562600" y="56388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hlinkClick r:id="rId4"/>
              </a:rPr>
              <a:t>URL</a:t>
            </a:r>
            <a:endParaRPr lang="sk-SK" dirty="0"/>
          </a:p>
        </p:txBody>
      </p:sp>
      <p:sp>
        <p:nvSpPr>
          <p:cNvPr id="10" name="Tlačidlo akcie: Domov 9">
            <a:hlinkClick r:id="rId5" action="ppaction://hlinksldjump" highlightClick="1"/>
          </p:cNvPr>
          <p:cNvSpPr/>
          <p:nvPr/>
        </p:nvSpPr>
        <p:spPr>
          <a:xfrm>
            <a:off x="1981200" y="5791200"/>
            <a:ext cx="533400" cy="533400"/>
          </a:xfrm>
          <a:prstGeom prst="actionButtonHom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PYTAGOROVA VETA</a:t>
            </a:r>
            <a:endParaRPr lang="sk-SK" dirty="0"/>
          </a:p>
        </p:txBody>
      </p:sp>
      <p:pic>
        <p:nvPicPr>
          <p:cNvPr id="4" name="Obrázok 3" descr="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295400"/>
            <a:ext cx="2895600" cy="3270956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3962400" y="152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hlinkClick r:id="rId3"/>
              </a:rPr>
              <a:t>URL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3429000" y="3505200"/>
            <a:ext cx="5943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Obsah štvorca nad preponou pravouhlého trojuholníka sa rovná súčtu obsahov štvorcov nad oboma odvesnami.</a:t>
            </a:r>
          </a:p>
          <a:p>
            <a:r>
              <a:rPr lang="sk-SK" sz="3200" u="sng" dirty="0" smtClean="0">
                <a:solidFill>
                  <a:schemeClr val="accent3">
                    <a:lumMod val="75000"/>
                  </a:schemeClr>
                </a:solidFill>
              </a:rPr>
              <a:t>Vzorec</a:t>
            </a:r>
            <a:r>
              <a:rPr lang="sk-SK" sz="3200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sk-SK" sz="3200" dirty="0" err="1" smtClean="0">
                <a:solidFill>
                  <a:schemeClr val="accent3">
                    <a:lumMod val="75000"/>
                  </a:schemeClr>
                </a:solidFill>
              </a:rPr>
              <a:t>c²=a²+b</a:t>
            </a:r>
            <a:r>
              <a:rPr lang="sk-SK" sz="3200" dirty="0" smtClean="0">
                <a:solidFill>
                  <a:schemeClr val="accent3">
                    <a:lumMod val="75000"/>
                  </a:schemeClr>
                </a:solidFill>
              </a:rPr>
              <a:t>²</a:t>
            </a:r>
          </a:p>
          <a:p>
            <a:endParaRPr lang="sk-SK" sz="3200" dirty="0"/>
          </a:p>
        </p:txBody>
      </p:sp>
      <p:sp>
        <p:nvSpPr>
          <p:cNvPr id="8" name="Tlačidlo akcie: Domov 7">
            <a:hlinkClick r:id="rId4" action="ppaction://hlinksldjump" highlightClick="1"/>
          </p:cNvPr>
          <p:cNvSpPr/>
          <p:nvPr/>
        </p:nvSpPr>
        <p:spPr>
          <a:xfrm>
            <a:off x="7772400" y="5791200"/>
            <a:ext cx="533400" cy="533400"/>
          </a:xfrm>
          <a:prstGeom prst="actionButtonHom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/>
              <a:t>PYTAGOROVA VETA</a:t>
            </a:r>
            <a:br>
              <a:rPr lang="sk-SK" dirty="0" smtClean="0"/>
            </a:br>
            <a:r>
              <a:rPr lang="sk-SK" dirty="0" smtClean="0"/>
              <a:t>použitie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143000" y="3886200"/>
            <a:ext cx="335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sk-SK" sz="2400" dirty="0" smtClean="0"/>
              <a:t> na výpočet dĺžky </a:t>
            </a:r>
            <a:r>
              <a:rPr lang="sk-SK" sz="2400" dirty="0" smtClean="0">
                <a:solidFill>
                  <a:schemeClr val="accent3">
                    <a:lumMod val="75000"/>
                  </a:schemeClr>
                </a:solidFill>
              </a:rPr>
              <a:t>prepony </a:t>
            </a:r>
            <a:r>
              <a:rPr lang="sk-SK" sz="2400" dirty="0" smtClean="0"/>
              <a:t>pravouhlého trojuholníka pomocou dĺžok jeho odvesien</a:t>
            </a:r>
          </a:p>
          <a:p>
            <a:endParaRPr lang="sk-SK" sz="2400" dirty="0"/>
          </a:p>
        </p:txBody>
      </p:sp>
      <p:sp>
        <p:nvSpPr>
          <p:cNvPr id="5" name="BlokTextu 4"/>
          <p:cNvSpPr txBox="1"/>
          <p:nvPr/>
        </p:nvSpPr>
        <p:spPr>
          <a:xfrm>
            <a:off x="4876800" y="3886200"/>
            <a:ext cx="426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sk-SK" sz="2400" dirty="0" smtClean="0"/>
              <a:t> na výpočet dĺžky jednej </a:t>
            </a:r>
            <a:r>
              <a:rPr lang="sk-SK" sz="2400" dirty="0" smtClean="0">
                <a:solidFill>
                  <a:schemeClr val="accent3">
                    <a:lumMod val="75000"/>
                  </a:schemeClr>
                </a:solidFill>
              </a:rPr>
              <a:t>odvesny</a:t>
            </a:r>
            <a:r>
              <a:rPr lang="sk-SK" sz="2400" dirty="0" smtClean="0"/>
              <a:t>  pravouhlého trojuholníka pomocou dĺžky prepony a druhej odvesny</a:t>
            </a:r>
          </a:p>
          <a:p>
            <a:endParaRPr lang="sk-SK" sz="2400" dirty="0"/>
          </a:p>
        </p:txBody>
      </p:sp>
      <p:pic>
        <p:nvPicPr>
          <p:cNvPr id="6" name="Obrázok 5" descr="t01_0385_e003_s00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447800"/>
            <a:ext cx="3200400" cy="2179205"/>
          </a:xfrm>
          <a:prstGeom prst="rect">
            <a:avLst/>
          </a:prstGeom>
        </p:spPr>
      </p:pic>
      <p:pic>
        <p:nvPicPr>
          <p:cNvPr id="7" name="Obrázok 6" descr="ulohapytag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1752600"/>
            <a:ext cx="2601686" cy="2142565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7543800" y="1524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hlinkClick r:id="rId4"/>
              </a:rPr>
              <a:t>URL</a:t>
            </a:r>
            <a:endParaRPr lang="sk-SK" dirty="0"/>
          </a:p>
        </p:txBody>
      </p:sp>
      <p:sp>
        <p:nvSpPr>
          <p:cNvPr id="11" name="BlokTextu 10">
            <a:hlinkClick r:id="rId5"/>
          </p:cNvPr>
          <p:cNvSpPr txBox="1"/>
          <p:nvPr/>
        </p:nvSpPr>
        <p:spPr>
          <a:xfrm>
            <a:off x="2667000" y="1600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hlinkClick r:id="rId5"/>
              </a:rPr>
              <a:t>URL</a:t>
            </a:r>
            <a:endParaRPr lang="sk-SK" dirty="0"/>
          </a:p>
        </p:txBody>
      </p:sp>
      <p:sp>
        <p:nvSpPr>
          <p:cNvPr id="13" name="Tlačidlo akcie: Domov 12">
            <a:hlinkClick r:id="rId6" action="ppaction://hlinksldjump" highlightClick="1"/>
          </p:cNvPr>
          <p:cNvSpPr/>
          <p:nvPr/>
        </p:nvSpPr>
        <p:spPr>
          <a:xfrm>
            <a:off x="7620000" y="5943600"/>
            <a:ext cx="533400" cy="533400"/>
          </a:xfrm>
          <a:prstGeom prst="actionButtonHom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/>
              <a:t>PYTAGOROVA VETA </a:t>
            </a:r>
            <a:br>
              <a:rPr lang="sk-SK" dirty="0" smtClean="0"/>
            </a:br>
            <a:r>
              <a:rPr lang="sk-SK" dirty="0" smtClean="0"/>
              <a:t>v praxi</a:t>
            </a:r>
            <a:endParaRPr lang="sk-SK" dirty="0"/>
          </a:p>
        </p:txBody>
      </p:sp>
      <p:pic>
        <p:nvPicPr>
          <p:cNvPr id="5" name="Obrázok 4" descr="ProjPy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524000"/>
            <a:ext cx="5156943" cy="5105400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6705600" y="2286000"/>
            <a:ext cx="243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Útvary sa dajú rozložiť na pravouhlé trojuholníky, ktoré umožnia vypočítať potrebné údaje</a:t>
            </a:r>
            <a:endParaRPr lang="sk-SK" sz="2400" dirty="0"/>
          </a:p>
        </p:txBody>
      </p:sp>
      <p:sp>
        <p:nvSpPr>
          <p:cNvPr id="7" name="BlokTextu 6"/>
          <p:cNvSpPr txBox="1"/>
          <p:nvPr/>
        </p:nvSpPr>
        <p:spPr>
          <a:xfrm>
            <a:off x="1371600" y="7620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hlinkClick r:id="rId3"/>
              </a:rPr>
              <a:t>URL</a:t>
            </a:r>
            <a:endParaRPr lang="sk-SK" dirty="0"/>
          </a:p>
        </p:txBody>
      </p:sp>
      <p:sp>
        <p:nvSpPr>
          <p:cNvPr id="9" name="Tlačidlo akcie: Domov 8">
            <a:hlinkClick r:id="rId4" action="ppaction://hlinksldjump" highlightClick="1"/>
          </p:cNvPr>
          <p:cNvSpPr/>
          <p:nvPr/>
        </p:nvSpPr>
        <p:spPr>
          <a:xfrm>
            <a:off x="7772400" y="5791200"/>
            <a:ext cx="533400" cy="533400"/>
          </a:xfrm>
          <a:prstGeom prst="actionButtonHom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OBRÁTENÁ PYTAGOROVA VETA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524000" y="2133600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Ak pre veľkosť strán a, b, c trojuholníka platí vzťah </a:t>
            </a:r>
            <a:r>
              <a:rPr lang="sk-SK" sz="2400" dirty="0" err="1" smtClean="0">
                <a:solidFill>
                  <a:schemeClr val="accent3">
                    <a:lumMod val="75000"/>
                  </a:schemeClr>
                </a:solidFill>
              </a:rPr>
              <a:t>c²=a²+b</a:t>
            </a:r>
            <a:r>
              <a:rPr lang="sk-SK" sz="2400" dirty="0" smtClean="0">
                <a:solidFill>
                  <a:schemeClr val="accent3">
                    <a:lumMod val="75000"/>
                  </a:schemeClr>
                </a:solidFill>
              </a:rPr>
              <a:t>²</a:t>
            </a:r>
            <a:r>
              <a:rPr lang="sk-SK" sz="2400" dirty="0" smtClean="0"/>
              <a:t> potom je tento trojuholník pravouhlý s preponou </a:t>
            </a:r>
            <a:r>
              <a:rPr lang="sk-SK" sz="2400" dirty="0" smtClean="0">
                <a:solidFill>
                  <a:schemeClr val="accent3">
                    <a:lumMod val="75000"/>
                  </a:schemeClr>
                </a:solidFill>
              </a:rPr>
              <a:t>c</a:t>
            </a:r>
            <a:r>
              <a:rPr lang="sk-SK" sz="2400" dirty="0" smtClean="0"/>
              <a:t> a odvesnami </a:t>
            </a:r>
            <a:r>
              <a:rPr lang="sk-SK" sz="2400" dirty="0" smtClean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sk-SK" sz="2400" dirty="0" smtClean="0"/>
              <a:t>, </a:t>
            </a:r>
            <a:r>
              <a:rPr lang="sk-SK" sz="2400" dirty="0" smtClean="0">
                <a:solidFill>
                  <a:schemeClr val="accent3">
                    <a:lumMod val="75000"/>
                  </a:schemeClr>
                </a:solidFill>
              </a:rPr>
              <a:t>b</a:t>
            </a:r>
            <a:r>
              <a:rPr lang="sk-SK" sz="2400" dirty="0" smtClean="0"/>
              <a:t>.</a:t>
            </a:r>
          </a:p>
          <a:p>
            <a:endParaRPr lang="sk-SK" sz="2400" dirty="0"/>
          </a:p>
        </p:txBody>
      </p:sp>
      <p:pic>
        <p:nvPicPr>
          <p:cNvPr id="5" name="Obrázok 4" descr="fig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4346210"/>
            <a:ext cx="3962400" cy="2216515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4038600" y="4419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hlinkClick r:id="rId3"/>
              </a:rPr>
              <a:t>URL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6248400" y="41910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>5²= 3² + 4²</a:t>
            </a:r>
          </a:p>
          <a:p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>25= 9 + 16</a:t>
            </a:r>
          </a:p>
          <a:p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>TROJUHOLNÍK JE PRAVOUHLÝ</a:t>
            </a:r>
            <a:endParaRPr lang="sk-SK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lačidlo akcie: Domov 9">
            <a:hlinkClick r:id="rId4" action="ppaction://hlinksldjump" highlightClick="1"/>
          </p:cNvPr>
          <p:cNvSpPr/>
          <p:nvPr/>
        </p:nvSpPr>
        <p:spPr>
          <a:xfrm>
            <a:off x="7543800" y="5867400"/>
            <a:ext cx="533400" cy="533400"/>
          </a:xfrm>
          <a:prstGeom prst="actionButtonHom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/>
              <a:t>PYTAGORAS</a:t>
            </a:r>
            <a:br>
              <a:rPr lang="sk-SK" dirty="0" smtClean="0"/>
            </a:br>
            <a:r>
              <a:rPr lang="sk-SK" dirty="0" smtClean="0"/>
              <a:t>historická poznámka</a:t>
            </a:r>
            <a:endParaRPr lang="sk-SK" dirty="0"/>
          </a:p>
        </p:txBody>
      </p:sp>
      <p:pic>
        <p:nvPicPr>
          <p:cNvPr id="4" name="Obrázok 3" descr="pytagoras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676400"/>
            <a:ext cx="1905000" cy="2533245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219200" y="1143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hlinkClick r:id="rId3"/>
              </a:rPr>
              <a:t>URL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3352800" y="1595021"/>
            <a:ext cx="5562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sk-SK" sz="2400" dirty="0" smtClean="0"/>
              <a:t> starogrécky filozof, matematik, astronóm, akustík. </a:t>
            </a:r>
          </a:p>
          <a:p>
            <a:pPr>
              <a:buFont typeface="Wingdings" pitchFamily="2" charset="2"/>
              <a:buChar char="Ø"/>
            </a:pPr>
            <a:r>
              <a:rPr lang="sk-SK" sz="2400" dirty="0" smtClean="0"/>
              <a:t>v </a:t>
            </a:r>
            <a:r>
              <a:rPr lang="sk-SK" sz="2400" dirty="0" err="1" smtClean="0"/>
              <a:t>juhotalianskom</a:t>
            </a:r>
            <a:r>
              <a:rPr lang="sk-SK" sz="2400" dirty="0" smtClean="0"/>
              <a:t> meste </a:t>
            </a:r>
            <a:r>
              <a:rPr lang="sk-SK" sz="2400" dirty="0" err="1" smtClean="0"/>
              <a:t>Krotón</a:t>
            </a:r>
            <a:r>
              <a:rPr lang="sk-SK" sz="2400" dirty="0" smtClean="0"/>
              <a:t> založil vlastnú školu, ktorá bola zároveň aj náboženským spolkom.</a:t>
            </a:r>
          </a:p>
          <a:p>
            <a:pPr>
              <a:buFont typeface="Wingdings" pitchFamily="2" charset="2"/>
              <a:buChar char="Ø"/>
            </a:pPr>
            <a:r>
              <a:rPr lang="sk-SK" sz="2400" dirty="0" smtClean="0"/>
              <a:t>podstatou všetkého je podľa Pytagora číslo. Číslo je princíp, ktorý dáva veciam určitosť, jasnosť, poznateľnosť. </a:t>
            </a:r>
          </a:p>
          <a:p>
            <a:pPr>
              <a:buFont typeface="Wingdings" pitchFamily="2" charset="2"/>
              <a:buChar char="Ø"/>
            </a:pPr>
            <a:r>
              <a:rPr lang="sk-SK" sz="2400" dirty="0" smtClean="0"/>
              <a:t>Pytagoras pochádzal z ostrova </a:t>
            </a:r>
            <a:r>
              <a:rPr lang="sk-SK" sz="2400" dirty="0" err="1" smtClean="0"/>
              <a:t>Samos</a:t>
            </a:r>
            <a:r>
              <a:rPr lang="sk-SK" sz="24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sk-SK" sz="2400" dirty="0" smtClean="0"/>
              <a:t>precestoval Egypt aj Perziu a zoznámil sa s náboženstvom tamojších národov i s výsledkami ich vedeckého skúmania a pozorovania.</a:t>
            </a:r>
          </a:p>
          <a:p>
            <a:endParaRPr lang="sk-SK" sz="2400" dirty="0"/>
          </a:p>
        </p:txBody>
      </p:sp>
      <p:sp>
        <p:nvSpPr>
          <p:cNvPr id="8" name="Tlačidlo akcie: Domov 7">
            <a:hlinkClick r:id="rId4" action="ppaction://hlinksldjump" highlightClick="1"/>
          </p:cNvPr>
          <p:cNvSpPr/>
          <p:nvPr/>
        </p:nvSpPr>
        <p:spPr>
          <a:xfrm>
            <a:off x="1676400" y="5867400"/>
            <a:ext cx="533400" cy="533400"/>
          </a:xfrm>
          <a:prstGeom prst="actionButtonHom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novrat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l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l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104</TotalTime>
  <Words>371</Words>
  <Application>Microsoft Office PowerPoint</Application>
  <PresentationFormat>Prezentácia na obrazovke (4:3)</PresentationFormat>
  <Paragraphs>75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Slnovrat</vt:lpstr>
      <vt:lpstr>Snímka 1</vt:lpstr>
      <vt:lpstr>OBSAH</vt:lpstr>
      <vt:lpstr>PRAVOUHLÝ TROJUHOLNÍK vlastnosti</vt:lpstr>
      <vt:lpstr>PRAVOUHLÝ TROJUHOLNÍK určenie</vt:lpstr>
      <vt:lpstr>PYTAGOROVA VETA</vt:lpstr>
      <vt:lpstr>PYTAGOROVA VETA použitie</vt:lpstr>
      <vt:lpstr>PYTAGOROVA VETA  v praxi</vt:lpstr>
      <vt:lpstr>OBRÁTENÁ PYTAGOROVA VETA</vt:lpstr>
      <vt:lpstr>PYTAGORAS historická poznámka</vt:lpstr>
      <vt:lpstr>VYTYČENIE  PRAVÉHO  UHLA  V STAROM  EGYPTE</vt:lpstr>
      <vt:lpstr>-  ÚLOHY NA PRECVIČOVANIE UČIVA </vt:lpstr>
      <vt:lpstr>ÚLOHY NA PRECVIČOVANIE UČIVA 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Jarka Viťazková</dc:creator>
  <cp:lastModifiedBy>Jarka Viťazková</cp:lastModifiedBy>
  <cp:revision>19</cp:revision>
  <dcterms:modified xsi:type="dcterms:W3CDTF">2022-03-13T11:49:40Z</dcterms:modified>
</cp:coreProperties>
</file>