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77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0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66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184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45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499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02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42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8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64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32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7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106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08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94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986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50E-A871-4C83-8E4F-47D2854ECECD}" type="datetimeFigureOut">
              <a:rPr lang="sk-SK" smtClean="0"/>
              <a:t>18.5.2021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08887-268B-4E4F-B939-5E7E9349A1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92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oskole.sk/userfiles/image/Zofia/Janu%C3%A1r%20-%202013/Matematika/B2.jp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Kružnicový oblúk, kruhový výsek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Stredový uhol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538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Stredový uhol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2545"/>
                <a:ext cx="8596668" cy="43788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Daná je kružnica k(S, r). Na kružnici ležia body A,B: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│=│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𝑆𝐵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│=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 smtClean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sk-SK" dirty="0" smtClean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chemeClr val="accent5"/>
                    </a:solidFill>
                  </a:rPr>
                  <a:t>Uhol ASB =</a:t>
                </a: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sk-SK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hol BSA = </a:t>
                </a: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, </a:t>
                </a:r>
                <a:r>
                  <a:rPr lang="sk-SK" dirty="0" smtClean="0"/>
                  <a:t>nazývame </a:t>
                </a:r>
                <a:r>
                  <a:rPr lang="sk-SK" b="1" u="sng" dirty="0" smtClean="0"/>
                  <a:t>stredový uhol</a:t>
                </a:r>
                <a:r>
                  <a:rPr lang="sk-SK" dirty="0" smtClean="0"/>
                  <a:t>, ktorého ramenami sú polomery kružnice k </a:t>
                </a:r>
              </a:p>
              <a:p>
                <a:pPr marL="0" indent="0">
                  <a:buNone/>
                </a:pPr>
                <a:r>
                  <a:rPr lang="sk-SK" dirty="0" smtClean="0"/>
                  <a:t>Spolu majú 360°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 smtClean="0">
                    <a:solidFill>
                      <a:schemeClr val="accent6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k-SK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=360°</m:t>
                    </m:r>
                  </m:oMath>
                </a14:m>
                <a:endParaRPr lang="sk-SK" dirty="0" smtClean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2545"/>
                <a:ext cx="8596668" cy="4378817"/>
              </a:xfrm>
              <a:blipFill>
                <a:blip r:embed="rId2"/>
                <a:stretch>
                  <a:fillRect l="-567" t="-1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4" descr="Kružnice se středovými úhl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94" y="2252546"/>
            <a:ext cx="1981200" cy="213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6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Zistíme, aká bude dĺžka červeného oblúka: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37211" y="175912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000" dirty="0" smtClean="0"/>
                  <a:t>Dĺžku kružnice (=obvod kruhu) v</a:t>
                </a:r>
              </a:p>
              <a:p>
                <a:pPr marL="0" indent="0">
                  <a:buNone/>
                </a:pPr>
                <a:r>
                  <a:rPr lang="sk-SK" sz="2000" dirty="0" smtClean="0"/>
                  <a:t>vypočítame: </a:t>
                </a:r>
                <a:r>
                  <a:rPr lang="sk-SK" sz="2000" dirty="0" smtClean="0">
                    <a:solidFill>
                      <a:schemeClr val="accent6"/>
                    </a:solidFill>
                  </a:rPr>
                  <a:t>O = 2.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k-SK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sk-SK" sz="2000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sk-SK" sz="2000" dirty="0" smtClean="0"/>
                  <a:t>Ku každému kružnicovému oblúku prislúcha stredový uhol – k červenému oblúku prislúcha uhol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 smtClean="0"/>
                  <a:t>Dĺžku kružnicového oblúka budeme značiť </a:t>
                </a:r>
                <a:r>
                  <a:rPr lang="sk-SK" sz="2000" dirty="0" smtClean="0">
                    <a:solidFill>
                      <a:srgbClr val="00B050"/>
                    </a:solidFill>
                  </a:rPr>
                  <a:t>a</a:t>
                </a:r>
                <a:r>
                  <a:rPr lang="sk-SK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sk-SK" sz="2000" b="1" u="sng" dirty="0" smtClean="0"/>
                  <a:t>Vieme:  </a:t>
                </a:r>
                <a:r>
                  <a:rPr lang="sk-SK" sz="2000" dirty="0" smtClean="0">
                    <a:solidFill>
                      <a:schemeClr val="accent6"/>
                    </a:solidFill>
                  </a:rPr>
                  <a:t>O = 2.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k-SK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sk-SK" sz="2000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sk-SK" sz="2000" dirty="0">
                    <a:solidFill>
                      <a:schemeClr val="accent6"/>
                    </a:solidFill>
                  </a:rPr>
                  <a:t>	</a:t>
                </a:r>
                <a:r>
                  <a:rPr lang="sk-SK" sz="2000" dirty="0" smtClean="0">
                    <a:solidFill>
                      <a:schemeClr val="accent6"/>
                    </a:solidFill>
                  </a:rPr>
                  <a:t>kruh má 360°</a:t>
                </a:r>
              </a:p>
              <a:p>
                <a:pPr marL="0" indent="0">
                  <a:buNone/>
                </a:pPr>
                <a:r>
                  <a:rPr lang="sk-SK" sz="2000" dirty="0" smtClean="0">
                    <a:solidFill>
                      <a:schemeClr val="accent6"/>
                    </a:solidFill>
                  </a:rPr>
                  <a:t>Akú veľkosť má kružnicový oblúk prislúchajúci 1°?</a:t>
                </a:r>
              </a:p>
              <a:p>
                <a:pPr marL="0" indent="0">
                  <a:buNone/>
                </a:pPr>
                <a:endParaRPr lang="sk-SK" sz="2000" dirty="0"/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03" t="-1727" b="-23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 descr="Kružnice se středovými úhl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1893612"/>
            <a:ext cx="2849879" cy="300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kružnicového oblúka</a:t>
            </a:r>
            <a:endParaRPr lang="sk-SK" dirty="0"/>
          </a:p>
        </p:txBody>
      </p:sp>
      <p:pic>
        <p:nvPicPr>
          <p:cNvPr id="5" name="Zástupný symbol obsahu 4" descr="Kružnice se středovými úhly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844" y="2362994"/>
            <a:ext cx="3467100" cy="34766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b="1" dirty="0" smtClean="0"/>
                  <a:t>Dĺžku kružnicového oblúka </a:t>
                </a:r>
                <a:r>
                  <a:rPr lang="sk-SK" dirty="0" smtClean="0"/>
                  <a:t>prislúchajúceho stredovému uhlu </a:t>
                </a:r>
                <a:endParaRPr lang="sk-SK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1°</a:t>
                </a:r>
                <a:r>
                  <a:rPr lang="sk-SK" b="1" dirty="0" smtClean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 smtClean="0"/>
                  <a:t>, ak dĺžku kružnice vydelíme 360°: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sk-S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dirty="0" smtClean="0"/>
                  <a:t> </a:t>
                </a:r>
              </a:p>
              <a:p>
                <a:pPr marL="0" indent="0">
                  <a:buNone/>
                </a:pPr>
                <a:r>
                  <a:rPr lang="sk-SK" dirty="0" smtClean="0"/>
                  <a:t>Ak napr.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sk-SK" dirty="0" smtClean="0"/>
                  <a:t>°, potom dĺžka kružnicového oblúka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dirty="0" smtClean="0"/>
                  <a:t> . 37°</a:t>
                </a:r>
              </a:p>
              <a:p>
                <a:pPr marL="0" indent="0" algn="ctr">
                  <a:buNone/>
                </a:pPr>
                <a:r>
                  <a:rPr lang="sk-SK" sz="2400" dirty="0">
                    <a:solidFill>
                      <a:srgbClr val="FF0000"/>
                    </a:solidFill>
                  </a:rPr>
                  <a:t>a</a:t>
                </a:r>
                <a:r>
                  <a:rPr lang="sk-SK" sz="2400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400" dirty="0" smtClean="0">
                    <a:solidFill>
                      <a:srgbClr val="FF0000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sk-SK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2" t="-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8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Príklad: </a:t>
            </a:r>
            <a:r>
              <a:rPr lang="sk-SK" sz="2000" dirty="0" smtClean="0"/>
              <a:t>Je </a:t>
            </a:r>
            <a:r>
              <a:rPr lang="sk-SK" sz="2000" dirty="0"/>
              <a:t>daná kružnica </a:t>
            </a:r>
            <a:r>
              <a:rPr lang="sk-SK" sz="2000" dirty="0" smtClean="0"/>
              <a:t>so</a:t>
            </a:r>
            <a:r>
              <a:rPr lang="sk-SK" sz="2000" dirty="0"/>
              <a:t> stredom S a polomerom </a:t>
            </a:r>
            <a:r>
              <a:rPr lang="sk-SK" sz="2000" dirty="0" smtClean="0"/>
              <a:t>3 </a:t>
            </a:r>
            <a:r>
              <a:rPr lang="sk-SK" sz="2000" dirty="0"/>
              <a:t>cm. Stredový uhol má veľkosť 45°. Urči dĺžku príslušného kružnicového </a:t>
            </a:r>
            <a:r>
              <a:rPr lang="sk-SK" sz="2000" dirty="0" smtClean="0"/>
              <a:t>oblúka.</a:t>
            </a:r>
            <a:endParaRPr lang="sk-S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sz="2000" dirty="0" smtClean="0"/>
                  <a:t>Zápis:    k (S, 3 cm)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 smtClean="0"/>
                  <a:t> = 45°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a = ?</a:t>
                </a:r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:r>
                  <a:rPr lang="sk-SK" sz="2000" dirty="0" smtClean="0"/>
                  <a:t>Vzorec: 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 .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 smtClean="0"/>
                  <a:t>		dosadíme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2.3,14.3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/>
                  <a:t> . 45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18,84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/>
                  <a:t> . 45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</a:t>
                </a:r>
                <a:r>
                  <a:rPr lang="sk-SK" sz="2000" dirty="0" smtClean="0">
                    <a:solidFill>
                      <a:srgbClr val="0070C0"/>
                    </a:solidFill>
                  </a:rPr>
                  <a:t>a = 0,0523 . 45 = 2,355 cm</a:t>
                </a:r>
              </a:p>
              <a:p>
                <a:pPr marL="0" indent="0">
                  <a:buNone/>
                </a:pPr>
                <a:r>
                  <a:rPr lang="sk-SK" sz="2000" dirty="0" smtClean="0"/>
                  <a:t>Príslušný kružnicový oblúk je dlhý 2,355 cm.</a:t>
                </a:r>
                <a:endParaRPr lang="sk-SK" sz="20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 b="-6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Príklad: </a:t>
            </a:r>
            <a:r>
              <a:rPr lang="sk-SK" sz="2400" dirty="0" smtClean="0"/>
              <a:t>Vypočítaj dĺžku kružnicového oblúka prislúchajúceho stredovému uhlu 60° v kružnici s priemerom 12 dm.</a:t>
            </a:r>
            <a:endParaRPr lang="sk-S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dirty="0" smtClean="0"/>
                  <a:t> </a:t>
                </a:r>
                <a:r>
                  <a:rPr lang="sk-SK" sz="2000" dirty="0" smtClean="0"/>
                  <a:t>Zápis:     d = 12 dm</a:t>
                </a:r>
                <a:endParaRPr lang="sk-SK" sz="2000" dirty="0"/>
              </a:p>
              <a:p>
                <a:pPr marL="0" indent="0">
                  <a:buNone/>
                </a:pPr>
                <a:r>
                  <a:rPr lang="sk-SK" sz="2000" dirty="0" smtClean="0"/>
                  <a:t>	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 smtClean="0"/>
                  <a:t> = 60°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a = ?</a:t>
                </a:r>
                <a:endParaRPr lang="sk-SK" sz="2000" dirty="0"/>
              </a:p>
              <a:p>
                <a:pPr marL="0" indent="0">
                  <a:buNone/>
                </a:pPr>
                <a:r>
                  <a:rPr lang="sk-SK" sz="2000" dirty="0" smtClean="0"/>
                  <a:t>	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 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sk-SK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	</a:t>
                </a:r>
                <a:r>
                  <a:rPr lang="sk-SK" sz="2000" dirty="0" smtClean="0"/>
                  <a:t>dosadíme</a:t>
                </a:r>
              </a:p>
              <a:p>
                <a:pPr marL="0" indent="0">
                  <a:buNone/>
                </a:pPr>
                <a:r>
                  <a:rPr lang="sk-SK" sz="2000" dirty="0">
                    <a:solidFill>
                      <a:srgbClr val="FF0000"/>
                    </a:solidFill>
                  </a:rPr>
                  <a:t>	</a:t>
                </a:r>
                <a:r>
                  <a:rPr lang="sk-SK" sz="2000" dirty="0" smtClean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3,14 . 12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sz="2000" dirty="0" smtClean="0"/>
                  <a:t>. 60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37,68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/>
                  <a:t> . 60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>
                    <a:solidFill>
                      <a:srgbClr val="0070C0"/>
                    </a:solidFill>
                  </a:rPr>
                  <a:t>a = 0,105.60 = 6,28 dm</a:t>
                </a:r>
              </a:p>
              <a:p>
                <a:pPr marL="0" indent="0">
                  <a:buNone/>
                </a:pPr>
                <a:r>
                  <a:rPr lang="sk-SK" dirty="0" smtClean="0"/>
                  <a:t>Dĺžka kružnicového oblúka prislúchajúca stredovému uhlu je 6,28 dm.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Kruhový výsek</a:t>
            </a:r>
            <a:endParaRPr lang="sk-SK" dirty="0"/>
          </a:p>
        </p:txBody>
      </p:sp>
      <p:pic>
        <p:nvPicPr>
          <p:cNvPr id="5" name="Obrázok 5" descr="Vypracovala: PaedDr. Elena Šimová">
            <a:hlinkClick r:id="rId2" tgtFrame="&quot;_blank&quot;"/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16" y="2360815"/>
            <a:ext cx="2878109" cy="248344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62945" y="1930401"/>
                <a:ext cx="4771505" cy="411096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sk-SK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Dva polomery SA a SB rozdelia kruh na dva </a:t>
                </a:r>
                <a:r>
                  <a:rPr lang="sk-SK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kruhové výseky</a:t>
                </a:r>
                <a:r>
                  <a:rPr lang="sk-SK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: ASB (X) a ASB (Y)</a:t>
                </a:r>
                <a:endParaRPr lang="sk-SK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Obsah </a:t>
                </a:r>
                <a:r>
                  <a:rPr lang="sk-S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kruhového výseku</a:t>
                </a:r>
                <a:r>
                  <a:rPr lang="sk-S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vypočítame, keď obsah kruhu </a:t>
                </a:r>
                <a:r>
                  <a:rPr lang="sk-S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 = </a:t>
                </a:r>
                <a:r>
                  <a:rPr lang="sk-S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sk-SK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π.r</a:t>
                </a:r>
                <a:r>
                  <a:rPr lang="sk-SK" sz="20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sk-S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vydelíme </a:t>
                </a:r>
                <a:r>
                  <a:rPr lang="sk-S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číslom</a:t>
                </a:r>
                <a:r>
                  <a:rPr lang="sk-SK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360°</a:t>
                </a:r>
                <a:r>
                  <a:rPr lang="sk-S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dostaneme obsah plochy kruhového výseku, ktorý prináleží uhlu veľkosti 1° a </a:t>
                </a:r>
                <a:r>
                  <a:rPr lang="sk-SK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vynásobíme</a:t>
                </a:r>
                <a:r>
                  <a:rPr lang="sk-S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veľkosťou prislúchajúceho stredového uhla </a:t>
                </a:r>
                <a:r>
                  <a:rPr lang="sk-SK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sk-S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v stupňoch</a:t>
                </a:r>
                <a:r>
                  <a:rPr lang="sk-S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sk-SK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sk-SK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sk-SK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62945" y="1930401"/>
                <a:ext cx="4771505" cy="4110962"/>
              </a:xfrm>
              <a:blipFill>
                <a:blip r:embed="rId4"/>
                <a:stretch>
                  <a:fillRect l="-1407" t="-742" r="-15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0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Príklad: </a:t>
            </a:r>
            <a:r>
              <a:rPr lang="sk-SK" sz="2200" dirty="0"/>
              <a:t>Aký je obsah kruhového výseku kruhu K (S, 72 mm), ktorý prislúcha stredovému uhlu 78°?</a:t>
            </a:r>
            <a:r>
              <a:rPr lang="sk-SK" dirty="0"/>
              <a:t/>
            </a:r>
            <a:br>
              <a:rPr lang="sk-SK" dirty="0"/>
            </a:br>
            <a:endParaRPr lang="sk-S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sk-SK" sz="2000" dirty="0" smtClean="0"/>
                  <a:t>Zápis:    K( S, 72 mm)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=78°</m:t>
                    </m:r>
                  </m:oMath>
                </a14:m>
                <a:endParaRPr lang="sk-SK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 smtClean="0"/>
                  <a:t>	S = ?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 .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	</a:t>
                </a:r>
                <a:r>
                  <a:rPr lang="sk-SK" sz="2000" dirty="0" smtClean="0"/>
                  <a:t>dosadíme</a:t>
                </a:r>
              </a:p>
              <a:p>
                <a:pPr marL="0" indent="0">
                  <a:buNone/>
                </a:pPr>
                <a:r>
                  <a:rPr lang="sk-SK" sz="2000" dirty="0">
                    <a:solidFill>
                      <a:srgbClr val="FF0000"/>
                    </a:solidFill>
                  </a:rPr>
                  <a:t>	</a:t>
                </a:r>
                <a:r>
                  <a:rPr lang="sk-SK" sz="20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3,14 . 72 . 72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sk-SK" sz="2000" dirty="0" smtClean="0"/>
                  <a:t>. 78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16277,76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sk-SK" sz="2000" dirty="0" smtClean="0"/>
                  <a:t> . 78</a:t>
                </a:r>
              </a:p>
              <a:p>
                <a:pPr marL="0" indent="0">
                  <a:buNone/>
                </a:pPr>
                <a:r>
                  <a:rPr lang="sk-SK" sz="2000" dirty="0" smtClean="0"/>
                  <a:t>	S = 45,216 . 78</a:t>
                </a:r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>
                    <a:solidFill>
                      <a:srgbClr val="00B0F0"/>
                    </a:solidFill>
                  </a:rPr>
                  <a:t>S = 3526,848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 smtClean="0"/>
                  <a:t>Obsah kruhového výseku je </a:t>
                </a:r>
                <a:r>
                  <a:rPr lang="sk-SK" sz="2000" dirty="0" smtClean="0">
                    <a:solidFill>
                      <a:srgbClr val="00B0F0"/>
                    </a:solidFill>
                  </a:rPr>
                  <a:t>3526,848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sk-SK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000" dirty="0" smtClean="0"/>
                  <a:t>.</a:t>
                </a:r>
                <a:endParaRPr lang="sk-SK" sz="20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úloha:</a:t>
            </a:r>
            <a:endParaRPr lang="sk-SK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9" y="2586831"/>
            <a:ext cx="3257550" cy="3028950"/>
          </a:xfrm>
        </p:spPr>
      </p:pic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64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214</Words>
  <Application>Microsoft Office PowerPoint</Application>
  <PresentationFormat>Širokouhlá</PresentationFormat>
  <Paragraphs>59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Times New Roman</vt:lpstr>
      <vt:lpstr>Trebuchet MS</vt:lpstr>
      <vt:lpstr>Wingdings 3</vt:lpstr>
      <vt:lpstr>Fazeta</vt:lpstr>
      <vt:lpstr>Kružnicový oblúk, kruhový výsek</vt:lpstr>
      <vt:lpstr>Stredový uhol</vt:lpstr>
      <vt:lpstr>Zistíme, aká bude dĺžka červeného oblúka:</vt:lpstr>
      <vt:lpstr>Dĺžka kružnicového oblúka</vt:lpstr>
      <vt:lpstr>Príklad: Je daná kružnica so stredom S a polomerom 3 cm. Stredový uhol má veľkosť 45°. Urči dĺžku príslušného kružnicového oblúka.</vt:lpstr>
      <vt:lpstr>Príklad: Vypočítaj dĺžku kružnicového oblúka prislúchajúceho stredovému uhlu 60° v kružnici s priemerom 12 dm.</vt:lpstr>
      <vt:lpstr>Kruhový výsek</vt:lpstr>
      <vt:lpstr>Príklad: Aký je obsah kruhového výseku kruhu K (S, 72 mm), ktorý prislúcha stredovému uhlu 78°? </vt:lpstr>
      <vt:lpstr>Domáca úloha: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Kružnicový oblúk, kruhový výsek</dc:title>
  <dc:creator>Home</dc:creator>
  <cp:lastModifiedBy>ucitel</cp:lastModifiedBy>
  <cp:revision>16</cp:revision>
  <dcterms:created xsi:type="dcterms:W3CDTF">2020-05-14T16:08:37Z</dcterms:created>
  <dcterms:modified xsi:type="dcterms:W3CDTF">2021-05-18T08:29:04Z</dcterms:modified>
</cp:coreProperties>
</file>