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redný štýl 2 - zvýrazneni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redný štýl 2 - zvýrazneni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Tmavý štýl 1 - zvýrazneni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134" d="100"/>
          <a:sy n="134" d="100"/>
        </p:scale>
        <p:origin x="-95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D9AD-AFDA-4600-BA85-E0FC3EDCFDB3}" type="datetimeFigureOut">
              <a:rPr lang="sk-SK" smtClean="0"/>
              <a:t>17. 1. 2024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B5AC7-F603-4F24-90FD-5C69F4B12884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2500306"/>
            <a:ext cx="7772400" cy="1470025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Životné procesy živočíchov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57290" y="3857628"/>
            <a:ext cx="6400800" cy="1752600"/>
          </a:xfrm>
        </p:spPr>
        <p:txBody>
          <a:bodyPr/>
          <a:lstStyle/>
          <a:p>
            <a:r>
              <a:rPr lang="sk-SK" dirty="0" smtClean="0">
                <a:solidFill>
                  <a:schemeClr val="bg1"/>
                </a:solidFill>
              </a:rPr>
              <a:t>Výživa živočíchov</a:t>
            </a:r>
            <a:endParaRPr lang="sk-SK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ctr">
              <a:buNone/>
            </a:pPr>
            <a:r>
              <a:rPr lang="sk-SK" b="1" dirty="0" smtClean="0"/>
              <a:t>Vstrebávanie </a:t>
            </a:r>
          </a:p>
          <a:p>
            <a:r>
              <a:rPr lang="sk-SK" dirty="0" smtClean="0"/>
              <a:t>prechod rozložených látok cez steny tráviacej sústavy do telových tekutín </a:t>
            </a:r>
            <a:r>
              <a:rPr lang="sk-SK" sz="2400" dirty="0" smtClean="0"/>
              <a:t>(cukry, AMK – do krvi; tuky – lymfy)</a:t>
            </a:r>
          </a:p>
          <a:p>
            <a:pPr lvl="4"/>
            <a:r>
              <a:rPr lang="sk-SK" dirty="0" smtClean="0"/>
              <a:t>tráviaca dutina – nezmar</a:t>
            </a:r>
          </a:p>
          <a:p>
            <a:pPr lvl="4"/>
            <a:r>
              <a:rPr lang="sk-SK" dirty="0" smtClean="0"/>
              <a:t>tráviaca rúra – dážďovka</a:t>
            </a:r>
          </a:p>
          <a:p>
            <a:pPr lvl="4"/>
            <a:r>
              <a:rPr lang="sk-SK" dirty="0" smtClean="0"/>
              <a:t>črevo – stavovce</a:t>
            </a:r>
          </a:p>
          <a:p>
            <a:pPr algn="ctr">
              <a:buNone/>
            </a:pPr>
            <a:r>
              <a:rPr lang="sk-SK" b="1" dirty="0" smtClean="0"/>
              <a:t>Vylučovanie</a:t>
            </a:r>
          </a:p>
          <a:p>
            <a:pPr>
              <a:buNone/>
            </a:pPr>
            <a:r>
              <a:rPr lang="sk-SK" dirty="0" smtClean="0"/>
              <a:t>nestrávené </a:t>
            </a:r>
            <a:r>
              <a:rPr lang="sk-SK" dirty="0" err="1" smtClean="0"/>
              <a:t>exkrementy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	-kloaka (obojživelníky, plazy, vtáky)</a:t>
            </a:r>
          </a:p>
          <a:p>
            <a:pPr>
              <a:buNone/>
            </a:pPr>
            <a:r>
              <a:rPr lang="sk-SK" dirty="0"/>
              <a:t>	</a:t>
            </a:r>
            <a:r>
              <a:rPr lang="sk-SK" dirty="0" smtClean="0"/>
              <a:t>-análny otvor (cicavce)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Prispôsobenie TS spôsobu výživy u cicavcov</a:t>
            </a:r>
            <a:endParaRPr lang="sk-SK" dirty="0"/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71472" y="4363720"/>
          <a:ext cx="8229600" cy="2494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dirty="0" err="1" smtClean="0"/>
                        <a:t>MäSOŽRAVÉ</a:t>
                      </a:r>
                      <a:r>
                        <a:rPr lang="sk-SK" baseline="0" dirty="0" smtClean="0"/>
                        <a:t> CICAVCE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 smtClean="0"/>
                        <a:t>BYLINOŽRAVÉ CICAVCE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výrazné</a:t>
                      </a:r>
                      <a:r>
                        <a:rPr lang="sk-SK" baseline="0" dirty="0" smtClean="0"/>
                        <a:t> očné zuby (trhanie)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široké stoličky</a:t>
                      </a:r>
                      <a:r>
                        <a:rPr lang="sk-SK" baseline="0" dirty="0" smtClean="0"/>
                        <a:t> (rozdrobovanie)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malé slinné žľazy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dobre vyvinuté slinné žľazy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vodu chlípu jazykom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vodu sŕkajú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jednoduchý žalúdok – veľa</a:t>
                      </a:r>
                      <a:r>
                        <a:rPr lang="sk-SK" baseline="0" dirty="0" smtClean="0"/>
                        <a:t> žal. kyseliny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zložený žalúdok – slabá žal. kyselina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krátke tenké črevo (hnitie nestrávených zvyškov)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dlhé tenké črevo (kvasenie</a:t>
                      </a:r>
                      <a:r>
                        <a:rPr lang="sk-SK" baseline="0" dirty="0" smtClean="0"/>
                        <a:t> nestrávených zvyškov)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Obrázok 4" descr="vl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500174"/>
            <a:ext cx="4385607" cy="2844000"/>
          </a:xfrm>
          <a:prstGeom prst="rect">
            <a:avLst/>
          </a:prstGeom>
        </p:spPr>
      </p:pic>
      <p:pic>
        <p:nvPicPr>
          <p:cNvPr id="6" name="Obrázok 5" descr="stroenie-pishevaritelnoj-sistemi-korovi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00174"/>
            <a:ext cx="4284183" cy="28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296842"/>
          </a:xfrm>
        </p:spPr>
        <p:txBody>
          <a:bodyPr>
            <a:noAutofit/>
          </a:bodyPr>
          <a:lstStyle/>
          <a:p>
            <a:r>
              <a:rPr lang="sk-SK" sz="2000" dirty="0" smtClean="0"/>
              <a:t>Poznámky</a:t>
            </a:r>
            <a:endParaRPr lang="sk-SK" sz="2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/>
          <a:lstStyle/>
          <a:p>
            <a:pPr algn="ctr">
              <a:buNone/>
            </a:pPr>
            <a:r>
              <a:rPr lang="sk-SK" sz="2800" dirty="0" smtClean="0"/>
              <a:t>Výživa živočíchov</a:t>
            </a:r>
          </a:p>
          <a:p>
            <a:pPr>
              <a:buNone/>
            </a:pPr>
            <a:r>
              <a:rPr lang="sk-SK" sz="1800" dirty="0" smtClean="0"/>
              <a:t>Príjem a spracovanie potravy – </a:t>
            </a:r>
            <a:r>
              <a:rPr lang="sk-SK" sz="1800" b="1" dirty="0" smtClean="0"/>
              <a:t>tráviaca sústava</a:t>
            </a:r>
          </a:p>
          <a:p>
            <a:pPr>
              <a:buNone/>
            </a:pPr>
            <a:r>
              <a:rPr lang="sk-SK" sz="1800" dirty="0" smtClean="0"/>
              <a:t>živočíchy – </a:t>
            </a:r>
            <a:r>
              <a:rPr lang="sk-SK" sz="1800" b="1" dirty="0" err="1" smtClean="0"/>
              <a:t>heterotrofné</a:t>
            </a:r>
            <a:r>
              <a:rPr lang="sk-SK" sz="1800" b="1" dirty="0" smtClean="0"/>
              <a:t>, </a:t>
            </a:r>
            <a:r>
              <a:rPr lang="sk-SK" sz="1800" b="1" dirty="0" err="1" smtClean="0"/>
              <a:t>konzumenty</a:t>
            </a:r>
            <a:endParaRPr lang="sk-SK" sz="1800" b="1" dirty="0" smtClean="0"/>
          </a:p>
          <a:p>
            <a:pPr>
              <a:buNone/>
            </a:pPr>
            <a:r>
              <a:rPr lang="sk-SK" sz="1800" dirty="0" smtClean="0"/>
              <a:t>Z hľadiska prijímanej potravy sa delia </a:t>
            </a:r>
            <a:r>
              <a:rPr lang="sk-SK" sz="1800" b="1" dirty="0" smtClean="0"/>
              <a:t>: mäsožravce, bylinožravce, </a:t>
            </a:r>
            <a:r>
              <a:rPr lang="sk-SK" sz="1800" b="1" dirty="0" err="1" smtClean="0"/>
              <a:t>všežravce</a:t>
            </a:r>
            <a:endParaRPr lang="sk-SK" sz="1800" b="1" dirty="0" smtClean="0"/>
          </a:p>
          <a:p>
            <a:r>
              <a:rPr lang="sk-SK" sz="1800" b="1" dirty="0" smtClean="0"/>
              <a:t>Bezstavovce</a:t>
            </a:r>
          </a:p>
          <a:p>
            <a:pPr>
              <a:buNone/>
            </a:pPr>
            <a:r>
              <a:rPr lang="sk-SK" sz="1800" b="1" dirty="0" err="1" smtClean="0"/>
              <a:t>pŕhlivce</a:t>
            </a:r>
            <a:r>
              <a:rPr lang="sk-SK" sz="1800" dirty="0" smtClean="0"/>
              <a:t> – tráviaca dutina – 1 otvor (príjem – vyvrhnutie)</a:t>
            </a:r>
          </a:p>
          <a:p>
            <a:pPr>
              <a:buNone/>
            </a:pPr>
            <a:r>
              <a:rPr lang="sk-SK" sz="1800" b="1" dirty="0" err="1" smtClean="0"/>
              <a:t>obrúčkavce</a:t>
            </a:r>
            <a:r>
              <a:rPr lang="sk-SK" sz="1800" dirty="0" smtClean="0"/>
              <a:t> – ústa, hltan, pažerák, črevo, análny otvor</a:t>
            </a:r>
          </a:p>
          <a:p>
            <a:pPr>
              <a:buNone/>
            </a:pPr>
            <a:r>
              <a:rPr lang="sk-SK" sz="1800" b="1" dirty="0" smtClean="0"/>
              <a:t>mäkkýše</a:t>
            </a:r>
            <a:r>
              <a:rPr lang="sk-SK" sz="1800" dirty="0" smtClean="0"/>
              <a:t> – ústny otvor, ústna dutina (</a:t>
            </a:r>
            <a:r>
              <a:rPr lang="sk-SK" sz="1800" dirty="0" err="1" smtClean="0"/>
              <a:t>radula</a:t>
            </a:r>
            <a:r>
              <a:rPr lang="sk-SK" sz="1800" dirty="0" smtClean="0"/>
              <a:t>), žalúdok, črevo, análny otvor</a:t>
            </a:r>
          </a:p>
          <a:p>
            <a:pPr>
              <a:buNone/>
            </a:pPr>
            <a:r>
              <a:rPr lang="sk-SK" sz="1800" b="1" dirty="0" smtClean="0"/>
              <a:t>článkonožce</a:t>
            </a:r>
            <a:r>
              <a:rPr lang="sk-SK" sz="1800" dirty="0" smtClean="0"/>
              <a:t> – ústny orgán rôzne modifikovaný, žalúdok, črevo, análny otvor</a:t>
            </a:r>
          </a:p>
          <a:p>
            <a:pPr>
              <a:buNone/>
            </a:pPr>
            <a:r>
              <a:rPr lang="sk-SK" sz="1800" dirty="0"/>
              <a:t>	</a:t>
            </a:r>
            <a:r>
              <a:rPr lang="sk-SK" sz="1800" dirty="0" smtClean="0"/>
              <a:t>mimotelové trávenie – usmrtenie – streknutie tráviacich štiav a enzýmov - cicanie</a:t>
            </a:r>
          </a:p>
          <a:p>
            <a:r>
              <a:rPr lang="sk-SK" sz="1800" b="1" dirty="0" smtClean="0"/>
              <a:t>Stavovce</a:t>
            </a:r>
          </a:p>
          <a:p>
            <a:pPr>
              <a:buNone/>
            </a:pPr>
            <a:r>
              <a:rPr lang="sk-SK" sz="1800" b="1" dirty="0" smtClean="0"/>
              <a:t>ústna dutina – hltan – pažerák – žalúdok – črevo - análny otvor</a:t>
            </a:r>
          </a:p>
          <a:p>
            <a:pPr>
              <a:buNone/>
            </a:pPr>
            <a:r>
              <a:rPr lang="sk-SK" sz="1800" b="1" dirty="0" smtClean="0"/>
              <a:t>V TS prebieha: 1. trávenie – mechanické </a:t>
            </a:r>
            <a:r>
              <a:rPr lang="sk-SK" sz="1800" dirty="0" smtClean="0"/>
              <a:t>– rozdrobovanie </a:t>
            </a:r>
          </a:p>
          <a:p>
            <a:pPr>
              <a:buNone/>
            </a:pPr>
            <a:r>
              <a:rPr lang="sk-SK" sz="1800" b="1" dirty="0"/>
              <a:t>	</a:t>
            </a:r>
            <a:r>
              <a:rPr lang="sk-SK" sz="1800" b="1" dirty="0" smtClean="0"/>
              <a:t>		         - chemické – </a:t>
            </a:r>
            <a:r>
              <a:rPr lang="sk-SK" sz="1800" dirty="0" smtClean="0"/>
              <a:t>rozklad </a:t>
            </a:r>
            <a:r>
              <a:rPr lang="sk-SK" sz="1800" dirty="0" err="1" smtClean="0"/>
              <a:t>org</a:t>
            </a:r>
            <a:r>
              <a:rPr lang="sk-SK" sz="1800" dirty="0" smtClean="0"/>
              <a:t>. látok na jednoduché enzýmami</a:t>
            </a:r>
          </a:p>
          <a:p>
            <a:pPr>
              <a:buNone/>
            </a:pPr>
            <a:r>
              <a:rPr lang="sk-SK" sz="1800" dirty="0"/>
              <a:t>	</a:t>
            </a:r>
            <a:r>
              <a:rPr lang="sk-SK" sz="1800" dirty="0" smtClean="0"/>
              <a:t>	          </a:t>
            </a:r>
            <a:r>
              <a:rPr lang="sk-SK" sz="1800" b="1" dirty="0" smtClean="0"/>
              <a:t>2. vstrebávanie -  </a:t>
            </a:r>
            <a:r>
              <a:rPr lang="sk-SK" sz="1800" dirty="0" smtClean="0"/>
              <a:t>prechod rozložených látok cez steny TS do telových 			        tekutín </a:t>
            </a:r>
            <a:r>
              <a:rPr lang="sk-SK" sz="1400" dirty="0" smtClean="0"/>
              <a:t>(cukry, AMK – do krvi; tuky –  do lymfy)</a:t>
            </a:r>
          </a:p>
          <a:p>
            <a:pPr>
              <a:buNone/>
            </a:pPr>
            <a:r>
              <a:rPr lang="sk-SK" sz="1400" dirty="0"/>
              <a:t>	</a:t>
            </a:r>
            <a:r>
              <a:rPr lang="sk-SK" sz="1400" dirty="0" smtClean="0"/>
              <a:t>	</a:t>
            </a:r>
            <a:r>
              <a:rPr lang="sk-SK" sz="1800" b="1" dirty="0"/>
              <a:t>         </a:t>
            </a:r>
            <a:r>
              <a:rPr lang="sk-SK" sz="1800" b="1" dirty="0" smtClean="0"/>
              <a:t> </a:t>
            </a:r>
            <a:r>
              <a:rPr lang="sk-SK" sz="1800" b="1" dirty="0"/>
              <a:t>3. vylučovanie – </a:t>
            </a:r>
            <a:r>
              <a:rPr lang="sk-SK" sz="1800" dirty="0"/>
              <a:t>nestrávené </a:t>
            </a:r>
            <a:r>
              <a:rPr lang="sk-SK" sz="1800" dirty="0" err="1" smtClean="0"/>
              <a:t>exkrementy</a:t>
            </a:r>
            <a:r>
              <a:rPr lang="sk-SK" sz="1800" dirty="0" smtClean="0"/>
              <a:t> – </a:t>
            </a:r>
            <a:r>
              <a:rPr lang="sk-SK" sz="1800" b="1" dirty="0" smtClean="0"/>
              <a:t>kloaka</a:t>
            </a:r>
          </a:p>
          <a:p>
            <a:pPr>
              <a:buNone/>
            </a:pPr>
            <a:r>
              <a:rPr lang="sk-SK" sz="1800" b="1" dirty="0"/>
              <a:t>	</a:t>
            </a:r>
            <a:r>
              <a:rPr lang="sk-SK" sz="1800" b="1" dirty="0" smtClean="0"/>
              <a:t>					              - análny otvor</a:t>
            </a:r>
            <a:endParaRPr lang="sk-SK" sz="1800" b="1" dirty="0"/>
          </a:p>
          <a:p>
            <a:pPr>
              <a:buNone/>
            </a:pPr>
            <a:endParaRPr lang="sk-SK" sz="1800" b="1" dirty="0" smtClean="0"/>
          </a:p>
          <a:p>
            <a:pPr>
              <a:buNone/>
            </a:pPr>
            <a:endParaRPr lang="sk-SK" sz="1800" b="1" dirty="0" smtClean="0"/>
          </a:p>
          <a:p>
            <a:pPr>
              <a:buNone/>
            </a:pPr>
            <a:endParaRPr lang="sk-SK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71802" y="2214554"/>
            <a:ext cx="8229600" cy="757230"/>
          </a:xfrm>
        </p:spPr>
        <p:txBody>
          <a:bodyPr/>
          <a:lstStyle/>
          <a:p>
            <a:pPr algn="ctr">
              <a:buNone/>
            </a:pPr>
            <a:r>
              <a:rPr lang="sk-SK" dirty="0" smtClean="0"/>
              <a:t>Ďakujem za pozornosť!</a:t>
            </a:r>
            <a:endParaRPr lang="sk-SK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214290"/>
            <a:ext cx="8929718" cy="664371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b="1" dirty="0" smtClean="0"/>
              <a:t>Živočíchy</a:t>
            </a:r>
          </a:p>
          <a:p>
            <a:pPr algn="ctr">
              <a:lnSpc>
                <a:spcPct val="150000"/>
              </a:lnSpc>
              <a:buNone/>
            </a:pPr>
            <a:r>
              <a:rPr lang="sk-SK" dirty="0" smtClean="0"/>
              <a:t>HETEROTROFNÉ</a:t>
            </a:r>
          </a:p>
          <a:p>
            <a:pPr algn="ctr">
              <a:lnSpc>
                <a:spcPct val="150000"/>
              </a:lnSpc>
              <a:buNone/>
            </a:pPr>
            <a:r>
              <a:rPr lang="sk-SK" dirty="0" smtClean="0"/>
              <a:t>živiny získavajú z iných organizmov </a:t>
            </a:r>
          </a:p>
          <a:p>
            <a:pPr algn="ctr">
              <a:buNone/>
            </a:pPr>
            <a:r>
              <a:rPr lang="sk-SK" sz="2400" dirty="0" smtClean="0"/>
              <a:t>živočíchy sú:</a:t>
            </a:r>
          </a:p>
          <a:p>
            <a:pPr>
              <a:buNone/>
            </a:pPr>
            <a:r>
              <a:rPr lang="sk-SK" sz="2400" dirty="0" smtClean="0"/>
              <a:t>?PRODUCENTY?	          ?KONZUMENTY?	       ?REDUCENTY?</a:t>
            </a:r>
          </a:p>
          <a:p>
            <a:pPr algn="ctr">
              <a:buNone/>
            </a:pPr>
            <a:endParaRPr lang="sk-SK" sz="2400" dirty="0" smtClean="0"/>
          </a:p>
          <a:p>
            <a:pPr algn="ctr">
              <a:buNone/>
            </a:pPr>
            <a:endParaRPr lang="sk-SK" sz="2400" dirty="0"/>
          </a:p>
          <a:p>
            <a:pPr algn="ctr">
              <a:buNone/>
            </a:pPr>
            <a:endParaRPr lang="sk-SK" sz="2400" dirty="0" smtClean="0"/>
          </a:p>
          <a:p>
            <a:pPr algn="ctr">
              <a:buNone/>
            </a:pPr>
            <a:endParaRPr lang="sk-SK" sz="2400" dirty="0" smtClean="0"/>
          </a:p>
          <a:p>
            <a:pPr algn="ctr">
              <a:buNone/>
            </a:pPr>
            <a:endParaRPr lang="sk-SK" sz="2400" dirty="0"/>
          </a:p>
          <a:p>
            <a:pPr algn="ctr">
              <a:buNone/>
            </a:pPr>
            <a:r>
              <a:rPr lang="sk-SK" sz="2400" b="1" dirty="0" smtClean="0"/>
              <a:t>Príjem a spracovanie </a:t>
            </a:r>
            <a:r>
              <a:rPr lang="sk-SK" sz="2400" dirty="0" smtClean="0"/>
              <a:t>potravy zabezpečuje </a:t>
            </a:r>
            <a:r>
              <a:rPr lang="sk-SK" sz="2400" b="1" dirty="0" smtClean="0"/>
              <a:t>tráviaca sústava</a:t>
            </a:r>
            <a:r>
              <a:rPr lang="sk-SK" sz="2400" dirty="0" smtClean="0"/>
              <a:t>.</a:t>
            </a:r>
          </a:p>
          <a:p>
            <a:pPr algn="ctr">
              <a:buNone/>
            </a:pPr>
            <a:r>
              <a:rPr lang="sk-SK" sz="2400" dirty="0" smtClean="0"/>
              <a:t>Podľa druhu potravy poznáme: </a:t>
            </a:r>
            <a:r>
              <a:rPr lang="sk-SK" sz="2400" b="1" dirty="0" smtClean="0"/>
              <a:t>bylinožravcov, mäsožravcov a </a:t>
            </a:r>
            <a:r>
              <a:rPr lang="sk-SK" sz="2400" b="1" dirty="0" err="1" smtClean="0"/>
              <a:t>všežravcov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4322364" y="1678372"/>
            <a:ext cx="50006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ok 6" descr="3-6-rastlinyc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3357562"/>
            <a:ext cx="3071802" cy="1954237"/>
          </a:xfrm>
          <a:prstGeom prst="rect">
            <a:avLst/>
          </a:prstGeom>
        </p:spPr>
      </p:pic>
      <p:pic>
        <p:nvPicPr>
          <p:cNvPr id="8" name="Obrázok 7" descr="zaba_zere_my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3357562"/>
            <a:ext cx="3452810" cy="1945083"/>
          </a:xfrm>
          <a:prstGeom prst="rect">
            <a:avLst/>
          </a:prstGeom>
        </p:spPr>
      </p:pic>
      <p:pic>
        <p:nvPicPr>
          <p:cNvPr id="9" name="Obrázok 8" descr="o22b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2" y="3357562"/>
            <a:ext cx="1928826" cy="1951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Pŕhlivce</a:t>
            </a:r>
            <a:r>
              <a:rPr lang="sk-SK" dirty="0" smtClean="0"/>
              <a:t> – jednoduchá tráviaca dutina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hydra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2643182"/>
            <a:ext cx="3471204" cy="2805890"/>
          </a:xfrm>
          <a:prstGeom prst="rect">
            <a:avLst/>
          </a:prstGeom>
        </p:spPr>
      </p:pic>
      <p:pic>
        <p:nvPicPr>
          <p:cNvPr id="5" name="Obrázok 4" descr="stiahnuť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2500306"/>
            <a:ext cx="4393103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000108"/>
            <a:ext cx="8686800" cy="5643602"/>
          </a:xfrm>
        </p:spPr>
        <p:txBody>
          <a:bodyPr/>
          <a:lstStyle/>
          <a:p>
            <a:r>
              <a:rPr lang="sk-SK" dirty="0" smtClean="0"/>
              <a:t>Mäkkýše – ústny otvor, ústna dutina (</a:t>
            </a:r>
            <a:r>
              <a:rPr lang="sk-SK" dirty="0" err="1" smtClean="0"/>
              <a:t>radula</a:t>
            </a:r>
            <a:r>
              <a:rPr lang="sk-SK" dirty="0" smtClean="0"/>
              <a:t>), žalúdok, črevo, análny otvor</a:t>
            </a:r>
          </a:p>
          <a:p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256" t="35156" r="26976" b="14062"/>
          <a:stretch>
            <a:fillRect/>
          </a:stretch>
        </p:blipFill>
        <p:spPr bwMode="auto">
          <a:xfrm>
            <a:off x="214282" y="2857496"/>
            <a:ext cx="6120000" cy="365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Obrázok 5" descr="sb4797a0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2" y="4071942"/>
            <a:ext cx="2219325" cy="2428892"/>
          </a:xfrm>
          <a:prstGeom prst="rect">
            <a:avLst/>
          </a:prstGeom>
        </p:spPr>
      </p:pic>
      <p:pic>
        <p:nvPicPr>
          <p:cNvPr id="7" name="Obrázok 6" descr="220px-Marstonia_comalensis_radula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4214818"/>
            <a:ext cx="1549727" cy="2190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/>
          <a:lstStyle/>
          <a:p>
            <a:r>
              <a:rPr lang="sk-SK" dirty="0" err="1" smtClean="0"/>
              <a:t>Obrúčkavce</a:t>
            </a:r>
            <a:r>
              <a:rPr lang="sk-SK" dirty="0" smtClean="0"/>
              <a:t> – ústa, hltan a pažerák, črevo, análny otvor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4" name="Obrázok 3" descr="slide_4.jpg"/>
          <p:cNvPicPr>
            <a:picLocks noChangeAspect="1"/>
          </p:cNvPicPr>
          <p:nvPr/>
        </p:nvPicPr>
        <p:blipFill>
          <a:blip r:embed="rId2"/>
          <a:srcRect t="33333" b="21875"/>
          <a:stretch>
            <a:fillRect/>
          </a:stretch>
        </p:blipFill>
        <p:spPr>
          <a:xfrm>
            <a:off x="214282" y="3930148"/>
            <a:ext cx="8715404" cy="2927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Článkonožce: ústny orgán (rôzne modifikovaný), žalúdok, črevo (prívesky), análny otvor</a:t>
            </a:r>
            <a:endParaRPr lang="sk-SK" dirty="0"/>
          </a:p>
        </p:txBody>
      </p:sp>
      <p:pic>
        <p:nvPicPr>
          <p:cNvPr id="4" name="Obrázok 3" descr="34-1.jpg"/>
          <p:cNvPicPr>
            <a:picLocks noChangeAspect="1"/>
          </p:cNvPicPr>
          <p:nvPr/>
        </p:nvPicPr>
        <p:blipFill>
          <a:blip r:embed="rId2"/>
          <a:srcRect l="-1220" t="10584" r="-1281" b="11380"/>
          <a:stretch>
            <a:fillRect/>
          </a:stretch>
        </p:blipFill>
        <p:spPr>
          <a:xfrm>
            <a:off x="1071538" y="3214686"/>
            <a:ext cx="6000792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 lnSpcReduction="10000"/>
          </a:bodyPr>
          <a:lstStyle/>
          <a:p>
            <a:r>
              <a:rPr lang="sk-SK" b="1" dirty="0" smtClean="0"/>
              <a:t>Mimotelové trávenie </a:t>
            </a:r>
            <a:r>
              <a:rPr lang="sk-SK" dirty="0" smtClean="0"/>
              <a:t>– pavúky</a:t>
            </a:r>
          </a:p>
          <a:p>
            <a:pPr>
              <a:buNone/>
            </a:pPr>
            <a:r>
              <a:rPr lang="sk-SK" dirty="0" smtClean="0"/>
              <a:t>-usmrtenie koristi – streknutie tráviacich štiav a enzýmov – cicanie</a:t>
            </a:r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  <a:p>
            <a:pPr>
              <a:buNone/>
            </a:pPr>
            <a:r>
              <a:rPr lang="sk-SK" dirty="0" smtClean="0"/>
              <a:t>Svadobné dary – </a:t>
            </a:r>
            <a:r>
              <a:rPr lang="sk-SK" dirty="0" err="1" smtClean="0"/>
              <a:t>lovčík</a:t>
            </a:r>
            <a:r>
              <a:rPr lang="sk-SK" dirty="0" smtClean="0"/>
              <a:t> </a:t>
            </a:r>
            <a:r>
              <a:rPr lang="sk-SK" dirty="0" err="1" smtClean="0"/>
              <a:t>hájny</a:t>
            </a:r>
            <a:endParaRPr lang="sk-SK" dirty="0"/>
          </a:p>
        </p:txBody>
      </p:sp>
      <p:pic>
        <p:nvPicPr>
          <p:cNvPr id="4" name="Obrázok 3" descr="Clipboard0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6" y="1571612"/>
            <a:ext cx="4081656" cy="306507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8551" t="34180" r="48938" b="33594"/>
          <a:stretch>
            <a:fillRect/>
          </a:stretch>
        </p:blipFill>
        <p:spPr bwMode="auto">
          <a:xfrm>
            <a:off x="571472" y="2857496"/>
            <a:ext cx="337274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 descr="tn_2.jpg"/>
          <p:cNvPicPr>
            <a:picLocks noChangeAspect="1"/>
          </p:cNvPicPr>
          <p:nvPr/>
        </p:nvPicPr>
        <p:blipFill>
          <a:blip r:embed="rId2"/>
          <a:srcRect t="9459" r="1953" b="7325"/>
          <a:stretch>
            <a:fillRect/>
          </a:stretch>
        </p:blipFill>
        <p:spPr>
          <a:xfrm>
            <a:off x="6155547" y="3786190"/>
            <a:ext cx="2988453" cy="2786058"/>
          </a:xfrm>
          <a:prstGeom prst="rect">
            <a:avLst/>
          </a:prstGeom>
        </p:spPr>
      </p:pic>
      <p:pic>
        <p:nvPicPr>
          <p:cNvPr id="5" name="Obrázok 4" descr="thumb.jpg"/>
          <p:cNvPicPr>
            <a:picLocks noChangeAspect="1"/>
          </p:cNvPicPr>
          <p:nvPr/>
        </p:nvPicPr>
        <p:blipFill>
          <a:blip r:embed="rId3"/>
          <a:srcRect l="11397" t="17391" r="8639" b="22049"/>
          <a:stretch>
            <a:fillRect/>
          </a:stretch>
        </p:blipFill>
        <p:spPr>
          <a:xfrm>
            <a:off x="5000596" y="428604"/>
            <a:ext cx="4143404" cy="1857388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85794"/>
          </a:xfrm>
        </p:spPr>
        <p:txBody>
          <a:bodyPr/>
          <a:lstStyle/>
          <a:p>
            <a:r>
              <a:rPr lang="sk-SK" dirty="0" smtClean="0"/>
              <a:t>Stavovce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714356"/>
            <a:ext cx="8686800" cy="5929354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Tráviaca sústava sa vývojom</a:t>
            </a:r>
          </a:p>
          <a:p>
            <a:pPr>
              <a:buNone/>
            </a:pPr>
            <a:r>
              <a:rPr lang="sk-SK" dirty="0" smtClean="0"/>
              <a:t> postupne zdokonalila.</a:t>
            </a:r>
            <a:endParaRPr lang="sk-SK" dirty="0"/>
          </a:p>
        </p:txBody>
      </p:sp>
      <p:pic>
        <p:nvPicPr>
          <p:cNvPr id="4" name="Obrázok 3" descr="de7edb42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744"/>
            <a:ext cx="3857058" cy="4099502"/>
          </a:xfrm>
          <a:prstGeom prst="rect">
            <a:avLst/>
          </a:prstGeom>
        </p:spPr>
      </p:pic>
      <p:pic>
        <p:nvPicPr>
          <p:cNvPr id="6" name="Obrázok 5" descr="thumb (1).jpg"/>
          <p:cNvPicPr>
            <a:picLocks noChangeAspect="1"/>
          </p:cNvPicPr>
          <p:nvPr/>
        </p:nvPicPr>
        <p:blipFill>
          <a:blip r:embed="rId5"/>
          <a:srcRect l="15610" t="9599" r="15708" b="6012"/>
          <a:stretch>
            <a:fillRect/>
          </a:stretch>
        </p:blipFill>
        <p:spPr>
          <a:xfrm>
            <a:off x="3571868" y="2571744"/>
            <a:ext cx="3143272" cy="2286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214290"/>
            <a:ext cx="8929718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V tráviacej sústave prebieha trávenie a vstrebávanie.</a:t>
            </a:r>
          </a:p>
          <a:p>
            <a:pPr algn="ctr">
              <a:buNone/>
            </a:pPr>
            <a:r>
              <a:rPr lang="sk-SK" b="1" dirty="0" smtClean="0"/>
              <a:t>Trávenie</a:t>
            </a:r>
          </a:p>
          <a:p>
            <a:r>
              <a:rPr lang="sk-SK" b="1" dirty="0" smtClean="0"/>
              <a:t>mechanické</a:t>
            </a:r>
            <a:r>
              <a:rPr lang="sk-SK" dirty="0" smtClean="0"/>
              <a:t> – rozdrobovanie potravy</a:t>
            </a:r>
          </a:p>
          <a:p>
            <a:r>
              <a:rPr lang="sk-SK" b="1" dirty="0"/>
              <a:t>c</a:t>
            </a:r>
            <a:r>
              <a:rPr lang="sk-SK" b="1" dirty="0" smtClean="0"/>
              <a:t>hemické</a:t>
            </a:r>
            <a:r>
              <a:rPr lang="sk-SK" dirty="0" smtClean="0"/>
              <a:t> – rozklad </a:t>
            </a:r>
            <a:r>
              <a:rPr lang="sk-SK" dirty="0" err="1" smtClean="0"/>
              <a:t>org</a:t>
            </a:r>
            <a:r>
              <a:rPr lang="sk-SK" dirty="0" smtClean="0"/>
              <a:t>. látok na jednoduché enzýmami </a:t>
            </a:r>
          </a:p>
          <a:p>
            <a:pPr lvl="4"/>
            <a:r>
              <a:rPr lang="sk-SK" dirty="0" smtClean="0"/>
              <a:t> </a:t>
            </a:r>
            <a:r>
              <a:rPr lang="sk-SK" dirty="0" err="1" smtClean="0"/>
              <a:t>trypsín</a:t>
            </a:r>
            <a:r>
              <a:rPr lang="sk-SK" dirty="0" smtClean="0"/>
              <a:t>- </a:t>
            </a:r>
            <a:r>
              <a:rPr lang="sk-SK" dirty="0"/>
              <a:t>bielkoviny</a:t>
            </a:r>
          </a:p>
          <a:p>
            <a:pPr lvl="4"/>
            <a:r>
              <a:rPr lang="sk-SK" dirty="0" err="1" smtClean="0"/>
              <a:t>lipáza</a:t>
            </a:r>
            <a:r>
              <a:rPr lang="sk-SK" dirty="0" smtClean="0"/>
              <a:t> – tuky</a:t>
            </a:r>
          </a:p>
          <a:p>
            <a:pPr lvl="4"/>
            <a:r>
              <a:rPr lang="sk-SK" dirty="0" err="1" smtClean="0"/>
              <a:t>amyláza</a:t>
            </a:r>
            <a:r>
              <a:rPr lang="sk-SK" dirty="0" smtClean="0"/>
              <a:t> – polysacharidy</a:t>
            </a:r>
          </a:p>
          <a:p>
            <a:pPr>
              <a:buNone/>
            </a:pPr>
            <a:r>
              <a:rPr lang="sk-SK" b="1" dirty="0" smtClean="0"/>
              <a:t>Rozdiely v trávení: </a:t>
            </a:r>
          </a:p>
          <a:p>
            <a:pPr lvl="1">
              <a:buNone/>
            </a:pPr>
            <a:r>
              <a:rPr lang="sk-SK" dirty="0" smtClean="0"/>
              <a:t>bezstavovce: 1 tráviaca šťava</a:t>
            </a:r>
          </a:p>
          <a:p>
            <a:pPr lvl="1">
              <a:buNone/>
            </a:pPr>
            <a:r>
              <a:rPr lang="sk-SK" dirty="0" smtClean="0"/>
              <a:t>stavovce – veľa tráviacich štiav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330</Words>
  <Application>Microsoft Office PowerPoint</Application>
  <PresentationFormat>Prezentácia na obrazovke (4:3)</PresentationFormat>
  <Paragraphs>87</Paragraphs>
  <Slides>13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4" baseType="lpstr">
      <vt:lpstr>Motív Office</vt:lpstr>
      <vt:lpstr>Životné procesy živočíchov</vt:lpstr>
      <vt:lpstr>Prezentácia programu PowerPoint</vt:lpstr>
      <vt:lpstr>Bezstavovce</vt:lpstr>
      <vt:lpstr>Bezstavovce</vt:lpstr>
      <vt:lpstr>Bezstavovce</vt:lpstr>
      <vt:lpstr>Bezstavovce</vt:lpstr>
      <vt:lpstr>Prezentácia programu PowerPoint</vt:lpstr>
      <vt:lpstr>Stavovce</vt:lpstr>
      <vt:lpstr>Prezentácia programu PowerPoint</vt:lpstr>
      <vt:lpstr>Prezentácia programu PowerPoint</vt:lpstr>
      <vt:lpstr>Prispôsobenie TS spôsobu výživy u cicavcov</vt:lpstr>
      <vt:lpstr>Poznámky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Životné procesy živočíchov</dc:title>
  <dc:creator>uzivatel</dc:creator>
  <cp:lastModifiedBy>ucitel</cp:lastModifiedBy>
  <cp:revision>7</cp:revision>
  <dcterms:created xsi:type="dcterms:W3CDTF">2019-11-10T15:34:46Z</dcterms:created>
  <dcterms:modified xsi:type="dcterms:W3CDTF">2024-01-17T10:42:03Z</dcterms:modified>
</cp:coreProperties>
</file>