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11. 10. 2017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7772400" cy="2200275"/>
          </a:xfrm>
        </p:spPr>
        <p:txBody>
          <a:bodyPr/>
          <a:lstStyle/>
          <a:p>
            <a:pPr algn="ctr"/>
            <a:r>
              <a:rPr lang="sk-SK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ŽIVOTNÉ PROCESY ŽIVOČÍCHOV</a:t>
            </a:r>
            <a:endParaRPr lang="sk-SK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683568" y="3933056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VÝŽIVA ŽIVOČÍCHOV</a:t>
            </a:r>
            <a:endParaRPr lang="sk-SK" sz="4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Spôsob výživy:</a:t>
            </a:r>
            <a:endParaRPr lang="sk-SK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 </a:t>
            </a:r>
            <a:endParaRPr lang="sk-SK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anose="030F0702030302020204" pitchFamily="66" charset="0"/>
              </a:rPr>
              <a:t>→ </a:t>
            </a:r>
            <a:r>
              <a:rPr lang="sk-SK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HETEROTROFIA</a:t>
            </a:r>
            <a:r>
              <a:rPr lang="sk-SK" sz="2800" dirty="0" smtClean="0">
                <a:latin typeface="Comic Sans MS" panose="030F0702030302020204" pitchFamily="66" charset="0"/>
              </a:rPr>
              <a:t> – živiny a energiu získavajú z iných organizmov)</a:t>
            </a:r>
          </a:p>
          <a:p>
            <a:pPr marL="0" indent="0">
              <a:buNone/>
            </a:pPr>
            <a:endParaRPr lang="sk-SK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anose="030F0702030302020204" pitchFamily="66" charset="0"/>
              </a:rPr>
              <a:t>→ </a:t>
            </a:r>
            <a:r>
              <a:rPr lang="sk-SK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KONZUMENTY</a:t>
            </a:r>
            <a:r>
              <a:rPr lang="sk-SK" sz="2800" dirty="0" smtClean="0">
                <a:latin typeface="Comic Sans MS" panose="030F0702030302020204" pitchFamily="66" charset="0"/>
              </a:rPr>
              <a:t> – prijímajú hotové organické látky</a:t>
            </a:r>
          </a:p>
          <a:p>
            <a:pPr marL="0" indent="0">
              <a:buNone/>
            </a:pPr>
            <a:endParaRPr lang="sk-SK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anose="030F0702030302020204" pitchFamily="66" charset="0"/>
              </a:rPr>
              <a:t>→ výživu zabezpečuje </a:t>
            </a:r>
            <a:r>
              <a:rPr lang="sk-SK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TRÁVIACA SÚSTAVA</a:t>
            </a:r>
            <a:endParaRPr lang="sk-SK" sz="28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12304" y="188640"/>
            <a:ext cx="8229600" cy="990600"/>
          </a:xfrm>
        </p:spPr>
        <p:txBody>
          <a:bodyPr/>
          <a:lstStyle/>
          <a:p>
            <a:pPr algn="ctr"/>
            <a:r>
              <a:rPr lang="sk-SK" b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Tráviaca sústava</a:t>
            </a:r>
            <a:endParaRPr lang="sk-SK" b="1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06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Funkcia: </a:t>
            </a:r>
          </a:p>
          <a:p>
            <a:pPr marL="0" indent="0">
              <a:buNone/>
            </a:pPr>
            <a:r>
              <a:rPr lang="sk-SK" dirty="0" smtClean="0">
                <a:latin typeface="Comic Sans MS" panose="030F0702030302020204" pitchFamily="66" charset="0"/>
              </a:rPr>
              <a:t>príjem potravy, trávenie, vstrebávanie, odvod nestrávených zvyškov</a:t>
            </a:r>
            <a:endParaRPr lang="sk-SK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sz="32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Vstrebávanie: </a:t>
            </a:r>
          </a:p>
          <a:p>
            <a:pPr marL="0" indent="0">
              <a:buNone/>
            </a:pPr>
            <a:r>
              <a:rPr lang="sk-SK" dirty="0" smtClean="0">
                <a:latin typeface="Comic Sans MS" panose="030F0702030302020204" pitchFamily="66" charset="0"/>
              </a:rPr>
              <a:t>prechod živín cez steny čriev do telových tekutín (stavovce – tenké črevo)</a:t>
            </a:r>
          </a:p>
          <a:p>
            <a:pPr marL="0" indent="0">
              <a:buNone/>
            </a:pPr>
            <a:endParaRPr lang="sk-SK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>
              <a:latin typeface="Comic Sans MS" panose="030F0702030302020204" pitchFamily="66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b="12288"/>
          <a:stretch/>
        </p:blipFill>
        <p:spPr>
          <a:xfrm>
            <a:off x="594436" y="3573016"/>
            <a:ext cx="7776864" cy="31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Trávenie</a:t>
            </a:r>
            <a:endParaRPr lang="sk-SK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1" y="1340768"/>
            <a:ext cx="5184577" cy="54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 smtClean="0">
                <a:latin typeface="Comic Sans MS" panose="030F0702030302020204" pitchFamily="66" charset="0"/>
              </a:rPr>
              <a:t> rozklad </a:t>
            </a:r>
            <a:r>
              <a:rPr lang="sk-SK" dirty="0">
                <a:latin typeface="Comic Sans MS" panose="030F0702030302020204" pitchFamily="66" charset="0"/>
              </a:rPr>
              <a:t>potravy na jednoduché </a:t>
            </a:r>
            <a:r>
              <a:rPr lang="sk-SK" dirty="0" smtClean="0">
                <a:latin typeface="Comic Sans MS" panose="030F0702030302020204" pitchFamily="66" charset="0"/>
              </a:rPr>
              <a:t>látky</a:t>
            </a: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sz="2800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Trávenie:</a:t>
            </a:r>
          </a:p>
          <a:p>
            <a:pPr marL="0" indent="0">
              <a:buNone/>
            </a:pPr>
            <a:r>
              <a:rPr lang="sk-SK" b="1" i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1. Mechanické</a:t>
            </a:r>
            <a:r>
              <a:rPr lang="sk-SK" b="1" i="1" dirty="0">
                <a:solidFill>
                  <a:schemeClr val="accent6"/>
                </a:solidFill>
                <a:latin typeface="Comic Sans MS" panose="030F0702030302020204" pitchFamily="66" charset="0"/>
              </a:rPr>
              <a:t>: </a:t>
            </a:r>
            <a:r>
              <a:rPr lang="sk-SK" dirty="0">
                <a:latin typeface="Comic Sans MS" panose="030F0702030302020204" pitchFamily="66" charset="0"/>
              </a:rPr>
              <a:t>rozmieľanie a navlhčenie potravy v ústnej dutine (sliny, zuby, jazyk</a:t>
            </a:r>
            <a:r>
              <a:rPr lang="sk-SK" dirty="0" smtClean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b="1" i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2. Chemické</a:t>
            </a:r>
            <a:r>
              <a:rPr lang="sk-SK" b="1" i="1" dirty="0">
                <a:solidFill>
                  <a:schemeClr val="accent6"/>
                </a:solidFill>
                <a:latin typeface="Comic Sans MS" panose="030F0702030302020204" pitchFamily="66" charset="0"/>
              </a:rPr>
              <a:t>: </a:t>
            </a:r>
            <a:r>
              <a:rPr lang="sk-SK" dirty="0">
                <a:latin typeface="Comic Sans MS" panose="030F0702030302020204" pitchFamily="66" charset="0"/>
              </a:rPr>
              <a:t>rozklad potravy pomocou enzýmov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2" b="15876"/>
          <a:stretch/>
        </p:blipFill>
        <p:spPr>
          <a:xfrm>
            <a:off x="5220070" y="538387"/>
            <a:ext cx="3422429" cy="22836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9"/>
          <a:stretch/>
        </p:blipFill>
        <p:spPr>
          <a:xfrm>
            <a:off x="5220071" y="2868446"/>
            <a:ext cx="3648134" cy="39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990600"/>
          </a:xfrm>
        </p:spPr>
        <p:txBody>
          <a:bodyPr/>
          <a:lstStyle/>
          <a:p>
            <a:r>
              <a:rPr lang="sk-SK" b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Chemické trávenie</a:t>
            </a:r>
            <a:endParaRPr lang="sk-SK" b="1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124744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Enzýmy: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 smtClean="0">
                <a:latin typeface="Comic Sans MS" panose="030F0702030302020204" pitchFamily="66" charset="0"/>
              </a:rPr>
              <a:t>chemické látky, ktoré sú súčasťou tráviacich štiav, vylučované žľazami (slinnými, podžalúdkovou)</a:t>
            </a:r>
          </a:p>
          <a:p>
            <a:pPr>
              <a:buFont typeface="Wingdings" panose="05000000000000000000" pitchFamily="2" charset="2"/>
              <a:buChar char="Ø"/>
            </a:pPr>
            <a:endParaRPr lang="sk-SK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Chemické trávenie:</a:t>
            </a:r>
          </a:p>
          <a:p>
            <a:pPr marL="514350" indent="-514350">
              <a:buAutoNum type="alphaLcParenR"/>
            </a:pPr>
            <a:r>
              <a:rPr lang="sk-SK" b="1" i="1" dirty="0" err="1" smtClean="0">
                <a:solidFill>
                  <a:schemeClr val="accent6"/>
                </a:solidFill>
                <a:latin typeface="Comic Sans MS" panose="030F0702030302020204" pitchFamily="66" charset="0"/>
              </a:rPr>
              <a:t>vnútrotelové</a:t>
            </a:r>
            <a:r>
              <a:rPr lang="sk-SK" dirty="0" smtClean="0">
                <a:latin typeface="Comic Sans MS" panose="030F0702030302020204" pitchFamily="66" charset="0"/>
              </a:rPr>
              <a:t> – prebieha vo vnútri tela</a:t>
            </a:r>
          </a:p>
          <a:p>
            <a:pPr marL="514350" indent="-514350">
              <a:buAutoNum type="alphaLcParenR"/>
            </a:pPr>
            <a:r>
              <a:rPr lang="sk-SK" b="1" i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mimotelové</a:t>
            </a:r>
            <a:r>
              <a:rPr lang="sk-SK" dirty="0" smtClean="0">
                <a:latin typeface="Comic Sans MS" panose="030F0702030302020204" pitchFamily="66" charset="0"/>
              </a:rPr>
              <a:t> – </a:t>
            </a:r>
          </a:p>
          <a:p>
            <a:pPr marL="0" indent="0">
              <a:buNone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prebieha mimo tela </a:t>
            </a:r>
          </a:p>
          <a:p>
            <a:pPr marL="0" indent="0">
              <a:buNone/>
            </a:pPr>
            <a:r>
              <a:rPr lang="sk-SK" dirty="0" smtClean="0">
                <a:latin typeface="Comic Sans MS" panose="030F0702030302020204" pitchFamily="66" charset="0"/>
              </a:rPr>
              <a:t>(pavúky – vstreknutie </a:t>
            </a:r>
          </a:p>
          <a:p>
            <a:pPr marL="0" indent="0">
              <a:buNone/>
            </a:pPr>
            <a:r>
              <a:rPr lang="sk-SK" dirty="0" smtClean="0">
                <a:latin typeface="Comic Sans MS" panose="030F0702030302020204" pitchFamily="66" charset="0"/>
              </a:rPr>
              <a:t>enzýmov do koristi) </a:t>
            </a:r>
            <a:endParaRPr lang="sk-SK" dirty="0">
              <a:latin typeface="Comic Sans MS" panose="030F0702030302020204" pitchFamily="66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26" y="3717032"/>
            <a:ext cx="5438057" cy="3058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47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990600"/>
          </a:xfrm>
        </p:spPr>
        <p:txBody>
          <a:bodyPr/>
          <a:lstStyle/>
          <a:p>
            <a:r>
              <a:rPr lang="sk-SK" b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Tráviaca sústava bezstavovcov</a:t>
            </a:r>
            <a:endParaRPr lang="sk-SK" b="1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01712"/>
            <a:ext cx="8686800" cy="5739656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a) </a:t>
            </a:r>
            <a:r>
              <a:rPr lang="sk-SK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Pŕhlivce</a:t>
            </a: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 </a:t>
            </a:r>
            <a:r>
              <a:rPr lang="sk-SK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ploskavce</a:t>
            </a: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tráviaca dutina s 1 otvorom (prijímací aj </a:t>
            </a:r>
            <a:r>
              <a:rPr lang="sk-SK" dirty="0" err="1" smtClean="0">
                <a:latin typeface="Comic Sans MS" panose="030F0702030302020204" pitchFamily="66" charset="0"/>
              </a:rPr>
              <a:t>vyvrhovací</a:t>
            </a:r>
            <a:r>
              <a:rPr lang="sk-SK" dirty="0" smtClean="0">
                <a:latin typeface="Comic Sans MS" panose="030F0702030302020204" pitchFamily="66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sk-SK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k-SK" dirty="0" smtClean="0">
                <a:latin typeface="Comic Sans MS" panose="030F0702030302020204" pitchFamily="66" charset="0"/>
              </a:rPr>
              <a:t> medúzy – </a:t>
            </a:r>
            <a:r>
              <a:rPr lang="sk-SK" dirty="0" err="1" smtClean="0">
                <a:latin typeface="Comic Sans MS" panose="030F0702030302020204" pitchFamily="66" charset="0"/>
              </a:rPr>
              <a:t>gastrovaskulárna</a:t>
            </a:r>
            <a:r>
              <a:rPr lang="sk-SK" dirty="0" smtClean="0">
                <a:latin typeface="Comic Sans MS" panose="030F0702030302020204" pitchFamily="66" charset="0"/>
              </a:rPr>
              <a:t> sústava</a:t>
            </a: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b)  </a:t>
            </a:r>
            <a:r>
              <a:rPr lang="sk-SK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Makkýše</a:t>
            </a: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</a:t>
            </a:r>
            <a:r>
              <a:rPr lang="sk-SK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obrúčkavce</a:t>
            </a: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</a:t>
            </a: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článkonožce, stavovce</a:t>
            </a:r>
            <a:endParaRPr lang="sk-SK" b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tráviaca rúra s 2 otvormi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 r="33862"/>
          <a:stretch/>
        </p:blipFill>
        <p:spPr>
          <a:xfrm>
            <a:off x="6588224" y="1937394"/>
            <a:ext cx="2153445" cy="3363814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4" r="2210" b="13502"/>
          <a:stretch/>
        </p:blipFill>
        <p:spPr>
          <a:xfrm>
            <a:off x="179512" y="2996952"/>
            <a:ext cx="4369897" cy="1855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44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990600"/>
          </a:xfrm>
        </p:spPr>
        <p:txBody>
          <a:bodyPr/>
          <a:lstStyle/>
          <a:p>
            <a:r>
              <a:rPr lang="sk-SK" b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Stavba tráviacej sústavy</a:t>
            </a:r>
            <a:endParaRPr lang="sk-SK" b="1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26996" y="1484784"/>
            <a:ext cx="4743012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Ústna dutina</a:t>
            </a:r>
            <a:r>
              <a:rPr lang="sk-SK" dirty="0" smtClean="0">
                <a:latin typeface="Comic Sans MS" panose="030F0702030302020204" pitchFamily="66" charset="0"/>
              </a:rPr>
              <a:t> – rozdrobenie a zvlhčenie potravy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Hltan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Pažerák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Žalúdok</a:t>
            </a:r>
            <a:r>
              <a:rPr lang="sk-SK" dirty="0" smtClean="0">
                <a:latin typeface="Comic Sans MS" panose="030F0702030302020204" pitchFamily="66" charset="0"/>
              </a:rPr>
              <a:t> – hromadenie a natrávenie potravy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Črevo (tenké a hrubé) </a:t>
            </a:r>
            <a:r>
              <a:rPr lang="sk-SK" dirty="0" smtClean="0">
                <a:latin typeface="Comic Sans MS" panose="030F0702030302020204" pitchFamily="66" charset="0"/>
              </a:rPr>
              <a:t>- vstrebávanie</a:t>
            </a:r>
          </a:p>
          <a:p>
            <a:pPr marL="514350" indent="-514350">
              <a:buAutoNum type="arabicPeriod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Análny otvor/kloaka </a:t>
            </a:r>
            <a:r>
              <a:rPr lang="sk-SK" dirty="0" smtClean="0">
                <a:latin typeface="Comic Sans MS" panose="030F0702030302020204" pitchFamily="66" charset="0"/>
              </a:rPr>
              <a:t>– vylúčenie </a:t>
            </a:r>
            <a:r>
              <a:rPr lang="sk-SK" dirty="0" err="1" smtClean="0">
                <a:latin typeface="Comic Sans MS" panose="030F0702030302020204" pitchFamily="66" charset="0"/>
              </a:rPr>
              <a:t>exkrementov</a:t>
            </a:r>
            <a:endParaRPr lang="sk-SK" dirty="0">
              <a:latin typeface="Comic Sans MS" panose="030F0702030302020204" pitchFamily="66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93204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6255" y="332656"/>
            <a:ext cx="86868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Živočíchy podľa príjmu potravy:</a:t>
            </a:r>
            <a:endParaRPr lang="sk-SK" b="1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326491"/>
            <a:ext cx="8229600" cy="4876800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Bylinožravce – párnokopytníky</a:t>
            </a:r>
          </a:p>
          <a:p>
            <a:pPr marL="0" indent="0">
              <a:buNone/>
            </a:pPr>
            <a:endParaRPr lang="sk-SK" b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r>
              <a:rPr lang="sk-SK" dirty="0" smtClean="0">
                <a:latin typeface="Comic Sans MS" panose="030F0702030302020204" pitchFamily="66" charset="0"/>
              </a:rPr>
              <a:t>široké stoličky a malé očné zuby</a:t>
            </a:r>
          </a:p>
          <a:p>
            <a:r>
              <a:rPr lang="sk-SK" dirty="0" smtClean="0">
                <a:latin typeface="Comic Sans MS" panose="030F0702030302020204" pitchFamily="66" charset="0"/>
              </a:rPr>
              <a:t>množstvo slín</a:t>
            </a:r>
          </a:p>
          <a:p>
            <a:r>
              <a:rPr lang="sk-SK" dirty="0" smtClean="0">
                <a:latin typeface="Comic Sans MS" panose="030F0702030302020204" pitchFamily="66" charset="0"/>
              </a:rPr>
              <a:t>zložený žalúdok </a:t>
            </a:r>
          </a:p>
          <a:p>
            <a:r>
              <a:rPr lang="sk-SK" dirty="0" smtClean="0">
                <a:latin typeface="Comic Sans MS" panose="030F0702030302020204" pitchFamily="66" charset="0"/>
              </a:rPr>
              <a:t>dlhé tenké črevo</a:t>
            </a:r>
            <a:endParaRPr lang="sk-SK" dirty="0">
              <a:latin typeface="Comic Sans MS" panose="030F0702030302020204" pitchFamily="66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2851" r="3182" b="6664"/>
          <a:stretch/>
        </p:blipFill>
        <p:spPr>
          <a:xfrm>
            <a:off x="3275856" y="2924944"/>
            <a:ext cx="5304782" cy="3635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44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514935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b) Mäsožravce </a:t>
            </a:r>
            <a:r>
              <a:rPr lang="sk-SK" dirty="0" smtClean="0">
                <a:latin typeface="Comic Sans MS" panose="030F0702030302020204" pitchFamily="66" charset="0"/>
              </a:rPr>
              <a:t>(vlk, rys)</a:t>
            </a: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r>
              <a:rPr lang="sk-SK" dirty="0" smtClean="0">
                <a:latin typeface="Comic Sans MS" panose="030F0702030302020204" pitchFamily="66" charset="0"/>
              </a:rPr>
              <a:t>výrazné očné zuby</a:t>
            </a:r>
          </a:p>
          <a:p>
            <a:r>
              <a:rPr lang="sk-SK" dirty="0" smtClean="0">
                <a:latin typeface="Comic Sans MS" panose="030F0702030302020204" pitchFamily="66" charset="0"/>
              </a:rPr>
              <a:t>menej slín</a:t>
            </a:r>
          </a:p>
          <a:p>
            <a:r>
              <a:rPr lang="sk-SK" dirty="0">
                <a:latin typeface="Comic Sans MS" panose="030F0702030302020204" pitchFamily="66" charset="0"/>
              </a:rPr>
              <a:t>v</a:t>
            </a:r>
            <a:r>
              <a:rPr lang="sk-SK" dirty="0" smtClean="0">
                <a:latin typeface="Comic Sans MS" panose="030F0702030302020204" pitchFamily="66" charset="0"/>
              </a:rPr>
              <a:t>eľa žalúdočnej kyseliny</a:t>
            </a:r>
          </a:p>
          <a:p>
            <a:r>
              <a:rPr lang="sk-SK" dirty="0" smtClean="0">
                <a:latin typeface="Comic Sans MS" panose="030F0702030302020204" pitchFamily="66" charset="0"/>
              </a:rPr>
              <a:t>kratšie tenké črevo</a:t>
            </a:r>
          </a:p>
          <a:p>
            <a:pPr marL="0" indent="0"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c) </a:t>
            </a:r>
            <a:r>
              <a:rPr lang="sk-SK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Všežravce</a:t>
            </a:r>
            <a:r>
              <a:rPr lang="sk-SK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sk-SK" dirty="0">
                <a:latin typeface="Comic Sans MS" panose="030F0702030302020204" pitchFamily="66" charset="0"/>
              </a:rPr>
              <a:t>(</a:t>
            </a:r>
            <a:r>
              <a:rPr lang="sk-SK" dirty="0" smtClean="0">
                <a:latin typeface="Comic Sans MS" panose="030F0702030302020204" pitchFamily="66" charset="0"/>
              </a:rPr>
              <a:t>ošípané, medvede)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r="6764" b="8789"/>
          <a:stretch/>
        </p:blipFill>
        <p:spPr>
          <a:xfrm>
            <a:off x="5436096" y="514934"/>
            <a:ext cx="3327045" cy="4240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94049"/>
            <a:ext cx="4176464" cy="2594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5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</TotalTime>
  <Words>259</Words>
  <Application>Microsoft Office PowerPoint</Application>
  <PresentationFormat>Prezentácia na obrazovke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Jasnosť</vt:lpstr>
      <vt:lpstr>ŽIVOTNÉ PROCESY ŽIVOČÍCHOV</vt:lpstr>
      <vt:lpstr>Spôsob výživy:</vt:lpstr>
      <vt:lpstr>Tráviaca sústava</vt:lpstr>
      <vt:lpstr>Trávenie</vt:lpstr>
      <vt:lpstr>Chemické trávenie</vt:lpstr>
      <vt:lpstr>Tráviaca sústava bezstavovcov</vt:lpstr>
      <vt:lpstr>Stavba tráviacej sústavy</vt:lpstr>
      <vt:lpstr>Živočíchy podľa príjmu potravy: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živočíchov</dc:title>
  <dc:creator>Lucia</dc:creator>
  <cp:lastModifiedBy>Lucia</cp:lastModifiedBy>
  <cp:revision>11</cp:revision>
  <dcterms:created xsi:type="dcterms:W3CDTF">2017-10-10T15:43:50Z</dcterms:created>
  <dcterms:modified xsi:type="dcterms:W3CDTF">2017-10-11T11:25:35Z</dcterms:modified>
</cp:coreProperties>
</file>