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8" r:id="rId5"/>
    <p:sldId id="269" r:id="rId6"/>
    <p:sldId id="260" r:id="rId7"/>
    <p:sldId id="272" r:id="rId8"/>
    <p:sldId id="271" r:id="rId9"/>
    <p:sldId id="273" r:id="rId10"/>
    <p:sldId id="274" r:id="rId11"/>
    <p:sldId id="275" r:id="rId12"/>
    <p:sldId id="276" r:id="rId13"/>
    <p:sldId id="263" r:id="rId14"/>
    <p:sldId id="278" r:id="rId15"/>
    <p:sldId id="270" r:id="rId16"/>
    <p:sldId id="279" r:id="rId17"/>
    <p:sldId id="280" r:id="rId18"/>
    <p:sldId id="282" r:id="rId19"/>
    <p:sldId id="281" r:id="rId20"/>
    <p:sldId id="283" r:id="rId21"/>
    <p:sldId id="285" r:id="rId22"/>
    <p:sldId id="284" r:id="rId23"/>
    <p:sldId id="286" r:id="rId24"/>
    <p:sldId id="288" r:id="rId25"/>
    <p:sldId id="287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26" autoAdjust="0"/>
  </p:normalViewPr>
  <p:slideViewPr>
    <p:cSldViewPr snapToGrid="0">
      <p:cViewPr>
        <p:scale>
          <a:sx n="122" d="100"/>
          <a:sy n="122" d="100"/>
        </p:scale>
        <p:origin x="-9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xmlns="" id="{EFEB43EA-A7DA-4680-A8E7-E65420B6C0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244C5267-6779-41CA-BD39-C5EABA2F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274A6-F43F-48DC-A56D-0B2908C14B16}" type="datetime1">
              <a:rPr lang="sk-SK" smtClean="0"/>
              <a:t>31. 1. 2024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638DDE43-AC12-47AE-8391-661E49956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95A9FC78-120B-4D65-8FA6-6363AEB2BA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7FCE-61AF-46ED-8C91-F8E21AF738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519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790C7-4D0F-4059-9156-5CCB420A2804}" type="datetime1">
              <a:rPr lang="sk-SK" smtClean="0"/>
              <a:pPr/>
              <a:t>31. 1. 2024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dirty="0"/>
              <a:t>Upraviť štýly predlohy textu</a:t>
            </a:r>
          </a:p>
          <a:p>
            <a:pPr lvl="1"/>
            <a:r>
              <a:rPr lang="sk-SK" noProof="0" dirty="0"/>
              <a:t>Druhá úroveň</a:t>
            </a:r>
          </a:p>
          <a:p>
            <a:pPr lvl="2"/>
            <a:r>
              <a:rPr lang="sk-SK" noProof="0" dirty="0"/>
              <a:t>Tretia úroveň</a:t>
            </a:r>
          </a:p>
          <a:p>
            <a:pPr lvl="3"/>
            <a:r>
              <a:rPr lang="sk-SK" noProof="0" dirty="0"/>
              <a:t>Štvrtá úroveň</a:t>
            </a:r>
          </a:p>
          <a:p>
            <a:pPr lvl="4"/>
            <a:r>
              <a:rPr lang="sk-SK" noProof="0" dirty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C2F1E-37B4-4461-B765-5B3200DE4B26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37268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C2F1E-37B4-4461-B765-5B3200DE4B26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74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C2F1E-37B4-4461-B765-5B3200DE4B26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90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A19DBA2D-965C-47F7-9379-EDA420F7D4BF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9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66DDD8-622F-4857-BAAE-509FAB22EFF9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766878-3199-4EAB-94E7-2D6D11070E14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15043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224A54-6ED0-4EBD-8D8D-C7D253D71CBA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766878-3199-4EAB-94E7-2D6D11070E14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3821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DCC92D-D792-4DDC-B403-358A531B7EA8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2571578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3256B24-0738-4003-91C6-2613C4B4A3B9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38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DCC92D-D792-4DDC-B403-358A531B7EA8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6092733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B1EC75-5FB0-486A-8EE2-298B37996F13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766878-3199-4EAB-94E7-2D6D11070E14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85306619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DCC92D-D792-4DDC-B403-358A531B7EA8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0462228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DCC92D-D792-4DDC-B403-358A531B7EA8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390986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ECDCC92D-D792-4DDC-B403-358A531B7EA8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sk-SK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3231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70E2C8EC-1D30-4F6D-ABAC-77BCD62D3B14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rtl="0"/>
            <a:endParaRPr lang="sk-SK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71766878-3199-4EAB-94E7-2D6D11070E14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176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CDCC92D-D792-4DDC-B403-358A531B7EA8}" type="datetime1">
              <a:rPr lang="sk-SK" noProof="0" smtClean="0"/>
              <a:t>31. 1. 2024</a:t>
            </a:fld>
            <a:endParaRPr lang="sk-SK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9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2ECE881-26DD-4E91-A038-76863520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BF3FBD1-9181-4639-A6B7-4CA096A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 USA úspešne vyskúšali funkciu prasacej obličky pripojenej k ľudskému telu  - Človek - Veda a technika - Pravda">
            <a:extLst>
              <a:ext uri="{FF2B5EF4-FFF2-40B4-BE49-F238E27FC236}">
                <a16:creationId xmlns:a16="http://schemas.microsoft.com/office/drawing/2014/main" xmlns="" id="{9A0423FF-FBEC-4E97-AEEE-9B033E14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78" y="0"/>
            <a:ext cx="122199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xmlns="" id="{C6DC83B2-AD62-4BD9-8D85-24D73A0C5071}"/>
              </a:ext>
            </a:extLst>
          </p:cNvPr>
          <p:cNvSpPr txBox="1">
            <a:spLocks/>
          </p:cNvSpPr>
          <p:nvPr/>
        </p:nvSpPr>
        <p:spPr>
          <a:xfrm>
            <a:off x="489678" y="1481296"/>
            <a:ext cx="7315626" cy="4656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9600" dirty="0"/>
              <a:t>Vylučovanie živočíchov</a:t>
            </a:r>
          </a:p>
        </p:txBody>
      </p:sp>
    </p:spTree>
    <p:extLst>
      <p:ext uri="{BB962C8B-B14F-4D97-AF65-F5344CB8AC3E}">
        <p14:creationId xmlns:p14="http://schemas.microsoft.com/office/powerpoint/2010/main" val="95684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827"/>
            <a:ext cx="12192000" cy="600117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3884" y="96599"/>
            <a:ext cx="2941529" cy="911904"/>
          </a:xfrm>
        </p:spPr>
        <p:txBody>
          <a:bodyPr/>
          <a:lstStyle/>
          <a:p>
            <a:r>
              <a:rPr lang="sk-SK" sz="4000" dirty="0">
                <a:solidFill>
                  <a:srgbClr val="00B050"/>
                </a:solidFill>
                <a:latin typeface="LucidaConsole"/>
              </a:rPr>
              <a:t>Mäkkýše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4367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xmlns="" id="{AA2F85B4-522C-4556-BA6A-E8BBA824E7E3}"/>
              </a:ext>
            </a:extLst>
          </p:cNvPr>
          <p:cNvSpPr/>
          <p:nvPr/>
        </p:nvSpPr>
        <p:spPr>
          <a:xfrm>
            <a:off x="6702138" y="1909252"/>
            <a:ext cx="2364369" cy="61697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073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F3C8420-4CF9-4E18-8769-B290518E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Mnohobunkové živočíchy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A4E4BDD-259A-4083-8E0D-9B2E4DFD0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k-SK" sz="4400" dirty="0"/>
              <a:t>STAVOVCE</a:t>
            </a:r>
          </a:p>
        </p:txBody>
      </p:sp>
    </p:spTree>
    <p:extLst>
      <p:ext uri="{BB962C8B-B14F-4D97-AF65-F5344CB8AC3E}">
        <p14:creationId xmlns:p14="http://schemas.microsoft.com/office/powerpoint/2010/main" val="16057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88ED1DE-09AA-4FC4-BFB5-02220F1E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5400" dirty="0">
                <a:solidFill>
                  <a:schemeClr val="bg2">
                    <a:lumMod val="25000"/>
                  </a:schemeClr>
                </a:solidFill>
                <a:cs typeface="Ideal Sans Bold" pitchFamily="50" charset="0"/>
              </a:rPr>
              <a:t>Odpadové látky</a:t>
            </a:r>
            <a:r>
              <a:rPr lang="sk-SK" sz="5400" dirty="0">
                <a:solidFill>
                  <a:srgbClr val="FF0000"/>
                </a:solidFill>
              </a:rPr>
              <a:t/>
            </a:r>
            <a:br>
              <a:rPr lang="sk-SK" sz="5400" dirty="0">
                <a:solidFill>
                  <a:srgbClr val="FF0000"/>
                </a:solidFill>
              </a:rPr>
            </a:b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46E8DDC-7643-4FB7-8ECA-E9CDF06292CA}"/>
              </a:ext>
            </a:extLst>
          </p:cNvPr>
          <p:cNvSpPr txBox="1"/>
          <p:nvPr/>
        </p:nvSpPr>
        <p:spPr>
          <a:xfrm>
            <a:off x="1130826" y="1128451"/>
            <a:ext cx="54404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k-SK" sz="24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sk-SK" sz="24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bg2">
                    <a:lumMod val="25000"/>
                  </a:schemeClr>
                </a:solidFill>
              </a:rPr>
              <a:t>Moč (</a:t>
            </a:r>
            <a:r>
              <a:rPr lang="sk-SK" sz="2400" dirty="0" err="1">
                <a:solidFill>
                  <a:schemeClr val="bg2">
                    <a:lumMod val="25000"/>
                  </a:schemeClr>
                </a:solidFill>
              </a:rPr>
              <a:t>obs</a:t>
            </a:r>
            <a:r>
              <a:rPr lang="sk-SK" sz="2400" dirty="0">
                <a:solidFill>
                  <a:schemeClr val="bg2">
                    <a:lumMod val="25000"/>
                  </a:schemeClr>
                </a:solidFill>
              </a:rPr>
              <a:t>. 95% vody, kyselinu </a:t>
            </a:r>
            <a:r>
              <a:rPr lang="sk-SK" sz="2400" dirty="0" err="1">
                <a:solidFill>
                  <a:schemeClr val="bg2">
                    <a:lumMod val="25000"/>
                  </a:schemeClr>
                </a:solidFill>
              </a:rPr>
              <a:t>močovu</a:t>
            </a:r>
            <a:r>
              <a:rPr lang="sk-SK" sz="2400" dirty="0">
                <a:solidFill>
                  <a:schemeClr val="bg2">
                    <a:lumMod val="25000"/>
                  </a:schemeClr>
                </a:solidFill>
              </a:rPr>
              <a:t> a močovinu, soľ a iné) </a:t>
            </a:r>
            <a:r>
              <a:rPr lang="sk-SK" sz="2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→ močovou sústavou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Pot (</a:t>
            </a:r>
            <a:r>
              <a:rPr lang="sk-SK" sz="24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obs</a:t>
            </a:r>
            <a:r>
              <a:rPr lang="sk-SK" sz="2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. 99% vody, soli, kyselinu močovú, močovinu a iné) →  kožnou sústavou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Oxid uhličitý →   dýchacou sústavou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Stolica →  tráviacou sústavou </a:t>
            </a:r>
            <a:endParaRPr lang="sk-SK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150" name="Picture 6" descr="Pes Jazyk Roztomilý - Fotografia zdarma na Pixabay">
            <a:extLst>
              <a:ext uri="{FF2B5EF4-FFF2-40B4-BE49-F238E27FC236}">
                <a16:creationId xmlns:a16="http://schemas.microsoft.com/office/drawing/2014/main" xmlns="" id="{B13EB8BD-7FE2-4043-B08C-38A1E4CA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34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5C79FBF8-4BC1-44A1-8617-2FBDF97ECF23}"/>
              </a:ext>
            </a:extLst>
          </p:cNvPr>
          <p:cNvSpPr/>
          <p:nvPr/>
        </p:nvSpPr>
        <p:spPr>
          <a:xfrm>
            <a:off x="4318586" y="5910589"/>
            <a:ext cx="2252696" cy="67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Potenie jazykom</a:t>
            </a:r>
          </a:p>
        </p:txBody>
      </p:sp>
    </p:spTree>
    <p:extLst>
      <p:ext uri="{BB962C8B-B14F-4D97-AF65-F5344CB8AC3E}">
        <p14:creationId xmlns:p14="http://schemas.microsoft.com/office/powerpoint/2010/main" val="103979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6E7261D-6C7B-4FDC-A2BB-E36870715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0175" y="536274"/>
            <a:ext cx="4076055" cy="5444489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</a:pPr>
            <a:r>
              <a:rPr lang="sk-SK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Močová sústava</a:t>
            </a:r>
            <a:r>
              <a:rPr lang="sk-SK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07000"/>
              </a:lnSpc>
            </a:pPr>
            <a:r>
              <a:rPr lang="sk-SK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vylučuje tekuté odpadové látky</a:t>
            </a:r>
          </a:p>
          <a:p>
            <a:pPr marL="457200">
              <a:lnSpc>
                <a:spcPct val="107000"/>
              </a:lnSpc>
            </a:pPr>
            <a:endParaRPr lang="sk-S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Zabezpečuje hospodárenie s vodou a minerálnymi látkami</a:t>
            </a:r>
          </a:p>
          <a:p>
            <a:pPr marL="800100" indent="-342900">
              <a:lnSpc>
                <a:spcPct val="107000"/>
              </a:lnSpc>
              <a:buFontTx/>
              <a:buChar char="-"/>
            </a:pPr>
            <a:endParaRPr lang="sk-S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5" name="Picture 2" descr="Časti vylučovacej sústavy - hore obličky spojené močovodmi s močovým mechúrom, z ktorého ide močová rúra">
            <a:extLst>
              <a:ext uri="{FF2B5EF4-FFF2-40B4-BE49-F238E27FC236}">
                <a16:creationId xmlns:a16="http://schemas.microsoft.com/office/drawing/2014/main" xmlns="" id="{BC3EC5DE-21EE-465C-90D7-7870C13A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4" y="268521"/>
            <a:ext cx="3779406" cy="632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5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6E7261D-6C7B-4FDC-A2BB-E36870715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226" y="0"/>
            <a:ext cx="9696774" cy="4172877"/>
          </a:xfrm>
        </p:spPr>
        <p:txBody>
          <a:bodyPr>
            <a:normAutofit/>
          </a:bodyPr>
          <a:lstStyle/>
          <a:p>
            <a:pPr marL="800100" indent="-342900">
              <a:lnSpc>
                <a:spcPct val="107000"/>
              </a:lnSpc>
              <a:buFontTx/>
              <a:buChar char="-"/>
            </a:pPr>
            <a:endParaRPr lang="sk-SK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sk-SK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Tvoria  ju: obličky, močovody, močový mechúr, močová rúra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sk-SK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Prečistená krv sa vracia do krvného obehu.</a:t>
            </a:r>
          </a:p>
          <a:p>
            <a:endParaRPr lang="sk-SK" dirty="0"/>
          </a:p>
        </p:txBody>
      </p:sp>
      <p:pic>
        <p:nvPicPr>
          <p:cNvPr id="14338" name="Picture 2" descr="Močová sústava psa | psíčkar.sk">
            <a:extLst>
              <a:ext uri="{FF2B5EF4-FFF2-40B4-BE49-F238E27FC236}">
                <a16:creationId xmlns:a16="http://schemas.microsoft.com/office/drawing/2014/main" xmlns="" id="{7E6F9FD8-AD1C-4315-9CAA-47C34AA4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9" y="1906180"/>
            <a:ext cx="6316528" cy="45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5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6B84E02-6151-44A4-AC24-66616D4A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95FBA00-B9C1-4CB1-9C5F-909045D9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875656"/>
            <a:ext cx="5672930" cy="3593591"/>
          </a:xfrm>
        </p:spPr>
        <p:txBody>
          <a:bodyPr>
            <a:normAutofit lnSpcReduction="10000"/>
          </a:bodyPr>
          <a:lstStyle/>
          <a:p>
            <a:pPr marL="457200" indent="0" algn="just">
              <a:lnSpc>
                <a:spcPct val="107000"/>
              </a:lnSpc>
              <a:buNone/>
            </a:pPr>
            <a:r>
              <a:rPr lang="sk-SK" sz="2800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Moč u :</a:t>
            </a:r>
            <a:endParaRPr lang="sk-SK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7000"/>
              </a:lnSpc>
              <a:buNone/>
            </a:pPr>
            <a:r>
              <a:rPr lang="sk-SK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Rýb – riedky, vodnatý</a:t>
            </a:r>
          </a:p>
          <a:p>
            <a:pPr marL="457200" indent="0" algn="just">
              <a:lnSpc>
                <a:spcPct val="107000"/>
              </a:lnSpc>
              <a:buNone/>
            </a:pPr>
            <a:r>
              <a:rPr lang="sk-SK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Plazov – hustý, kašovitý</a:t>
            </a:r>
          </a:p>
          <a:p>
            <a:pPr marL="457200" indent="0" algn="just">
              <a:lnSpc>
                <a:spcPct val="107000"/>
              </a:lnSpc>
              <a:buNone/>
            </a:pPr>
            <a:r>
              <a:rPr lang="sk-SK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Vtákov – hlienovitý</a:t>
            </a:r>
          </a:p>
          <a:p>
            <a:pPr marL="457200" indent="0" algn="just">
              <a:lnSpc>
                <a:spcPct val="107000"/>
              </a:lnSpc>
              <a:buNone/>
            </a:pPr>
            <a:r>
              <a:rPr lang="sk-SK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Cicavcov – číry, svetložltý, má charakteristický zápach</a:t>
            </a:r>
          </a:p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2E86D7C8-DDA2-4C89-8CE5-FBE84709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31"/>
          <a:stretch/>
        </p:blipFill>
        <p:spPr>
          <a:xfrm>
            <a:off x="6679769" y="1427858"/>
            <a:ext cx="5226845" cy="4463435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7C41126A-A31D-4A6E-8F47-3C7BEF8765A7}"/>
              </a:ext>
            </a:extLst>
          </p:cNvPr>
          <p:cNvSpPr/>
          <p:nvPr/>
        </p:nvSpPr>
        <p:spPr>
          <a:xfrm>
            <a:off x="1394847" y="4469247"/>
            <a:ext cx="4701153" cy="67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Stavovce (O, P,  V) – vylučujú kloakou</a:t>
            </a:r>
          </a:p>
        </p:txBody>
      </p:sp>
    </p:spTree>
    <p:extLst>
      <p:ext uri="{BB962C8B-B14F-4D97-AF65-F5344CB8AC3E}">
        <p14:creationId xmlns:p14="http://schemas.microsoft.com/office/powerpoint/2010/main" val="63859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8F74A59C-5353-4A00-B3B0-31C1FC89246D}"/>
              </a:ext>
            </a:extLst>
          </p:cNvPr>
          <p:cNvSpPr/>
          <p:nvPr/>
        </p:nvSpPr>
        <p:spPr>
          <a:xfrm>
            <a:off x="-247973" y="0"/>
            <a:ext cx="3828081" cy="801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0D8EEB9-D3D2-4B99-83D7-C65A848C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0590" y="641916"/>
            <a:ext cx="8648054" cy="5692462"/>
          </a:xfrm>
        </p:spPr>
        <p:txBody>
          <a:bodyPr>
            <a:normAutofit fontScale="47500" lnSpcReduction="20000"/>
          </a:bodyPr>
          <a:lstStyle/>
          <a:p>
            <a:r>
              <a:rPr lang="sk-SK" sz="7000" dirty="0">
                <a:solidFill>
                  <a:schemeClr val="tx1"/>
                </a:solidFill>
                <a:cs typeface="Times New Roman" panose="02020603050405020304" pitchFamily="18" charset="0"/>
              </a:rPr>
              <a:t>Obličku tvorí milión obličkových teliesok.</a:t>
            </a:r>
          </a:p>
          <a:p>
            <a:endParaRPr lang="sk-SK" sz="7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sk-SK" sz="7000" dirty="0">
                <a:solidFill>
                  <a:schemeClr val="tx1"/>
                </a:solidFill>
                <a:cs typeface="Times New Roman" panose="02020603050405020304" pitchFamily="18" charset="0"/>
              </a:rPr>
              <a:t>OBLIČKOVÉ TELIESKO tvoria: Klbko krvných vlásočníc (</a:t>
            </a:r>
            <a:r>
              <a:rPr lang="sk-SK" sz="7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glomerulus</a:t>
            </a:r>
            <a:r>
              <a:rPr lang="sk-SK" sz="7000" dirty="0">
                <a:solidFill>
                  <a:schemeClr val="tx1"/>
                </a:solidFill>
                <a:cs typeface="Times New Roman" panose="02020603050405020304" pitchFamily="18" charset="0"/>
              </a:rPr>
              <a:t>) – tu sa oddeľuje krv od moču a SÚSTAVOU KANÁLIKOV putuje krv späť do tela a moč do ZBERNÉHO KANÁLIKA</a:t>
            </a:r>
          </a:p>
          <a:p>
            <a:pPr marL="0" indent="0">
              <a:buNone/>
            </a:pPr>
            <a:r>
              <a:rPr lang="sk-SK" sz="7000" dirty="0">
                <a:solidFill>
                  <a:schemeClr val="tx1"/>
                </a:solidFill>
                <a:cs typeface="Times New Roman" panose="02020603050405020304" pitchFamily="18" charset="0"/>
              </a:rPr>
              <a:t>(a odtiaľ do obličkovej panvičky a von).</a:t>
            </a:r>
          </a:p>
          <a:p>
            <a:endParaRPr lang="sk-SK" dirty="0"/>
          </a:p>
        </p:txBody>
      </p:sp>
      <p:pic>
        <p:nvPicPr>
          <p:cNvPr id="18434" name="Picture 2" descr="Obličky">
            <a:extLst>
              <a:ext uri="{FF2B5EF4-FFF2-40B4-BE49-F238E27FC236}">
                <a16:creationId xmlns:a16="http://schemas.microsoft.com/office/drawing/2014/main" xmlns="" id="{37E0D8E6-33C2-4F3D-8D96-A1BE59B5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4" y="1356657"/>
            <a:ext cx="3157133" cy="54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3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8429CCF-E014-4B9C-8427-7EA1ADD4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96B9C3A-9824-4280-BEAC-DF4EAEC4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Infekcie močových ciest veľmi často podceňujeme! - Symptomedica -  (blog.sme.sk)">
            <a:extLst>
              <a:ext uri="{FF2B5EF4-FFF2-40B4-BE49-F238E27FC236}">
                <a16:creationId xmlns:a16="http://schemas.microsoft.com/office/drawing/2014/main" xmlns="" id="{8684FBAB-119C-4D4D-A017-D57301EB3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03" y="45474"/>
            <a:ext cx="7747671" cy="68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1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0AF12FB-C849-4B13-86C5-963C53B3F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EE439A9E-E8A5-4280-9709-B4EDA530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540" y="6003866"/>
            <a:ext cx="8045373" cy="742279"/>
          </a:xfrm>
        </p:spPr>
        <p:txBody>
          <a:bodyPr>
            <a:normAutofit fontScale="92500" lnSpcReduction="20000"/>
          </a:bodyPr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Niektoré Ž si močom značkujú svoje teritórium; zápachom moču vyhľadávajú jedince opačného pohlavia.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16386" name="Picture 2" descr="Najväčšie mýty o medveďoch!">
            <a:extLst>
              <a:ext uri="{FF2B5EF4-FFF2-40B4-BE49-F238E27FC236}">
                <a16:creationId xmlns:a16="http://schemas.microsoft.com/office/drawing/2014/main" xmlns="" id="{D7CF3509-E7A9-4FA1-A21F-F487AE12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93" y="557939"/>
            <a:ext cx="9439454" cy="53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72C595A-6F81-4F66-97F1-7B4C2C26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4D1B639-FF3D-475F-A578-A0C672AA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5175357"/>
            <a:ext cx="10178322" cy="3593591"/>
          </a:xfrm>
        </p:spPr>
        <p:txBody>
          <a:bodyPr/>
          <a:lstStyle/>
          <a:p>
            <a:pPr marL="685800" algn="just">
              <a:lnSpc>
                <a:spcPct val="107000"/>
              </a:lnSpc>
            </a:pPr>
            <a:r>
              <a:rPr lang="sk-SK" sz="2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DEHYDRATÁCIA</a:t>
            </a:r>
            <a:r>
              <a:rPr lang="sk-SK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narušenie stálosti vnútorného prostredia spôsobené nadmerným úbytkom vody v tele. Môže spôsobiť poškodenie orgánov až smrť.</a:t>
            </a:r>
          </a:p>
          <a:p>
            <a:endParaRPr lang="sk-SK" dirty="0"/>
          </a:p>
        </p:txBody>
      </p:sp>
      <p:pic>
        <p:nvPicPr>
          <p:cNvPr id="17410" name="Picture 2" descr="5 tipov ako sa vyhnúť dehydratácii | Zdravopedia">
            <a:extLst>
              <a:ext uri="{FF2B5EF4-FFF2-40B4-BE49-F238E27FC236}">
                <a16:creationId xmlns:a16="http://schemas.microsoft.com/office/drawing/2014/main" xmlns="" id="{81D2A127-E6D5-41FF-BFE5-5B82E9E58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15" y="250154"/>
            <a:ext cx="75533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9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1">
            <a:extLst>
              <a:ext uri="{FF2B5EF4-FFF2-40B4-BE49-F238E27FC236}">
                <a16:creationId xmlns:a16="http://schemas.microsoft.com/office/drawing/2014/main" xmlns="" id="{BC92266D-A3F4-451F-AD55-9A7195B5EE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6628CC5E-CFA8-40DD-827F-C986FB40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416" y="0"/>
            <a:ext cx="4148584" cy="6503835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Vylučovaním sa telo zbavuje </a:t>
            </a:r>
            <a:r>
              <a:rPr lang="sk-SK" sz="2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nadbytočných</a:t>
            </a:r>
            <a:r>
              <a:rPr lang="sk-SK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odpadových látok </a:t>
            </a:r>
            <a:br>
              <a:rPr lang="sk-SK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(plynných, kvapalných a tuhých).</a:t>
            </a:r>
            <a:r>
              <a:rPr lang="sk-S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Vylučovaním sa udržuje </a:t>
            </a:r>
            <a:r>
              <a:rPr lang="sk-SK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stálosť vnútorného prostredia.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pic>
        <p:nvPicPr>
          <p:cNvPr id="7170" name="Picture 2" descr="Repetitórium stredoškolskej biológie - PDF Free Download">
            <a:extLst>
              <a:ext uri="{FF2B5EF4-FFF2-40B4-BE49-F238E27FC236}">
                <a16:creationId xmlns:a16="http://schemas.microsoft.com/office/drawing/2014/main" xmlns="" id="{951011FE-F8B6-4AA8-B12C-E891870E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1" y="1108128"/>
            <a:ext cx="6382397" cy="464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4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F3C8420-4CF9-4E18-8769-B290518E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Zopakuj si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A4E4BDD-259A-4083-8E0D-9B2E4DFD0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k-SK" dirty="0"/>
              <a:t>https://www.youtube.com/watch?v=T5KBMiD560o</a:t>
            </a:r>
          </a:p>
        </p:txBody>
      </p:sp>
    </p:spTree>
    <p:extLst>
      <p:ext uri="{BB962C8B-B14F-4D97-AF65-F5344CB8AC3E}">
        <p14:creationId xmlns:p14="http://schemas.microsoft.com/office/powerpoint/2010/main" val="285315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7B5A5B-8DF9-4B72-B8A3-4AE9CBAF7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Poznámky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1CD27C5-C13A-4C35-B383-39B60B1A7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: nadol 3">
            <a:extLst>
              <a:ext uri="{FF2B5EF4-FFF2-40B4-BE49-F238E27FC236}">
                <a16:creationId xmlns:a16="http://schemas.microsoft.com/office/drawing/2014/main" xmlns="" id="{47BD3836-7036-4E59-BBBB-CE5D4F817632}"/>
              </a:ext>
            </a:extLst>
          </p:cNvPr>
          <p:cNvSpPr/>
          <p:nvPr/>
        </p:nvSpPr>
        <p:spPr>
          <a:xfrm>
            <a:off x="5742780" y="3924635"/>
            <a:ext cx="989901" cy="1568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85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64BFA01D-B960-4EAA-9E0E-24112E19DB50}"/>
              </a:ext>
            </a:extLst>
          </p:cNvPr>
          <p:cNvSpPr txBox="1"/>
          <p:nvPr/>
        </p:nvSpPr>
        <p:spPr>
          <a:xfrm>
            <a:off x="1266738" y="285225"/>
            <a:ext cx="10595295" cy="6814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VYLUČOVANIE ŽIVOČÍCHOV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Vylučovaním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 telo zbavuje </a:t>
            </a:r>
            <a:r>
              <a:rPr lang="sk-SK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nadbytočných a odpadových látok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plynných, kvapalných a tuhých).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Vylučovaním sa udržuje </a:t>
            </a:r>
            <a:r>
              <a:rPr lang="sk-SK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stálosť vnútorného prostredia.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Jednobunkové Ž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prvoky)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1800" dirty="0">
                <a:solidFill>
                  <a:srgbClr val="BF8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vylučovanie povrchom tela a stiahnuteľnou vakuolou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Mnohobunkové Ž: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BEZSTAVOVCE 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5B9BD5"/>
              </a:buClr>
              <a:buFont typeface="+mj-lt"/>
              <a:buAutoNum type="alphaLcParenR"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nezmar) </a:t>
            </a:r>
            <a:r>
              <a:rPr lang="sk-SK" sz="180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otvor na príjem aj na vylúčenie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5B9BD5"/>
              </a:buClr>
              <a:buFont typeface="+mj-lt"/>
              <a:buAutoNum type="alphaLcParenR"/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Obrúčkavce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obrvené</a:t>
            </a:r>
            <a:r>
              <a:rPr lang="sk-SK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lieviky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ktoré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vyusťujú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povrch v nasledujúcom článku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5B9BD5"/>
              </a:buClr>
              <a:buFont typeface="+mj-lt"/>
              <a:buAutoNum type="alphaLcParenR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Článkonožce – </a:t>
            </a:r>
            <a:r>
              <a:rPr lang="sk-SK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vejárovité rúrky (</a:t>
            </a:r>
            <a:r>
              <a:rPr lang="sk-SK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Malphigiho</a:t>
            </a:r>
            <a:r>
              <a:rPr lang="sk-SK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ktoré ústia do zadnej časti čreva a análneho otvoru. </a:t>
            </a:r>
            <a:r>
              <a:rPr lang="sk-SK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Nadbytočná voda sa u článkonožcov odparuje cez pokožku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sk-SK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sk-SK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STAVOVCE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Tráviacou sústavou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vylučujú</a:t>
            </a:r>
            <a:r>
              <a:rPr lang="sk-SK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nestrávené zvyšky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Dýchacou sústavou vylučujú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CO</a:t>
            </a:r>
            <a:r>
              <a:rPr lang="sk-SK" sz="18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Kožou vylučujú</a:t>
            </a:r>
            <a:r>
              <a:rPr lang="sk-SK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pot</a:t>
            </a:r>
          </a:p>
          <a:p>
            <a:pPr marL="457200" algn="just">
              <a:lnSpc>
                <a:spcPct val="107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Stavovce – obojživelníky, plazy, vtáky - vylučujú </a:t>
            </a:r>
            <a:r>
              <a:rPr lang="sk-SK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kloakou 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sk-SK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Močová sústava</a:t>
            </a:r>
            <a:r>
              <a:rPr lang="sk-SK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vylučuje</a:t>
            </a:r>
            <a:r>
              <a:rPr lang="sk-SK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tekuté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odpadové látky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sk-SK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Zabezpečuje hospodárenie s vodou a minerálnymi látkami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Tvoria  ju: </a:t>
            </a:r>
            <a:r>
              <a:rPr lang="sk-SK" sz="18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obličky, močovody, močový mechúr, močová rúra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Prečistená krv sa vracia do krvného obehu.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83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B687682-14E6-478D-9035-A24DB1E0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705" y="1231894"/>
            <a:ext cx="6182790" cy="4339177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sz="9500" dirty="0">
                <a:solidFill>
                  <a:srgbClr val="2A1A00"/>
                </a:solidFill>
              </a:rPr>
              <a:t>Ďakujem </a:t>
            </a:r>
            <a:br>
              <a:rPr lang="sk-SK" sz="9500" dirty="0">
                <a:solidFill>
                  <a:srgbClr val="2A1A00"/>
                </a:solidFill>
              </a:rPr>
            </a:br>
            <a:r>
              <a:rPr lang="sk-SK" sz="9500" dirty="0">
                <a:solidFill>
                  <a:srgbClr val="2A1A00"/>
                </a:solidFill>
              </a:rPr>
              <a:t> za pozornosť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28E4FA7-F992-460B-84B9-C41D8531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Mgr. Terézia </a:t>
            </a:r>
            <a:r>
              <a:rPr lang="sk-SK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Harňaková</a:t>
            </a:r>
            <a:endParaRPr lang="sk-SK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Grafika 6" descr="Usmiata tvár bez výplne">
            <a:extLst>
              <a:ext uri="{FF2B5EF4-FFF2-40B4-BE49-F238E27FC236}">
                <a16:creationId xmlns:a16="http://schemas.microsoft.com/office/drawing/2014/main" xmlns="" id="{646A5A60-484D-435A-A8DC-28F65FB1E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1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9211B0D3-E592-44C4-8F34-B8B3DF71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190" y="5401160"/>
            <a:ext cx="10178322" cy="3593591"/>
          </a:xfrm>
        </p:spPr>
        <p:txBody>
          <a:bodyPr>
            <a:normAutofit/>
          </a:bodyPr>
          <a:lstStyle/>
          <a:p>
            <a:r>
              <a:rPr lang="sk-SK" sz="3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Proces vylučovania riadia regulačné sústavy.</a:t>
            </a:r>
          </a:p>
        </p:txBody>
      </p:sp>
      <p:pic>
        <p:nvPicPr>
          <p:cNvPr id="2050" name="Picture 2" descr="Nervová sústava - 3D-model - Mozaik digitálne vyučovanie a štúdium">
            <a:extLst>
              <a:ext uri="{FF2B5EF4-FFF2-40B4-BE49-F238E27FC236}">
                <a16:creationId xmlns:a16="http://schemas.microsoft.com/office/drawing/2014/main" xmlns="" id="{B34813DE-189F-4BF6-9B4D-34986550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01" y="232474"/>
            <a:ext cx="91821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dpis 6">
            <a:extLst>
              <a:ext uri="{FF2B5EF4-FFF2-40B4-BE49-F238E27FC236}">
                <a16:creationId xmlns:a16="http://schemas.microsoft.com/office/drawing/2014/main" xmlns="" id="{E99212F6-656E-43B2-94E3-A128A75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506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DED8950-70BA-438F-8A82-D6C3FDA2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BB690DD-43EB-4455-924C-0350459D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980" y="598321"/>
            <a:ext cx="9414020" cy="1478452"/>
          </a:xfrm>
        </p:spPr>
        <p:txBody>
          <a:bodyPr>
            <a:normAutofit fontScale="70000" lnSpcReduction="20000"/>
          </a:bodyPr>
          <a:lstStyle/>
          <a:p>
            <a:r>
              <a:rPr lang="sk-SK" sz="51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Jednobunkové Ž</a:t>
            </a:r>
            <a:r>
              <a:rPr lang="sk-SK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5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prvoky) – vylučovanie povrchom tela a stiahnuteľnou vakuolou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39971C76-724B-471F-9463-125BFF69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2" t="2361"/>
          <a:stretch/>
        </p:blipFill>
        <p:spPr>
          <a:xfrm>
            <a:off x="588936" y="2552340"/>
            <a:ext cx="4684677" cy="3789336"/>
          </a:xfrm>
          <a:prstGeom prst="rect">
            <a:avLst/>
          </a:prstGeom>
        </p:spPr>
      </p:pic>
      <p:pic>
        <p:nvPicPr>
          <p:cNvPr id="8194" name="Picture 2" descr="Jednobunkové živočíchy - O škole">
            <a:extLst>
              <a:ext uri="{FF2B5EF4-FFF2-40B4-BE49-F238E27FC236}">
                <a16:creationId xmlns:a16="http://schemas.microsoft.com/office/drawing/2014/main" xmlns="" id="{E7A966E0-9984-4AF4-873D-30F4D7B9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23" y="2341176"/>
            <a:ext cx="6096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xmlns="" id="{A80C4E0C-DAE6-4E3B-80B6-502A5C81CD04}"/>
              </a:ext>
            </a:extLst>
          </p:cNvPr>
          <p:cNvCxnSpPr/>
          <p:nvPr/>
        </p:nvCxnSpPr>
        <p:spPr>
          <a:xfrm flipH="1">
            <a:off x="3394129" y="1921790"/>
            <a:ext cx="2960176" cy="3797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0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F3C8420-4CF9-4E18-8769-B290518E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Mnohobunkové živočíchy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A4E4BDD-259A-4083-8E0D-9B2E4DFD0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k-SK" sz="4400" dirty="0"/>
              <a:t>BEZSTAVOVCE</a:t>
            </a:r>
          </a:p>
        </p:txBody>
      </p:sp>
    </p:spTree>
    <p:extLst>
      <p:ext uri="{BB962C8B-B14F-4D97-AF65-F5344CB8AC3E}">
        <p14:creationId xmlns:p14="http://schemas.microsoft.com/office/powerpoint/2010/main" val="30431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DED8950-70BA-438F-8A82-D6C3FDA2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BB690DD-43EB-4455-924C-0350459D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980" y="598321"/>
            <a:ext cx="7807362" cy="1478452"/>
          </a:xfrm>
        </p:spPr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rgbClr val="5B9BD5"/>
              </a:buClr>
            </a:pPr>
            <a:r>
              <a:rPr lang="sk-SK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nezmar) </a:t>
            </a:r>
            <a:r>
              <a:rPr lang="sk-SK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jeden otvor na príjem aj na vylúčenie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58E93592-FE80-4970-B7CF-27BE9CD3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1678"/>
            <a:ext cx="5885368" cy="4757339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xmlns="" id="{A80C4E0C-DAE6-4E3B-80B6-502A5C81CD04}"/>
              </a:ext>
            </a:extLst>
          </p:cNvPr>
          <p:cNvCxnSpPr>
            <a:cxnSpLocks/>
          </p:cNvCxnSpPr>
          <p:nvPr/>
        </p:nvCxnSpPr>
        <p:spPr>
          <a:xfrm>
            <a:off x="3859079" y="1859797"/>
            <a:ext cx="4262033" cy="170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5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DED8950-70BA-438F-8A82-D6C3FDA2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BB690DD-43EB-4455-924C-0350459D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980" y="598321"/>
            <a:ext cx="8652020" cy="147845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rgbClr val="5B9BD5"/>
              </a:buClr>
            </a:pPr>
            <a:r>
              <a:rPr lang="sk-SK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Obrúčkavce</a:t>
            </a:r>
            <a:r>
              <a:rPr lang="sk-SK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sk-SK" sz="2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obrvené</a:t>
            </a:r>
            <a:r>
              <a:rPr lang="sk-SK" sz="2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lieviky, ktoré vyúsťujú na povrch v nasledujúcom článku</a:t>
            </a:r>
          </a:p>
          <a:p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EA2FE319-145A-40AC-BF21-D9393D30F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"/>
          <a:stretch/>
        </p:blipFill>
        <p:spPr>
          <a:xfrm>
            <a:off x="3688597" y="2076773"/>
            <a:ext cx="7572073" cy="45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DED8950-70BA-438F-8A82-D6C3FDA2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BB690DD-43EB-4455-924C-0350459D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980" y="378882"/>
            <a:ext cx="9203388" cy="1819415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rgbClr val="5B9BD5"/>
              </a:buClr>
            </a:pPr>
            <a:r>
              <a:rPr lang="sk-SK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Článkonožce – </a:t>
            </a:r>
            <a:r>
              <a:rPr lang="sk-SK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vejárovité rúrky (</a:t>
            </a:r>
            <a:r>
              <a:rPr lang="sk-SK" sz="30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Malphigiho</a:t>
            </a:r>
            <a:r>
              <a:rPr lang="sk-SK" sz="3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ktoré ústia do zadnej časti čreva a análneho otvoru.                                    Nadbytočná voda sa u článkonožcov odparuje cez pokožku</a:t>
            </a:r>
          </a:p>
          <a:p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4EF7A497-7697-489E-A195-140BF786F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85"/>
          <a:stretch/>
        </p:blipFill>
        <p:spPr>
          <a:xfrm>
            <a:off x="3087222" y="2422855"/>
            <a:ext cx="8894146" cy="3940229"/>
          </a:xfrm>
          <a:prstGeom prst="rect">
            <a:avLst/>
          </a:prstGeom>
        </p:spPr>
      </p:pic>
      <p:sp>
        <p:nvSpPr>
          <p:cNvPr id="9" name="Ovál 8">
            <a:extLst>
              <a:ext uri="{FF2B5EF4-FFF2-40B4-BE49-F238E27FC236}">
                <a16:creationId xmlns:a16="http://schemas.microsoft.com/office/drawing/2014/main" xmlns="" id="{F20A6F09-0561-47D1-B4BE-6DD966073E78}"/>
              </a:ext>
            </a:extLst>
          </p:cNvPr>
          <p:cNvSpPr/>
          <p:nvPr/>
        </p:nvSpPr>
        <p:spPr>
          <a:xfrm>
            <a:off x="5073712" y="5139174"/>
            <a:ext cx="1389081" cy="100804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6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FCEA5B4F-0582-4259-805F-9A7E662C94C7}"/>
              </a:ext>
            </a:extLst>
          </p:cNvPr>
          <p:cNvSpPr/>
          <p:nvPr/>
        </p:nvSpPr>
        <p:spPr>
          <a:xfrm>
            <a:off x="0" y="508569"/>
            <a:ext cx="12208036" cy="5574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5C823A8-4D81-4253-B693-977AB8586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EAEB2FE-2761-46D3-8E9E-E242D918F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DBFC95DB-A3A3-4E2D-AAAC-6B0B0EEE3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3"/>
          <a:stretch/>
        </p:blipFill>
        <p:spPr>
          <a:xfrm>
            <a:off x="6059106" y="508569"/>
            <a:ext cx="6093270" cy="5574625"/>
          </a:xfrm>
          <a:prstGeom prst="rect">
            <a:avLst/>
          </a:prstGeom>
        </p:spPr>
      </p:pic>
      <p:sp>
        <p:nvSpPr>
          <p:cNvPr id="5" name="Ovál 4">
            <a:extLst>
              <a:ext uri="{FF2B5EF4-FFF2-40B4-BE49-F238E27FC236}">
                <a16:creationId xmlns:a16="http://schemas.microsoft.com/office/drawing/2014/main" xmlns="" id="{F1668EF5-3BF8-4A10-B0E6-769E68F59961}"/>
              </a:ext>
            </a:extLst>
          </p:cNvPr>
          <p:cNvSpPr/>
          <p:nvPr/>
        </p:nvSpPr>
        <p:spPr>
          <a:xfrm>
            <a:off x="10162260" y="3719593"/>
            <a:ext cx="2045776" cy="145684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88ACD742-C206-4CF5-AF22-FC435C369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" t="3025" r="2841" b="2771"/>
          <a:stretch/>
        </p:blipFill>
        <p:spPr>
          <a:xfrm>
            <a:off x="500461" y="1784266"/>
            <a:ext cx="5337767" cy="3427039"/>
          </a:xfrm>
          <a:prstGeom prst="rect">
            <a:avLst/>
          </a:prstGeom>
        </p:spPr>
      </p:pic>
      <p:sp>
        <p:nvSpPr>
          <p:cNvPr id="7" name="Ovál 6">
            <a:extLst>
              <a:ext uri="{FF2B5EF4-FFF2-40B4-BE49-F238E27FC236}">
                <a16:creationId xmlns:a16="http://schemas.microsoft.com/office/drawing/2014/main" xmlns="" id="{A1FBCB3D-B17E-4FD4-AFD2-A35150D0F942}"/>
              </a:ext>
            </a:extLst>
          </p:cNvPr>
          <p:cNvSpPr/>
          <p:nvPr/>
        </p:nvSpPr>
        <p:spPr>
          <a:xfrm>
            <a:off x="3926877" y="1906292"/>
            <a:ext cx="1526046" cy="40439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4744231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Odznak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dzna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a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14CCDA5305BD944A6F5788A6F257447" ma:contentTypeVersion="4" ma:contentTypeDescription="Új dokumentum létrehozása." ma:contentTypeScope="" ma:versionID="a0b01f470ce7b2792d28ebfdb3212985">
  <xsd:schema xmlns:xsd="http://www.w3.org/2001/XMLSchema" xmlns:xs="http://www.w3.org/2001/XMLSchema" xmlns:p="http://schemas.microsoft.com/office/2006/metadata/properties" xmlns:ns3="0b034098-7ffa-40d6-8412-02dac9bb3121" targetNamespace="http://schemas.microsoft.com/office/2006/metadata/properties" ma:root="true" ma:fieldsID="219008797c8061f6389e62c243e31b9a" ns3:_="">
    <xsd:import namespace="0b034098-7ffa-40d6-8412-02dac9bb31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34098-7ffa-40d6-8412-02dac9bb31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b034098-7ffa-40d6-8412-02dac9bb312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76F-D2BC-4517-AA4C-83ABB654C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34098-7ffa-40d6-8412-02dac9bb31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B9E78-595F-41AA-B8FF-1657B24A64F3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0b034098-7ffa-40d6-8412-02dac9bb312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ED409D-D761-44D8-8125-D888C04D1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Odznak</Template>
  <TotalTime>53</TotalTime>
  <Words>280</Words>
  <Application>Microsoft Office PowerPoint</Application>
  <PresentationFormat>Vlastná</PresentationFormat>
  <Paragraphs>71</Paragraphs>
  <Slides>23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Odznak</vt:lpstr>
      <vt:lpstr>Prezentácia programu PowerPoint</vt:lpstr>
      <vt:lpstr>Vylučovaním sa telo zbavuje nadbytočných a odpadových látok  (plynných, kvapalných a tuhých).  Vylučovaním sa udržuje stálosť vnútorného prostredia. </vt:lpstr>
      <vt:lpstr>Prezentácia programu PowerPoint</vt:lpstr>
      <vt:lpstr> </vt:lpstr>
      <vt:lpstr>Mnohobunkové živočíchy</vt:lpstr>
      <vt:lpstr> </vt:lpstr>
      <vt:lpstr> </vt:lpstr>
      <vt:lpstr> </vt:lpstr>
      <vt:lpstr>Prezentácia programu PowerPoint</vt:lpstr>
      <vt:lpstr>Mäkkýše</vt:lpstr>
      <vt:lpstr>Mnohobunkové živočíchy</vt:lpstr>
      <vt:lpstr>Odpadové látky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Zopakuj si</vt:lpstr>
      <vt:lpstr>Poznámky</vt:lpstr>
      <vt:lpstr>Prezentácia programu PowerPoint</vt:lpstr>
      <vt:lpstr>Ďakujem  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Terézia Kolcunová</dc:creator>
  <cp:lastModifiedBy>ucitel</cp:lastModifiedBy>
  <cp:revision>3</cp:revision>
  <dcterms:created xsi:type="dcterms:W3CDTF">2022-01-08T15:49:49Z</dcterms:created>
  <dcterms:modified xsi:type="dcterms:W3CDTF">2024-01-31T11:54:14Z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0x010100214CCDA5305BD944A6F5788A6F257447</vt:lpwstr>
  </property>
</Properties>
</file>