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85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84" d="100"/>
          <a:sy n="84" d="100"/>
        </p:scale>
        <p:origin x="144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0FAB6-00B9-44F5-AD8B-58109B435D5C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78C03-D865-471C-AC41-E79EAA0D36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68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8C03-D865-471C-AC41-E79EAA0D369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666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79512" y="548680"/>
            <a:ext cx="8856984" cy="619268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b="1" dirty="0"/>
              <a:t>Pre niektoré adície a eliminácie sa </a:t>
            </a:r>
            <a:r>
              <a:rPr lang="sk-SK" b="1" dirty="0" smtClean="0"/>
              <a:t>používajú </a:t>
            </a:r>
            <a:r>
              <a:rPr lang="sk-SK" b="1" dirty="0"/>
              <a:t>osobitné </a:t>
            </a:r>
            <a:r>
              <a:rPr lang="sk-SK" b="1" dirty="0" smtClean="0"/>
              <a:t>pomenovania:</a:t>
            </a:r>
          </a:p>
          <a:p>
            <a:pPr marL="45720" indent="0">
              <a:buNone/>
            </a:pPr>
            <a:r>
              <a:rPr lang="sk-SK" dirty="0" smtClean="0"/>
              <a:t>Príklady pre </a:t>
            </a:r>
            <a:r>
              <a:rPr lang="sk-SK" dirty="0" err="1" smtClean="0"/>
              <a:t>naväzovanie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dirty="0" smtClean="0"/>
              <a:t>adíciu) </a:t>
            </a:r>
            <a:r>
              <a:rPr lang="sk-SK" dirty="0"/>
              <a:t>alebo </a:t>
            </a:r>
            <a:r>
              <a:rPr lang="sk-SK" dirty="0" smtClean="0"/>
              <a:t>odštiepenie </a:t>
            </a:r>
            <a:r>
              <a:rPr lang="sk-SK" dirty="0"/>
              <a:t>(</a:t>
            </a:r>
            <a:r>
              <a:rPr lang="sk-SK" dirty="0" smtClean="0"/>
              <a:t>elimináciu) : 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 a) </a:t>
            </a:r>
            <a:r>
              <a:rPr lang="sk-SK" dirty="0" err="1"/>
              <a:t>hydrogenácia</a:t>
            </a:r>
            <a:r>
              <a:rPr lang="sk-SK" dirty="0"/>
              <a:t> (adícia vodíka), </a:t>
            </a:r>
            <a:r>
              <a:rPr lang="sk-SK" dirty="0" smtClean="0"/>
              <a:t>(+H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 b) </a:t>
            </a:r>
            <a:r>
              <a:rPr lang="sk-SK" dirty="0" err="1" smtClean="0"/>
              <a:t>dehydrogenácia</a:t>
            </a:r>
            <a:r>
              <a:rPr lang="sk-SK" dirty="0" smtClean="0"/>
              <a:t> = odštiepenie (eliminácia) vodíka (-H</a:t>
            </a:r>
            <a:r>
              <a:rPr lang="sk-SK" baseline="-25000" dirty="0" smtClean="0"/>
              <a:t>2</a:t>
            </a:r>
            <a:r>
              <a:rPr lang="sk-SK" dirty="0" smtClean="0"/>
              <a:t>) 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 c) hydratácia = adícia vody (+H</a:t>
            </a:r>
            <a:r>
              <a:rPr lang="sk-SK" baseline="-25000" dirty="0" smtClean="0"/>
              <a:t>2</a:t>
            </a:r>
            <a:r>
              <a:rPr lang="sk-SK" dirty="0" smtClean="0"/>
              <a:t>O),dehydratácia = eliminácia vody (-H</a:t>
            </a:r>
            <a:r>
              <a:rPr lang="sk-SK" baseline="-25000" dirty="0" smtClean="0"/>
              <a:t>2</a:t>
            </a:r>
            <a:r>
              <a:rPr lang="sk-SK" dirty="0" smtClean="0"/>
              <a:t>O)</a:t>
            </a:r>
          </a:p>
          <a:p>
            <a:r>
              <a:rPr lang="sk-SK" b="1" dirty="0" smtClean="0"/>
              <a:t>niektoré </a:t>
            </a:r>
            <a:r>
              <a:rPr lang="sk-SK" b="1" dirty="0"/>
              <a:t>substitučné reakcie majú špeciálne názvy, napríklad nitrácia, </a:t>
            </a:r>
            <a:r>
              <a:rPr lang="sk-SK" b="1" dirty="0" err="1" smtClean="0"/>
              <a:t>halogenácia</a:t>
            </a:r>
            <a:r>
              <a:rPr lang="sk-SK" b="1" dirty="0" smtClean="0"/>
              <a:t> </a:t>
            </a:r>
            <a:r>
              <a:rPr lang="sk-SK" dirty="0" smtClean="0"/>
              <a:t>(konkrétne </a:t>
            </a:r>
            <a:r>
              <a:rPr lang="sk-SK" dirty="0" err="1" smtClean="0"/>
              <a:t>chlorácia</a:t>
            </a:r>
            <a:r>
              <a:rPr lang="sk-SK" dirty="0" smtClean="0"/>
              <a:t> (+Cl</a:t>
            </a:r>
            <a:r>
              <a:rPr lang="sk-SK" baseline="-25000" dirty="0" smtClean="0"/>
              <a:t>2</a:t>
            </a:r>
            <a:r>
              <a:rPr lang="sk-SK" dirty="0" smtClean="0"/>
              <a:t>), </a:t>
            </a:r>
            <a:r>
              <a:rPr lang="sk-SK" dirty="0" err="1" smtClean="0"/>
              <a:t>bromácia</a:t>
            </a:r>
            <a:r>
              <a:rPr lang="sk-SK" dirty="0"/>
              <a:t> </a:t>
            </a:r>
            <a:r>
              <a:rPr lang="sk-SK" dirty="0" smtClean="0"/>
              <a:t>(+Br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45720" indent="0">
              <a:buNone/>
            </a:pPr>
            <a:endParaRPr lang="sk-SK" dirty="0" smtClean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25555"/>
              </p:ext>
            </p:extLst>
          </p:nvPr>
        </p:nvGraphicFramePr>
        <p:xfrm>
          <a:off x="14457" y="4437112"/>
          <a:ext cx="9036496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6496"/>
              </a:tblGrid>
              <a:tr h="2304256">
                <a:tc>
                  <a:txBody>
                    <a:bodyPr/>
                    <a:lstStyle/>
                    <a:p>
                      <a:pPr marL="45720" indent="0">
                        <a:buNone/>
                      </a:pP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V organickej chémii:</a:t>
                      </a:r>
                    </a:p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OXIDÁCIA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=  a) naviazanie kyslíka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oxygenácia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ox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.)  (+O</a:t>
                      </a:r>
                      <a:r>
                        <a:rPr lang="sk-SK" sz="2400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sk-SK" sz="2400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marL="45720" indent="0">
                        <a:buNone/>
                      </a:pP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                 b) alebo odštiepenie vodíka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dehydrogenácia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-H</a:t>
                      </a:r>
                      <a:r>
                        <a:rPr lang="sk-SK" sz="2400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REDUKCIA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odštiepenie=eliminácia 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kyslíka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deoxygenácia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 </a:t>
                      </a:r>
                    </a:p>
                    <a:p>
                      <a:pPr marL="45720" indent="0">
                        <a:buNone/>
                      </a:pP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           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b) 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alebo 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naviazanie=adícia 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vodíka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hydrogenácia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+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H</a:t>
                      </a:r>
                      <a:r>
                        <a:rPr lang="sk-SK" sz="2400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sk-SK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7" t="71261" r="44434" b="9106"/>
          <a:stretch/>
        </p:blipFill>
        <p:spPr bwMode="auto">
          <a:xfrm>
            <a:off x="1471191" y="3501008"/>
            <a:ext cx="5409229" cy="216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1" t="45606" r="50065" b="37063"/>
          <a:stretch/>
        </p:blipFill>
        <p:spPr bwMode="auto">
          <a:xfrm>
            <a:off x="755576" y="1052736"/>
            <a:ext cx="6840461" cy="163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385714" y="2683823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3</a:t>
            </a:r>
            <a:r>
              <a:rPr lang="sk-SK" dirty="0" smtClean="0"/>
              <a:t>.  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539552" y="5670484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4</a:t>
            </a:r>
            <a:r>
              <a:rPr lang="sk-SK" dirty="0" smtClean="0"/>
              <a:t>.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76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8881" r="30472" b="35706"/>
          <a:stretch/>
        </p:blipFill>
        <p:spPr bwMode="auto">
          <a:xfrm>
            <a:off x="1259632" y="980728"/>
            <a:ext cx="6822158" cy="16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827584" y="2708920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5.  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979712" y="2348880"/>
            <a:ext cx="720080" cy="144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979984" y="5733256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6</a:t>
            </a:r>
            <a:r>
              <a:rPr lang="sk-SK" dirty="0" smtClean="0"/>
              <a:t>.  </a:t>
            </a:r>
            <a:endParaRPr lang="sk-S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1" t="83927" r="38002" b="5798"/>
          <a:stretch/>
        </p:blipFill>
        <p:spPr bwMode="auto">
          <a:xfrm>
            <a:off x="860629" y="4365104"/>
            <a:ext cx="7560918" cy="101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7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t="39621" r="40522" b="48812"/>
          <a:stretch/>
        </p:blipFill>
        <p:spPr bwMode="auto">
          <a:xfrm>
            <a:off x="67640" y="872707"/>
            <a:ext cx="9000999" cy="12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611560" y="2079098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7.  </a:t>
            </a:r>
            <a:endParaRPr lang="sk-S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t="54650" r="35969" b="27890"/>
          <a:stretch/>
        </p:blipFill>
        <p:spPr bwMode="auto">
          <a:xfrm>
            <a:off x="100006" y="3356992"/>
            <a:ext cx="8968633" cy="161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9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1.dehydrogenácia, eliminácia</a:t>
            </a:r>
          </a:p>
          <a:p>
            <a:r>
              <a:rPr lang="sk-SK" dirty="0" smtClean="0"/>
              <a:t>2.oxidácia</a:t>
            </a:r>
          </a:p>
          <a:p>
            <a:r>
              <a:rPr lang="sk-SK" dirty="0" smtClean="0"/>
              <a:t>3.radikálová substitúcia (</a:t>
            </a:r>
            <a:r>
              <a:rPr lang="sk-SK" dirty="0" err="1" smtClean="0"/>
              <a:t>chlorácia</a:t>
            </a:r>
            <a:r>
              <a:rPr lang="sk-SK" dirty="0" smtClean="0"/>
              <a:t>)</a:t>
            </a:r>
          </a:p>
          <a:p>
            <a:r>
              <a:rPr lang="sk-SK" dirty="0" smtClean="0"/>
              <a:t>4.dehydrogenácia eliminácia</a:t>
            </a:r>
          </a:p>
          <a:p>
            <a:r>
              <a:rPr lang="sk-SK" dirty="0" smtClean="0"/>
              <a:t>5.elektrofilná adícia</a:t>
            </a:r>
          </a:p>
          <a:p>
            <a:r>
              <a:rPr lang="sk-SK" dirty="0" smtClean="0"/>
              <a:t>6.adícia vody</a:t>
            </a:r>
          </a:p>
          <a:p>
            <a:r>
              <a:rPr lang="sk-SK" dirty="0" smtClean="0"/>
              <a:t>7.hydrogenácia/adícia vodíka</a:t>
            </a:r>
          </a:p>
          <a:p>
            <a:r>
              <a:rPr lang="sk-SK" dirty="0" smtClean="0"/>
              <a:t>8.substitúcia (</a:t>
            </a:r>
            <a:r>
              <a:rPr lang="sk-SK" dirty="0" err="1" smtClean="0"/>
              <a:t>bromácia</a:t>
            </a:r>
            <a:r>
              <a:rPr lang="sk-SK" dirty="0" smtClean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65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16955" r="31971" b="4278"/>
          <a:stretch/>
        </p:blipFill>
        <p:spPr bwMode="auto">
          <a:xfrm>
            <a:off x="306962" y="912722"/>
            <a:ext cx="7958486" cy="594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48883" y="5100426"/>
            <a:ext cx="352424" cy="38165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Šesťcípa hviezda 5"/>
          <p:cNvSpPr/>
          <p:nvPr/>
        </p:nvSpPr>
        <p:spPr>
          <a:xfrm>
            <a:off x="71613" y="2985394"/>
            <a:ext cx="329694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Šesťcípa hviezda 6"/>
          <p:cNvSpPr/>
          <p:nvPr/>
        </p:nvSpPr>
        <p:spPr>
          <a:xfrm>
            <a:off x="48883" y="876771"/>
            <a:ext cx="352423" cy="35823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66497" y="-3357"/>
            <a:ext cx="8640960" cy="95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Aplikačn</a:t>
            </a:r>
            <a:r>
              <a:rPr lang="sk-SK" sz="2400" dirty="0">
                <a:solidFill>
                  <a:srgbClr val="FFFF00"/>
                </a:solidFill>
              </a:rPr>
              <a:t>é</a:t>
            </a:r>
            <a:r>
              <a:rPr lang="sk-SK" sz="2400" dirty="0" smtClean="0">
                <a:solidFill>
                  <a:srgbClr val="FFFF00"/>
                </a:solidFill>
              </a:rPr>
              <a:t> úlohy alebo ako sme pochopili teoretickú časť </a:t>
            </a:r>
            <a:r>
              <a:rPr lang="sk-SK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sk-SK" sz="2400" dirty="0">
              <a:solidFill>
                <a:srgbClr val="FFFF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65" t="20636" r="13364" b="56188"/>
          <a:stretch/>
        </p:blipFill>
        <p:spPr bwMode="auto">
          <a:xfrm>
            <a:off x="7419608" y="2978206"/>
            <a:ext cx="1691680" cy="124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0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8" t="19676" r="33102" b="67365"/>
          <a:stretch/>
        </p:blipFill>
        <p:spPr bwMode="auto">
          <a:xfrm>
            <a:off x="721426" y="171376"/>
            <a:ext cx="7683996" cy="89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t="70809" r="28827" b="14181"/>
          <a:stretch/>
        </p:blipFill>
        <p:spPr bwMode="auto">
          <a:xfrm>
            <a:off x="730735" y="921806"/>
            <a:ext cx="7683996" cy="104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5" t="18132" r="35721" b="11120"/>
          <a:stretch/>
        </p:blipFill>
        <p:spPr bwMode="auto">
          <a:xfrm>
            <a:off x="721426" y="1981762"/>
            <a:ext cx="6676572" cy="49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esťcípa hviezda 3"/>
          <p:cNvSpPr/>
          <p:nvPr/>
        </p:nvSpPr>
        <p:spPr>
          <a:xfrm>
            <a:off x="304850" y="5241435"/>
            <a:ext cx="397898" cy="50405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Šesťcípa hviezda 9"/>
          <p:cNvSpPr/>
          <p:nvPr/>
        </p:nvSpPr>
        <p:spPr>
          <a:xfrm>
            <a:off x="272932" y="134268"/>
            <a:ext cx="461734" cy="48336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Šesťcípa hviezda 10"/>
          <p:cNvSpPr/>
          <p:nvPr/>
        </p:nvSpPr>
        <p:spPr>
          <a:xfrm>
            <a:off x="251336" y="1948578"/>
            <a:ext cx="416576" cy="53488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26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14860" r="9604" b="4344"/>
          <a:stretch/>
        </p:blipFill>
        <p:spPr bwMode="auto">
          <a:xfrm>
            <a:off x="0" y="710675"/>
            <a:ext cx="9159526" cy="493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0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20513" r="11873" b="69312"/>
          <a:stretch/>
        </p:blipFill>
        <p:spPr bwMode="auto">
          <a:xfrm>
            <a:off x="-15126" y="316448"/>
            <a:ext cx="9125677" cy="6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51827" r="9865" b="23810"/>
          <a:stretch/>
        </p:blipFill>
        <p:spPr bwMode="auto">
          <a:xfrm>
            <a:off x="32381" y="4941168"/>
            <a:ext cx="9125677" cy="149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31410" r="24362" b="47464"/>
          <a:stretch/>
        </p:blipFill>
        <p:spPr bwMode="auto">
          <a:xfrm>
            <a:off x="-40975" y="1052736"/>
            <a:ext cx="9198492" cy="16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5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8" t="16955" r="29913" b="55794"/>
          <a:stretch/>
        </p:blipFill>
        <p:spPr bwMode="auto">
          <a:xfrm>
            <a:off x="667140" y="2088232"/>
            <a:ext cx="8244408" cy="205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Šesťcípa hviezda 5"/>
          <p:cNvSpPr/>
          <p:nvPr/>
        </p:nvSpPr>
        <p:spPr>
          <a:xfrm>
            <a:off x="182733" y="1916832"/>
            <a:ext cx="687355" cy="678902"/>
          </a:xfrm>
          <a:prstGeom prst="star6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1.</a:t>
            </a:r>
            <a:endParaRPr lang="sk-S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44672" r="43970" b="27069"/>
          <a:stretch/>
        </p:blipFill>
        <p:spPr bwMode="auto">
          <a:xfrm>
            <a:off x="1187624" y="4460126"/>
            <a:ext cx="6292540" cy="213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Šesťcípa hviezda 8"/>
          <p:cNvSpPr/>
          <p:nvPr/>
        </p:nvSpPr>
        <p:spPr>
          <a:xfrm>
            <a:off x="667140" y="4337428"/>
            <a:ext cx="687355" cy="678902"/>
          </a:xfrm>
          <a:prstGeom prst="star6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6300192" y="4869160"/>
            <a:ext cx="1179972" cy="1723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láčik 10"/>
          <p:cNvSpPr/>
          <p:nvPr/>
        </p:nvSpPr>
        <p:spPr>
          <a:xfrm>
            <a:off x="2201638" y="0"/>
            <a:ext cx="5970762" cy="2088232"/>
          </a:xfrm>
          <a:prstGeom prst="cloudCallout">
            <a:avLst>
              <a:gd name="adj1" fmla="val -71497"/>
              <a:gd name="adj2" fmla="val 3861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accent1">
                    <a:lumMod val="75000"/>
                  </a:schemeClr>
                </a:solidFill>
              </a:rPr>
              <a:t>  Skupinová </a:t>
            </a:r>
            <a:r>
              <a:rPr lang="sk-SK" sz="3600" dirty="0">
                <a:solidFill>
                  <a:schemeClr val="accent1">
                    <a:lumMod val="75000"/>
                  </a:schemeClr>
                </a:solidFill>
              </a:rPr>
              <a:t>práca</a:t>
            </a:r>
          </a:p>
          <a:p>
            <a:pPr algn="ctr"/>
            <a:r>
              <a:rPr lang="sk-SK" sz="3600" dirty="0" smtClean="0">
                <a:solidFill>
                  <a:schemeClr val="accent1">
                    <a:lumMod val="75000"/>
                  </a:schemeClr>
                </a:solidFill>
              </a:rPr>
              <a:t>    3-2-1 </a:t>
            </a:r>
            <a:r>
              <a:rPr lang="sk-SK" sz="3600" dirty="0">
                <a:solidFill>
                  <a:schemeClr val="accent1">
                    <a:lumMod val="75000"/>
                  </a:schemeClr>
                </a:solidFill>
              </a:rPr>
              <a:t>ŠTART </a:t>
            </a:r>
            <a:r>
              <a:rPr lang="sk-SK" sz="3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3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481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73184" r="45680" b="4278"/>
          <a:stretch/>
        </p:blipFill>
        <p:spPr bwMode="auto">
          <a:xfrm>
            <a:off x="419637" y="1663681"/>
            <a:ext cx="8603024" cy="241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207901" y="1183733"/>
            <a:ext cx="687355" cy="67890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7" t="14860" r="39505" b="59611"/>
          <a:stretch/>
        </p:blipFill>
        <p:spPr bwMode="auto">
          <a:xfrm>
            <a:off x="832795" y="4560539"/>
            <a:ext cx="7596336" cy="216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Šesťcípa hviezda 8"/>
          <p:cNvSpPr/>
          <p:nvPr/>
        </p:nvSpPr>
        <p:spPr>
          <a:xfrm>
            <a:off x="489117" y="4221088"/>
            <a:ext cx="687355" cy="678902"/>
          </a:xfrm>
          <a:prstGeom prst="star6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49887" r="10278" b="19769"/>
          <a:stretch/>
        </p:blipFill>
        <p:spPr bwMode="auto">
          <a:xfrm>
            <a:off x="107504" y="548680"/>
            <a:ext cx="9044148" cy="190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1" t="20513" r="12696" b="69312"/>
          <a:stretch/>
        </p:blipFill>
        <p:spPr bwMode="auto">
          <a:xfrm>
            <a:off x="346702" y="3544969"/>
            <a:ext cx="8775865" cy="6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31410" r="24362" b="47464"/>
          <a:stretch/>
        </p:blipFill>
        <p:spPr bwMode="auto">
          <a:xfrm>
            <a:off x="0" y="4221088"/>
            <a:ext cx="9151652" cy="16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Šesťcípa hviezda 6"/>
          <p:cNvSpPr/>
          <p:nvPr/>
        </p:nvSpPr>
        <p:spPr>
          <a:xfrm>
            <a:off x="0" y="3068960"/>
            <a:ext cx="687355" cy="678902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Šesťcípa hviezda 7"/>
          <p:cNvSpPr/>
          <p:nvPr/>
        </p:nvSpPr>
        <p:spPr>
          <a:xfrm>
            <a:off x="18550" y="0"/>
            <a:ext cx="687355" cy="678902"/>
          </a:xfrm>
          <a:prstGeom prst="star6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96944" cy="1143000"/>
          </a:xfrm>
        </p:spPr>
        <p:txBody>
          <a:bodyPr/>
          <a:lstStyle/>
          <a:p>
            <a:r>
              <a:rPr lang="sk-SK" dirty="0" smtClean="0"/>
              <a:t>Určte o aký typ chemickej reakcie ide: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9" t="39112" r="37070" b="42877"/>
          <a:stretch/>
        </p:blipFill>
        <p:spPr bwMode="auto">
          <a:xfrm>
            <a:off x="444771" y="1772816"/>
            <a:ext cx="8230153" cy="159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732803" y="3373404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1.  </a:t>
            </a:r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37063" r="43976" b="55990"/>
          <a:stretch/>
        </p:blipFill>
        <p:spPr bwMode="auto">
          <a:xfrm>
            <a:off x="270909" y="4452713"/>
            <a:ext cx="8623421" cy="7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aoblený obdĺžnik 6"/>
          <p:cNvSpPr/>
          <p:nvPr/>
        </p:nvSpPr>
        <p:spPr>
          <a:xfrm>
            <a:off x="699224" y="5178730"/>
            <a:ext cx="763284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/>
              <a:t>2</a:t>
            </a:r>
            <a:r>
              <a:rPr lang="sk-SK" dirty="0" smtClean="0"/>
              <a:t>.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825</TotalTime>
  <Words>207</Words>
  <Application>Microsoft Office PowerPoint</Application>
  <PresentationFormat>Prezentácia na obrazovke (4:3)</PresentationFormat>
  <Paragraphs>38</Paragraphs>
  <Slides>13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Calibri</vt:lpstr>
      <vt:lpstr>Georgia</vt:lpstr>
      <vt:lpstr>Trebuchet MS</vt:lpstr>
      <vt:lpstr>Wingdings</vt:lpstr>
      <vt:lpstr>Aerodynamika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Určte o aký typ chemickej reakcie ide:</vt:lpstr>
      <vt:lpstr>Prezentácia programu PowerPoint</vt:lpstr>
      <vt:lpstr>Prezentácia programu PowerPoint</vt:lpstr>
      <vt:lpstr>Prezentácia programu PowerPoint</vt:lpstr>
      <vt:lpstr>Riešenie: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reakcie v organickej chémii</dc:title>
  <dc:creator>spravca</dc:creator>
  <cp:lastModifiedBy>ucitel</cp:lastModifiedBy>
  <cp:revision>74</cp:revision>
  <dcterms:created xsi:type="dcterms:W3CDTF">2021-02-07T08:36:16Z</dcterms:created>
  <dcterms:modified xsi:type="dcterms:W3CDTF">2022-02-17T07:58:55Z</dcterms:modified>
</cp:coreProperties>
</file>