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5" r:id="rId8"/>
    <p:sldId id="264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2FEC35-8E4F-448D-94A5-7DE7D4708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56A0885-1D6D-4988-B5C8-95AE75874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4A97E2B-D408-45E0-976F-756E64C3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8061-CE4A-43FE-BE47-A13B9D390443}" type="datetimeFigureOut">
              <a:rPr lang="sk-SK" smtClean="0"/>
              <a:t>1. 12. 2021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7E3938F-9308-4832-8A6F-B94142B3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A33C033-F3F1-4D14-9B5B-DA996959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9BAE-2435-42B8-AFAC-D6402AA1A12A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2012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60938B-C9A1-403D-A2B1-DFB2025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3919D97C-0DE8-4B34-B9B9-54906B5DC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D486D5D-531E-4B19-A71D-30B9D696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8061-CE4A-43FE-BE47-A13B9D390443}" type="datetimeFigureOut">
              <a:rPr lang="sk-SK" smtClean="0"/>
              <a:t>1. 12. 2021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EB5E1CF-AC83-467D-B44D-9A8F7840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B0D9861-3968-46E2-8EC0-CACA5B24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9BAE-2435-42B8-AFAC-D6402AA1A12A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4382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543F641C-621C-4AC6-B39F-768101136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B9F6C02-FAC0-4F88-AC17-724844B1B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969BE1-6371-46D7-9DD1-BF280EA6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8061-CE4A-43FE-BE47-A13B9D390443}" type="datetimeFigureOut">
              <a:rPr lang="sk-SK" smtClean="0"/>
              <a:t>1. 12. 2021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766032D-9244-4FF5-A82B-2817B7D0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65F28CC-A790-465F-98C8-05C1B4F6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9BAE-2435-42B8-AFAC-D6402AA1A12A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5829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0602A2-7C24-4340-B3DA-552A578D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F32EE13-BBA4-468E-B819-8B46CF89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68E4333-4482-4D0B-95D4-1C5E6DAE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8061-CE4A-43FE-BE47-A13B9D390443}" type="datetimeFigureOut">
              <a:rPr lang="sk-SK" smtClean="0"/>
              <a:t>1. 12. 2021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E827A1B-4EFD-49DF-812D-84DDE245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1DFB81D-177E-4803-9343-260DD065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9BAE-2435-42B8-AFAC-D6402AA1A12A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0564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8AA154-7C0D-40D4-9107-520DFEB6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772D3B9-096A-4A76-AD60-EDB48FA8D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55D9247-B769-42B2-9B7E-EC36EBE9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8061-CE4A-43FE-BE47-A13B9D390443}" type="datetimeFigureOut">
              <a:rPr lang="sk-SK" smtClean="0"/>
              <a:t>1. 12. 2021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EF0C609-FFF8-41BF-A47E-1798A657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43FBA9C-E9C6-4777-87F7-2B27BB6F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9BAE-2435-42B8-AFAC-D6402AA1A12A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8978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585981-BBC0-4051-9073-C478CD2D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EBD39EF-AFBB-4338-86EC-011AD0150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9E4652B-6BD7-4538-A188-CFD739BDA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31BEA17-240B-4358-9014-990E62B3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8061-CE4A-43FE-BE47-A13B9D390443}" type="datetimeFigureOut">
              <a:rPr lang="sk-SK" smtClean="0"/>
              <a:t>1. 12. 2021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FBFAE77-887E-40CE-88FA-2DF98D66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3A8B233-E2AF-4401-B1E0-C368D969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9BAE-2435-42B8-AFAC-D6402AA1A12A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1140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351888-1BF6-4B17-B0EA-4C626D53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6C136ED-1B16-41C5-A05E-0A4744873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2E9422F-8DA5-4E8F-AFFF-B01FB4B0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A0322F3-318A-4630-9311-397C6B100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7B0766C8-DBF0-4F6B-A8D7-EC830ED01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2E0F2DEE-7BDE-4115-8EB9-05D15352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8061-CE4A-43FE-BE47-A13B9D390443}" type="datetimeFigureOut">
              <a:rPr lang="sk-SK" smtClean="0"/>
              <a:t>1. 12. 2021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38794A80-74EC-470C-9BCC-CE254531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4947CC87-FEB9-41CC-B7E4-85701724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9BAE-2435-42B8-AFAC-D6402AA1A12A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291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737144-C452-40AA-99E9-55C1C5C3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ABA8B28-0EAF-46EE-A057-EE7E311E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8061-CE4A-43FE-BE47-A13B9D390443}" type="datetimeFigureOut">
              <a:rPr lang="sk-SK" smtClean="0"/>
              <a:t>1. 12. 2021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D7DDDC02-8F55-4904-B2B4-44942BA0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45EFD5C9-AD47-415E-AF13-36637B3C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9BAE-2435-42B8-AFAC-D6402AA1A12A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8287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427EF8D-C6E9-43E5-BA3A-654C6418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8061-CE4A-43FE-BE47-A13B9D390443}" type="datetimeFigureOut">
              <a:rPr lang="sk-SK" smtClean="0"/>
              <a:t>1. 12. 2021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F84CEE61-AF9F-4AB1-84C2-52E3C977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EE1E602-9AC6-4FC0-BF65-9EE6149D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9BAE-2435-42B8-AFAC-D6402AA1A12A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8078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967440-FF43-4957-A64D-50661E7C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CBB62A2-7F71-499A-A157-C7F4477A8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C47B192-AA64-42E5-9080-248CEB8D1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6CDC679-BD63-44D2-8475-AB37F4C4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8061-CE4A-43FE-BE47-A13B9D390443}" type="datetimeFigureOut">
              <a:rPr lang="sk-SK" smtClean="0"/>
              <a:t>1. 12. 2021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172FE8F-F86A-4A43-A429-65948D12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5AF0451-7267-4978-B4FD-F4E326C9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9BAE-2435-42B8-AFAC-D6402AA1A12A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8968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4954BB-D416-4D50-A2E6-F22623CB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C3552F0-F3AC-4948-826B-7C83580EC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8C1BA93-AF76-4757-B61A-FF710F4C5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F061028-301B-48A6-8102-6A40439D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8061-CE4A-43FE-BE47-A13B9D390443}" type="datetimeFigureOut">
              <a:rPr lang="sk-SK" smtClean="0"/>
              <a:t>1. 12. 2021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C60938E-EEB5-4F86-81B9-B08DC788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6AA8A22-377C-456B-A255-264D761D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9BAE-2435-42B8-AFAC-D6402AA1A12A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28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DE2F7D0-DDC2-4C11-9BBC-D7227CD92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094F775-74F9-4EA2-BCEB-5B8E03407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3D0D42D-05CC-4F1C-9F7B-5B053DB25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D8061-CE4A-43FE-BE47-A13B9D390443}" type="datetimeFigureOut">
              <a:rPr lang="sk-SK" smtClean="0"/>
              <a:t>1. 12. 2021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4B87E7-F3EB-413E-9B1F-3722EB785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75A2147-BECF-45E8-BDB7-F0A5AA7C2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9BAE-2435-42B8-AFAC-D6402AA1A12A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2924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nm.sk/?historicke-muzeum-aktualne-vystavy&amp;clanok=ludovit-stur-1815-1856-reformator-slovenskej-spolocnosti" TargetMode="External"/><Relationship Id="rId2" Type="http://schemas.openxmlformats.org/officeDocument/2006/relationships/hyperlink" Target="https://historyweb.dennikn.sk/clanky/detail/kto-bol-ludovit-stu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95C754-64DC-4869-8C2D-2A40F33CD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Ľudovít Štúr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30B98DF-1BE9-49E5-9D20-4AFA6CFA1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Prešovská univerzita v Prešove</a:t>
            </a:r>
          </a:p>
          <a:p>
            <a:r>
              <a:rPr lang="sk-SK" dirty="0"/>
              <a:t>Filozofická fakulta</a:t>
            </a:r>
          </a:p>
          <a:p>
            <a:r>
              <a:rPr lang="sk-SK" dirty="0"/>
              <a:t>Inštitút histórie</a:t>
            </a:r>
          </a:p>
          <a:p>
            <a:r>
              <a:rPr lang="sk-SK" dirty="0"/>
              <a:t>Dominik Valeš (DeFiB )</a:t>
            </a:r>
          </a:p>
        </p:txBody>
      </p:sp>
    </p:spTree>
    <p:extLst>
      <p:ext uri="{BB962C8B-B14F-4D97-AF65-F5344CB8AC3E}">
        <p14:creationId xmlns:p14="http://schemas.microsoft.com/office/powerpoint/2010/main" val="49043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B6D887D-19B1-444B-882E-68D1926F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456" y="1014428"/>
            <a:ext cx="4887685" cy="80578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sk-SK" sz="5400" b="1" dirty="0"/>
              <a:t>Život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8C3592-E801-471A-8591-AC974BC2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894530"/>
            <a:ext cx="4887685" cy="2001935"/>
          </a:xfrm>
        </p:spPr>
        <p:txBody>
          <a:bodyPr anchor="t">
            <a:normAutofit/>
          </a:bodyPr>
          <a:lstStyle/>
          <a:p>
            <a:r>
              <a:rPr lang="sk-SK" sz="2400" b="0" i="0" dirty="0">
                <a:effectLst/>
                <a:latin typeface="Arial" panose="020B0604020202020204" pitchFamily="34" charset="0"/>
              </a:rPr>
              <a:t> </a:t>
            </a:r>
            <a:r>
              <a:rPr lang="sk-SK" sz="2400" dirty="0">
                <a:latin typeface="Arial" panose="020B0604020202020204" pitchFamily="34" charset="0"/>
              </a:rPr>
              <a:t>28. októbra</a:t>
            </a:r>
            <a:r>
              <a:rPr lang="sk-SK" sz="2400" b="0" i="0" dirty="0">
                <a:effectLst/>
                <a:latin typeface="Arial" panose="020B0604020202020204" pitchFamily="34" charset="0"/>
              </a:rPr>
              <a:t> </a:t>
            </a:r>
            <a:r>
              <a:rPr lang="sk-SK" sz="2400" dirty="0">
                <a:latin typeface="Arial" panose="020B0604020202020204" pitchFamily="34" charset="0"/>
              </a:rPr>
              <a:t>1815</a:t>
            </a:r>
            <a:r>
              <a:rPr lang="sk-SK" sz="2400" b="0" i="0" dirty="0">
                <a:effectLst/>
                <a:latin typeface="Arial" panose="020B0604020202020204" pitchFamily="34" charset="0"/>
              </a:rPr>
              <a:t> v obci </a:t>
            </a:r>
            <a:r>
              <a:rPr lang="sk-SK" sz="2400" dirty="0">
                <a:latin typeface="Arial" panose="020B0604020202020204" pitchFamily="34" charset="0"/>
              </a:rPr>
              <a:t>Uhrovec</a:t>
            </a:r>
            <a:endParaRPr lang="sk-SK" sz="2400" b="0" i="0" strike="noStrike" dirty="0">
              <a:effectLst/>
              <a:latin typeface="Arial" panose="020B0604020202020204" pitchFamily="34" charset="0"/>
            </a:endParaRPr>
          </a:p>
          <a:p>
            <a:r>
              <a:rPr lang="sk-SK" sz="2400" b="0" i="0" dirty="0">
                <a:effectLst/>
                <a:latin typeface="Arial" panose="020B0604020202020204" pitchFamily="34" charset="0"/>
              </a:rPr>
              <a:t>† </a:t>
            </a:r>
            <a:r>
              <a:rPr lang="sk-SK" sz="2400" dirty="0">
                <a:latin typeface="Arial" panose="020B0604020202020204" pitchFamily="34" charset="0"/>
              </a:rPr>
              <a:t>12. január</a:t>
            </a:r>
            <a:r>
              <a:rPr lang="sk-SK" sz="2400" b="0" i="0" dirty="0">
                <a:effectLst/>
                <a:latin typeface="Arial" panose="020B0604020202020204" pitchFamily="34" charset="0"/>
              </a:rPr>
              <a:t> </a:t>
            </a:r>
            <a:r>
              <a:rPr lang="sk-SK" sz="2400" dirty="0">
                <a:latin typeface="Arial" panose="020B0604020202020204" pitchFamily="34" charset="0"/>
              </a:rPr>
              <a:t>1856</a:t>
            </a:r>
            <a:r>
              <a:rPr lang="sk-SK" sz="2400" b="0" i="0" dirty="0">
                <a:effectLst/>
                <a:latin typeface="Arial" panose="020B0604020202020204" pitchFamily="34" charset="0"/>
              </a:rPr>
              <a:t>, </a:t>
            </a:r>
            <a:r>
              <a:rPr lang="sk-SK" sz="2400" dirty="0">
                <a:latin typeface="Arial" panose="020B0604020202020204" pitchFamily="34" charset="0"/>
              </a:rPr>
              <a:t>Modra</a:t>
            </a:r>
          </a:p>
          <a:p>
            <a:r>
              <a:rPr lang="sk-SK" sz="2400" b="0" i="0" strike="noStrike" dirty="0">
                <a:effectLst/>
                <a:latin typeface="Arial" panose="020B0604020202020204" pitchFamily="34" charset="0"/>
              </a:rPr>
              <a:t>Slovenské národné obrodenie</a:t>
            </a:r>
          </a:p>
          <a:p>
            <a:r>
              <a:rPr lang="sk-SK" sz="2400" dirty="0">
                <a:latin typeface="Arial" panose="020B0604020202020204" pitchFamily="34" charset="0"/>
              </a:rPr>
              <a:t>Kodifikácia jazyka</a:t>
            </a:r>
          </a:p>
          <a:p>
            <a:endParaRPr lang="sk-SK" sz="2400" b="0" i="0" strike="noStrike" dirty="0">
              <a:effectLst/>
              <a:latin typeface="Arial" panose="020B0604020202020204" pitchFamily="34" charset="0"/>
            </a:endParaRPr>
          </a:p>
          <a:p>
            <a:endParaRPr lang="sk-SK" sz="2400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ok 3" descr="Obrázok, na ktorom je text, osoba, čierne, pózujúci&#10;&#10;Automaticky generovaný popis">
            <a:extLst>
              <a:ext uri="{FF2B5EF4-FFF2-40B4-BE49-F238E27FC236}">
                <a16:creationId xmlns:a16="http://schemas.microsoft.com/office/drawing/2014/main" id="{1D5F05A9-5FBF-4964-B659-AEF5FA3C2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7771"/>
          <a:stretch/>
        </p:blipFill>
        <p:spPr>
          <a:xfrm>
            <a:off x="6749145" y="573678"/>
            <a:ext cx="5103206" cy="57106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0970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6D887D-19B1-444B-882E-68D1926F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Práca</a:t>
            </a:r>
            <a:r>
              <a:rPr lang="en-US" b="1" dirty="0"/>
              <a:t> </a:t>
            </a:r>
            <a:endParaRPr lang="en-US" b="1"/>
          </a:p>
        </p:txBody>
      </p:sp>
      <p:pic>
        <p:nvPicPr>
          <p:cNvPr id="1026" name="Picture 2" descr="Turiec Online - Ľudovít Štúr počas revolúcie prešiel od slov k činom">
            <a:extLst>
              <a:ext uri="{FF2B5EF4-FFF2-40B4-BE49-F238E27FC236}">
                <a16:creationId xmlns:a16="http://schemas.microsoft.com/office/drawing/2014/main" id="{CD0321A8-F0B5-4868-BBC2-EB3627F5D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6" r="17846"/>
          <a:stretch/>
        </p:blipFill>
        <p:spPr bwMode="auto">
          <a:xfrm>
            <a:off x="20" y="10"/>
            <a:ext cx="4639713" cy="6857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37D544F4-05F2-49AA-92BE-712973B6AABD}"/>
              </a:ext>
            </a:extLst>
          </p:cNvPr>
          <p:cNvSpPr txBox="1">
            <a:spLocks noChangeArrowheads="1"/>
          </p:cNvSpPr>
          <p:nvPr/>
        </p:nvSpPr>
        <p:spPr>
          <a:xfrm>
            <a:off x="5069940" y="2322576"/>
            <a:ext cx="6172200" cy="385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sk-SK" sz="2200" dirty="0"/>
              <a:t> 1847 – </a:t>
            </a:r>
            <a:r>
              <a:rPr lang="en-US" altLang="sk-SK" sz="2200" dirty="0" err="1"/>
              <a:t>zvolený</a:t>
            </a:r>
            <a:r>
              <a:rPr lang="en-US" altLang="sk-SK" sz="2200" dirty="0"/>
              <a:t> za </a:t>
            </a:r>
            <a:r>
              <a:rPr lang="en-US" altLang="sk-SK" sz="2200" dirty="0" err="1"/>
              <a:t>poslanca</a:t>
            </a:r>
            <a:r>
              <a:rPr lang="en-US" altLang="sk-SK" sz="2200" dirty="0"/>
              <a:t> za mesto </a:t>
            </a:r>
            <a:r>
              <a:rPr lang="en-US" altLang="sk-SK" sz="2200" dirty="0" err="1"/>
              <a:t>Zvolen</a:t>
            </a:r>
            <a:r>
              <a:rPr lang="en-US" altLang="sk-SK" sz="2200" dirty="0"/>
              <a:t>.</a:t>
            </a:r>
            <a:endParaRPr lang="en-US" altLang="sk-SK" sz="2200" baseline="-25000" dirty="0"/>
          </a:p>
          <a:p>
            <a:pPr marL="0"/>
            <a:r>
              <a:rPr lang="en-US" altLang="sk-SK" sz="2200" dirty="0"/>
              <a:t>17. </a:t>
            </a:r>
            <a:r>
              <a:rPr lang="en-US" altLang="sk-SK" sz="2200" dirty="0" err="1"/>
              <a:t>novembra</a:t>
            </a:r>
            <a:r>
              <a:rPr lang="en-US" altLang="sk-SK" sz="2200" dirty="0"/>
              <a:t> 1847- </a:t>
            </a:r>
            <a:r>
              <a:rPr lang="en-US" altLang="sk-SK" sz="2200" dirty="0" err="1"/>
              <a:t>Prvá</a:t>
            </a:r>
            <a:r>
              <a:rPr lang="en-US" altLang="sk-SK" sz="2200" dirty="0"/>
              <a:t> </a:t>
            </a:r>
            <a:r>
              <a:rPr lang="en-US" altLang="sk-SK" sz="2200" dirty="0" err="1"/>
              <a:t>snemová</a:t>
            </a:r>
            <a:r>
              <a:rPr lang="en-US" altLang="sk-SK" sz="2200" dirty="0"/>
              <a:t> </a:t>
            </a:r>
            <a:r>
              <a:rPr lang="en-US" altLang="sk-SK" sz="2200" dirty="0" err="1"/>
              <a:t>reč</a:t>
            </a:r>
            <a:r>
              <a:rPr lang="en-US" altLang="sk-SK" sz="2200" dirty="0"/>
              <a:t>- </a:t>
            </a:r>
            <a:r>
              <a:rPr lang="en-US" altLang="sk-SK" sz="2200" dirty="0" err="1"/>
              <a:t>hovoril</a:t>
            </a:r>
            <a:r>
              <a:rPr lang="en-US" altLang="sk-SK" sz="2200" dirty="0"/>
              <a:t> o </a:t>
            </a:r>
            <a:r>
              <a:rPr lang="en-US" altLang="sk-SK" sz="2200" dirty="0" err="1"/>
              <a:t>slobode</a:t>
            </a:r>
            <a:r>
              <a:rPr lang="en-US" altLang="sk-SK" sz="2200" dirty="0"/>
              <a:t>, </a:t>
            </a:r>
            <a:r>
              <a:rPr lang="en-US" altLang="sk-SK" sz="2200" dirty="0" err="1"/>
              <a:t>ktorú</a:t>
            </a:r>
            <a:r>
              <a:rPr lang="en-US" altLang="sk-SK" sz="2200" dirty="0"/>
              <a:t> </a:t>
            </a:r>
            <a:r>
              <a:rPr lang="en-US" altLang="sk-SK" sz="2200" dirty="0" err="1"/>
              <a:t>žiadal</a:t>
            </a:r>
            <a:r>
              <a:rPr lang="en-US" altLang="sk-SK" sz="2200" dirty="0"/>
              <a:t> </a:t>
            </a:r>
            <a:r>
              <a:rPr lang="en-US" altLang="sk-SK" sz="2200" dirty="0" err="1"/>
              <a:t>nielen</a:t>
            </a:r>
            <a:r>
              <a:rPr lang="en-US" altLang="sk-SK" sz="2200" dirty="0"/>
              <a:t> pre </a:t>
            </a:r>
            <a:r>
              <a:rPr lang="en-US" altLang="sk-SK" sz="2200" dirty="0" err="1"/>
              <a:t>mestá</a:t>
            </a:r>
            <a:r>
              <a:rPr lang="en-US" altLang="sk-SK" sz="2200" dirty="0"/>
              <a:t>, ale </a:t>
            </a:r>
            <a:r>
              <a:rPr lang="en-US" altLang="sk-SK" sz="2200" dirty="0" err="1"/>
              <a:t>aj</a:t>
            </a:r>
            <a:r>
              <a:rPr lang="en-US" altLang="sk-SK" sz="2200" dirty="0"/>
              <a:t> pre </a:t>
            </a:r>
            <a:r>
              <a:rPr lang="en-US" altLang="sk-SK" sz="2200" dirty="0" err="1"/>
              <a:t>rabsky</a:t>
            </a:r>
            <a:r>
              <a:rPr lang="en-US" altLang="sk-SK" sz="2200" dirty="0"/>
              <a:t> </a:t>
            </a:r>
            <a:r>
              <a:rPr lang="en-US" altLang="sk-SK" sz="2200" dirty="0" err="1"/>
              <a:t>ujarmený</a:t>
            </a:r>
            <a:r>
              <a:rPr lang="en-US" altLang="sk-SK" sz="2200" dirty="0"/>
              <a:t> </a:t>
            </a:r>
            <a:r>
              <a:rPr lang="en-US" altLang="sk-SK" sz="2200" dirty="0" err="1"/>
              <a:t>ľud</a:t>
            </a:r>
            <a:r>
              <a:rPr lang="en-US" altLang="sk-SK" sz="2200" dirty="0"/>
              <a:t>.</a:t>
            </a:r>
          </a:p>
          <a:p>
            <a:pPr marL="0"/>
            <a:r>
              <a:rPr lang="en-US" altLang="sk-SK" sz="2200" dirty="0" err="1"/>
              <a:t>Kandidoval</a:t>
            </a:r>
            <a:r>
              <a:rPr lang="en-US" altLang="sk-SK" sz="2200" dirty="0"/>
              <a:t> </a:t>
            </a:r>
            <a:r>
              <a:rPr lang="en-US" altLang="sk-SK" sz="2200" dirty="0" err="1"/>
              <a:t>ako</a:t>
            </a:r>
            <a:r>
              <a:rPr lang="en-US" altLang="sk-SK" sz="2200" dirty="0"/>
              <a:t> </a:t>
            </a:r>
            <a:r>
              <a:rPr lang="en-US" altLang="sk-SK" sz="2200" dirty="0" err="1"/>
              <a:t>poslanec</a:t>
            </a:r>
            <a:r>
              <a:rPr lang="en-US" altLang="sk-SK" sz="2200" dirty="0"/>
              <a:t> do </a:t>
            </a:r>
            <a:r>
              <a:rPr lang="en-US" altLang="sk-SK" sz="2200" dirty="0" err="1"/>
              <a:t>Uhorského</a:t>
            </a:r>
            <a:r>
              <a:rPr lang="en-US" altLang="sk-SK" sz="2200" dirty="0"/>
              <a:t> </a:t>
            </a:r>
            <a:r>
              <a:rPr lang="en-US" altLang="sk-SK" sz="2200" dirty="0" err="1"/>
              <a:t>snemu</a:t>
            </a:r>
            <a:r>
              <a:rPr lang="en-US" altLang="sk-SK" sz="2200" dirty="0"/>
              <a:t>.</a:t>
            </a:r>
          </a:p>
          <a:p>
            <a:pPr marL="0"/>
            <a:r>
              <a:rPr lang="en-US" altLang="sk-SK" sz="2200" dirty="0" err="1"/>
              <a:t>Stal</a:t>
            </a:r>
            <a:r>
              <a:rPr lang="en-US" altLang="sk-SK" sz="2200" dirty="0"/>
              <a:t> </a:t>
            </a:r>
            <a:r>
              <a:rPr lang="en-US" altLang="sk-SK" sz="2200" dirty="0" err="1"/>
              <a:t>sa</a:t>
            </a:r>
            <a:r>
              <a:rPr lang="en-US" altLang="sk-SK" sz="2200" dirty="0"/>
              <a:t> </a:t>
            </a:r>
            <a:r>
              <a:rPr lang="en-US" altLang="sk-SK" sz="2200" dirty="0" err="1"/>
              <a:t>členom</a:t>
            </a:r>
            <a:r>
              <a:rPr lang="en-US" altLang="sk-SK" sz="2200" dirty="0"/>
              <a:t> </a:t>
            </a:r>
            <a:r>
              <a:rPr lang="en-US" altLang="sk-SK" sz="2200" dirty="0" err="1"/>
              <a:t>spoločnosti</a:t>
            </a:r>
            <a:r>
              <a:rPr lang="en-US" altLang="sk-SK" sz="2200" dirty="0"/>
              <a:t> </a:t>
            </a:r>
            <a:r>
              <a:rPr lang="en-US" altLang="sk-SK" sz="2200" dirty="0" err="1"/>
              <a:t>Česko-Slovenskej</a:t>
            </a:r>
            <a:r>
              <a:rPr lang="en-US" altLang="sk-SK" sz="2200" dirty="0"/>
              <a:t>. </a:t>
            </a:r>
          </a:p>
          <a:p>
            <a:pPr marL="0"/>
            <a:r>
              <a:rPr lang="en-US" altLang="sk-SK" sz="2200" dirty="0" err="1"/>
              <a:t>Vydal</a:t>
            </a:r>
            <a:r>
              <a:rPr lang="en-US" altLang="sk-SK" sz="2200" dirty="0"/>
              <a:t> v </a:t>
            </a:r>
            <a:r>
              <a:rPr lang="en-US" altLang="sk-SK" sz="2200" dirty="0" err="1"/>
              <a:t>anonymnej</a:t>
            </a:r>
            <a:r>
              <a:rPr lang="en-US" altLang="sk-SK" sz="2200" dirty="0"/>
              <a:t> </a:t>
            </a:r>
            <a:r>
              <a:rPr lang="en-US" altLang="sk-SK" sz="2200" dirty="0" err="1"/>
              <a:t>nemeckej</a:t>
            </a:r>
            <a:r>
              <a:rPr lang="en-US" altLang="sk-SK" sz="2200" dirty="0"/>
              <a:t> </a:t>
            </a:r>
            <a:r>
              <a:rPr lang="en-US" altLang="sk-SK" sz="2200" dirty="0" err="1"/>
              <a:t>brožúre</a:t>
            </a:r>
            <a:r>
              <a:rPr lang="en-US" altLang="sk-SK" sz="2200" dirty="0"/>
              <a:t> </a:t>
            </a:r>
            <a:r>
              <a:rPr lang="en-US" altLang="sk-SK" sz="2200" dirty="0" err="1"/>
              <a:t>Ponosy</a:t>
            </a:r>
            <a:r>
              <a:rPr lang="en-US" altLang="sk-SK" sz="2200" dirty="0"/>
              <a:t> a </a:t>
            </a:r>
            <a:r>
              <a:rPr lang="en-US" altLang="sk-SK" sz="2200" dirty="0" err="1"/>
              <a:t>žaloby</a:t>
            </a:r>
            <a:r>
              <a:rPr lang="en-US" altLang="sk-SK" sz="2200" dirty="0"/>
              <a:t> </a:t>
            </a:r>
            <a:r>
              <a:rPr lang="en-US" altLang="sk-SK" sz="2200" dirty="0" err="1"/>
              <a:t>Slovákov</a:t>
            </a:r>
            <a:r>
              <a:rPr lang="en-US" altLang="sk-SK" sz="2200" dirty="0"/>
              <a:t> v </a:t>
            </a:r>
            <a:r>
              <a:rPr lang="en-US" altLang="sk-SK" sz="2200" dirty="0" err="1"/>
              <a:t>Uhorsku</a:t>
            </a:r>
            <a:r>
              <a:rPr lang="en-US" altLang="sk-SK" sz="2200" dirty="0"/>
              <a:t> </a:t>
            </a:r>
            <a:r>
              <a:rPr lang="en-US" altLang="sk-SK" sz="2200" dirty="0" err="1"/>
              <a:t>na</a:t>
            </a:r>
            <a:r>
              <a:rPr lang="en-US" altLang="sk-SK" sz="2200" dirty="0"/>
              <a:t> </a:t>
            </a:r>
            <a:r>
              <a:rPr lang="en-US" altLang="sk-SK" sz="2200" dirty="0" err="1"/>
              <a:t>protiprávne</a:t>
            </a:r>
            <a:r>
              <a:rPr lang="en-US" altLang="sk-SK" sz="2200" dirty="0"/>
              <a:t> </a:t>
            </a:r>
            <a:r>
              <a:rPr lang="en-US" altLang="sk-SK" sz="2200" dirty="0" err="1"/>
              <a:t>zásahy</a:t>
            </a:r>
            <a:r>
              <a:rPr lang="en-US" altLang="sk-SK" sz="2200" dirty="0"/>
              <a:t> </a:t>
            </a:r>
            <a:r>
              <a:rPr lang="en-US" altLang="sk-SK" sz="2200" dirty="0" err="1"/>
              <a:t>Maďarov</a:t>
            </a:r>
            <a:r>
              <a:rPr lang="en-US" altLang="sk-SK" sz="2200" dirty="0"/>
              <a:t>. </a:t>
            </a:r>
            <a:endParaRPr lang="sk-SK" altLang="sk-SK" sz="2200" dirty="0"/>
          </a:p>
          <a:p>
            <a:pPr marL="0"/>
            <a:r>
              <a:rPr lang="sk-SK" altLang="sk-SK" sz="2200" dirty="0"/>
              <a:t>Historik a básnik ???</a:t>
            </a:r>
            <a:endParaRPr lang="en-US" altLang="sk-SK" sz="2200" dirty="0"/>
          </a:p>
        </p:txBody>
      </p:sp>
    </p:spTree>
    <p:extLst>
      <p:ext uri="{BB962C8B-B14F-4D97-AF65-F5344CB8AC3E}">
        <p14:creationId xmlns:p14="http://schemas.microsoft.com/office/powerpoint/2010/main" val="44490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B6D887D-19B1-444B-882E-68D1926F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42" y="262996"/>
            <a:ext cx="5962785" cy="1807305"/>
          </a:xfrm>
        </p:spPr>
        <p:txBody>
          <a:bodyPr>
            <a:normAutofit/>
          </a:bodyPr>
          <a:lstStyle/>
          <a:p>
            <a:r>
              <a:rPr lang="sk-SK" b="1" dirty="0"/>
              <a:t>Otázka spisovného jazyka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8C3592-E801-471A-8591-AC974BC2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sk-SK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Zvláštna situácia v otázke spisovného jazyka,</a:t>
            </a:r>
          </a:p>
          <a:p>
            <a:r>
              <a:rPr lang="sk-SK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Českoslovenčina</a:t>
            </a:r>
            <a:r>
              <a:rPr lang="sk-SK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</a:t>
            </a:r>
            <a:r>
              <a:rPr lang="sk-SK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ento koncept sa už okolo roku 1836 snažil presadiť Kollár,</a:t>
            </a:r>
          </a:p>
          <a:p>
            <a:r>
              <a:rPr lang="sk-SK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štúrovská slovenčina</a:t>
            </a:r>
          </a:p>
          <a:p>
            <a:r>
              <a:rPr lang="sk-SK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k-SK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dohode katolíkov a evanjelikov na zasadaní spolku Tatrín (1847) sa stala jednotiacou platformou a po úpravách základom dnešného slovenského spisovného jazyka.</a:t>
            </a:r>
          </a:p>
          <a:p>
            <a:r>
              <a:rPr lang="sk-SK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August 1845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Ľudovít Štúr ako učiteľ slovenčiny | noveslovo.sk">
            <a:extLst>
              <a:ext uri="{FF2B5EF4-FFF2-40B4-BE49-F238E27FC236}">
                <a16:creationId xmlns:a16="http://schemas.microsoft.com/office/drawing/2014/main" id="{3A53334D-9D15-4AD4-A0EB-7B5B0CBF9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3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88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6D887D-19B1-444B-882E-68D1926F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876" y="561948"/>
            <a:ext cx="6721929" cy="1380445"/>
          </a:xfrm>
        </p:spPr>
        <p:txBody>
          <a:bodyPr/>
          <a:lstStyle/>
          <a:p>
            <a:pPr algn="ctr"/>
            <a:r>
              <a:rPr lang="sk-SK" b="1" dirty="0">
                <a:latin typeface="Algerian" panose="04020705040A02060702" pitchFamily="82" charset="0"/>
              </a:rPr>
              <a:t>Myšlienky a názory</a:t>
            </a:r>
          </a:p>
        </p:txBody>
      </p:sp>
    </p:spTree>
    <p:extLst>
      <p:ext uri="{BB962C8B-B14F-4D97-AF65-F5344CB8AC3E}">
        <p14:creationId xmlns:p14="http://schemas.microsoft.com/office/powerpoint/2010/main" val="25592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Kto bol Ľudovít Štúr? | HistoryWeb.sk">
            <a:extLst>
              <a:ext uri="{FF2B5EF4-FFF2-40B4-BE49-F238E27FC236}">
                <a16:creationId xmlns:a16="http://schemas.microsoft.com/office/drawing/2014/main" id="{7A8E9DF4-A06E-4AD3-9128-3682C0A6A5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7" b="718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B6D887D-19B1-444B-882E-68D1926F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826" y="5088192"/>
            <a:ext cx="8244348" cy="11798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 err="1">
                <a:solidFill>
                  <a:srgbClr val="FFFFFF"/>
                </a:solidFill>
                <a:latin typeface="Algerian" panose="04020705040A02060702" pitchFamily="82" charset="0"/>
              </a:rPr>
              <a:t>Zaujímavosti</a:t>
            </a:r>
            <a:r>
              <a:rPr lang="en-US" sz="6000" b="1" dirty="0">
                <a:solidFill>
                  <a:srgbClr val="FFFFFF"/>
                </a:solidFill>
                <a:latin typeface="Algerian" panose="04020705040A02060702" pitchFamily="82" charset="0"/>
              </a:rPr>
              <a:t> a </a:t>
            </a:r>
            <a:r>
              <a:rPr lang="en-US" sz="6000" b="1" dirty="0" err="1">
                <a:solidFill>
                  <a:srgbClr val="FFFFFF"/>
                </a:solidFill>
                <a:latin typeface="Algerian" panose="04020705040A02060702" pitchFamily="82" charset="0"/>
              </a:rPr>
              <a:t>fakty</a:t>
            </a:r>
            <a:endParaRPr lang="en-US" sz="6000" b="1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7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D1A622-CF28-4ABE-A1E6-9F9148DC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sk-SK" b="1"/>
              <a:t>Zdroje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01C16FE-C359-4A24-8384-C35484FA7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sk-SK" sz="2000" dirty="0"/>
              <a:t> </a:t>
            </a:r>
            <a:r>
              <a:rPr lang="sk-SK" sz="2000" dirty="0">
                <a:latin typeface="Open Sans" panose="020B0606030504020204" pitchFamily="34" charset="0"/>
              </a:rPr>
              <a:t>DEMMEL, </a:t>
            </a:r>
            <a:r>
              <a:rPr lang="sk-SK" sz="2000" dirty="0" err="1">
                <a:latin typeface="Open Sans" panose="020B0606030504020204" pitchFamily="34" charset="0"/>
              </a:rPr>
              <a:t>József</a:t>
            </a:r>
            <a:r>
              <a:rPr lang="sk-SK" sz="2000" dirty="0">
                <a:latin typeface="Open Sans" panose="020B0606030504020204" pitchFamily="34" charset="0"/>
              </a:rPr>
              <a:t>. </a:t>
            </a:r>
            <a:r>
              <a:rPr lang="sk-SK" sz="2000" i="1" dirty="0">
                <a:latin typeface="Open Sans" panose="020B0606030504020204" pitchFamily="34" charset="0"/>
              </a:rPr>
              <a:t>Ľudovít Štúr</a:t>
            </a:r>
            <a:r>
              <a:rPr lang="sk-SK" sz="2000" dirty="0">
                <a:latin typeface="Open Sans" panose="020B0606030504020204" pitchFamily="34" charset="0"/>
              </a:rPr>
              <a:t>. Bratislava, 2015. ISBN 978 8081018794.</a:t>
            </a:r>
          </a:p>
          <a:p>
            <a:r>
              <a:rPr lang="sk-SK" sz="2000" b="0" i="0" dirty="0">
                <a:effectLst/>
                <a:latin typeface="Open Sans" panose="020B0606030504020204" pitchFamily="34" charset="0"/>
              </a:rPr>
              <a:t>KYSELOVÁ, Iveta, </a:t>
            </a:r>
            <a:r>
              <a:rPr lang="sk-SK" sz="2000" b="0" i="0" dirty="0" err="1">
                <a:effectLst/>
                <a:latin typeface="Open Sans" panose="020B0606030504020204" pitchFamily="34" charset="0"/>
              </a:rPr>
              <a:t>ed</a:t>
            </a:r>
            <a:r>
              <a:rPr lang="sk-SK" sz="2000" b="0" i="0" dirty="0">
                <a:effectLst/>
                <a:latin typeface="Open Sans" panose="020B0606030504020204" pitchFamily="34" charset="0"/>
              </a:rPr>
              <a:t>. </a:t>
            </a:r>
            <a:r>
              <a:rPr lang="sk-SK" sz="2000" b="0" i="1" dirty="0">
                <a:effectLst/>
                <a:latin typeface="Open Sans" panose="020B0606030504020204" pitchFamily="34" charset="0"/>
              </a:rPr>
              <a:t>Slovenčina včera a dnes: Zborník prednášok z odborného seminára</a:t>
            </a:r>
            <a:r>
              <a:rPr lang="sk-SK" sz="2000" b="0" i="0" dirty="0">
                <a:effectLst/>
                <a:latin typeface="Open Sans" panose="020B0606030504020204" pitchFamily="34" charset="0"/>
              </a:rPr>
              <a:t>. Rožňava: Gemerská knižnica Pavla Dobšinského v Rožňave, 2015. ISBN 9788088679226.</a:t>
            </a:r>
          </a:p>
          <a:p>
            <a:r>
              <a:rPr lang="sk-SK" sz="2000" b="0" i="0" dirty="0">
                <a:effectLst/>
                <a:latin typeface="Open Sans" panose="020B0606030504020204" pitchFamily="34" charset="0"/>
              </a:rPr>
              <a:t>MARKUŠ, Jozef. </a:t>
            </a:r>
            <a:r>
              <a:rPr lang="sk-SK" sz="2000" b="0" i="1" dirty="0">
                <a:effectLst/>
                <a:latin typeface="Open Sans" panose="020B0606030504020204" pitchFamily="34" charset="0"/>
              </a:rPr>
              <a:t>Ľudovít Štúr, štúrovci a slovenský osud: (1815 -2015)</a:t>
            </a:r>
            <a:r>
              <a:rPr lang="sk-SK" sz="2000" b="0" i="0" dirty="0">
                <a:effectLst/>
                <a:latin typeface="Open Sans" panose="020B0606030504020204" pitchFamily="34" charset="0"/>
              </a:rPr>
              <a:t>. Bratislava, 2015. ISBN 978 8080618766.</a:t>
            </a:r>
            <a:endParaRPr lang="sk-SK" sz="2000" dirty="0"/>
          </a:p>
          <a:p>
            <a:r>
              <a:rPr lang="sk-SK" sz="2000" dirty="0"/>
              <a:t>Denník N, </a:t>
            </a:r>
            <a:r>
              <a:rPr lang="sk-SK" sz="2000" dirty="0" err="1"/>
              <a:t>Historyweb</a:t>
            </a:r>
            <a:r>
              <a:rPr lang="sk-SK" sz="2000" dirty="0"/>
              <a:t>, Kto bol Ľudovít Štúr, </a:t>
            </a:r>
            <a:r>
              <a:rPr lang="sk-SK" sz="2000" b="0" i="0" dirty="0">
                <a:effectLst/>
                <a:latin typeface="proxima-nova"/>
              </a:rPr>
              <a:t>Publikované : 27.10.2015, dostupné z: </a:t>
            </a:r>
            <a:r>
              <a:rPr lang="sk-SK" sz="2000" b="0" i="0" dirty="0">
                <a:effectLst/>
                <a:latin typeface="proxima-nova"/>
                <a:hlinkClick r:id="rId2"/>
              </a:rPr>
              <a:t>https://historyweb.dennikn.sk/clanky/detail/kto-bol-ludovit-stur</a:t>
            </a:r>
            <a:endParaRPr lang="sk-SK" sz="2000" dirty="0"/>
          </a:p>
          <a:p>
            <a:r>
              <a:rPr lang="sk-SK" sz="2000" dirty="0"/>
              <a:t>Historické múzeum, Dostupné z : </a:t>
            </a:r>
            <a:r>
              <a:rPr lang="sk-SK" sz="2000" dirty="0">
                <a:hlinkClick r:id="rId3"/>
              </a:rPr>
              <a:t>https://www.snm.sk/?historicke-muzeum-aktualne-vystavy&amp;clanok=ludovit-stur-1815-1856-reformator-slovenskej-spolocnosti</a:t>
            </a:r>
            <a:endParaRPr lang="sk-SK" sz="2000" dirty="0"/>
          </a:p>
          <a:p>
            <a:endParaRPr lang="sk-SK" sz="2000" dirty="0"/>
          </a:p>
          <a:p>
            <a:endParaRPr lang="sk-SK" sz="2000" dirty="0"/>
          </a:p>
          <a:p>
            <a:endParaRPr lang="sk-SK" sz="2000" dirty="0"/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91020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Naozaj poznáte Ľudovíta Štúra? (Kvíz) - SME">
            <a:extLst>
              <a:ext uri="{FF2B5EF4-FFF2-40B4-BE49-F238E27FC236}">
                <a16:creationId xmlns:a16="http://schemas.microsoft.com/office/drawing/2014/main" id="{0B67A3C5-5CB2-4AF0-97BD-AECDB1B53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7" b="9971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C6CE3C-6973-4CB4-ACA1-7EA78787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75675"/>
            <a:ext cx="10058400" cy="924652"/>
          </a:xfrm>
          <a:solidFill>
            <a:schemeClr val="bg1">
              <a:alpha val="51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i="1" dirty="0" err="1">
                <a:solidFill>
                  <a:srgbClr val="FFFFFF"/>
                </a:solidFill>
              </a:rPr>
              <a:t>Ďakujem</a:t>
            </a:r>
            <a:r>
              <a:rPr lang="en-US" sz="5200" b="1" i="1" dirty="0">
                <a:solidFill>
                  <a:srgbClr val="FFFFFF"/>
                </a:solidFill>
              </a:rPr>
              <a:t> za </a:t>
            </a:r>
            <a:r>
              <a:rPr lang="en-US" sz="5200" b="1" i="1" dirty="0" err="1">
                <a:solidFill>
                  <a:srgbClr val="FFFFFF"/>
                </a:solidFill>
              </a:rPr>
              <a:t>pozornosť</a:t>
            </a:r>
            <a:endParaRPr lang="en-US" sz="52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29172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287</Words>
  <Application>Microsoft Office PowerPoint</Application>
  <PresentationFormat>Širokouhlá</PresentationFormat>
  <Paragraphs>34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Open Sans</vt:lpstr>
      <vt:lpstr>proxima-nova</vt:lpstr>
      <vt:lpstr>Times New Roman</vt:lpstr>
      <vt:lpstr>Motív Office</vt:lpstr>
      <vt:lpstr>Ľudovít Štúr</vt:lpstr>
      <vt:lpstr>Život </vt:lpstr>
      <vt:lpstr>Práca </vt:lpstr>
      <vt:lpstr>Otázka spisovného jazyka</vt:lpstr>
      <vt:lpstr>Myšlienky a názory</vt:lpstr>
      <vt:lpstr>Zaujímavosti a fakty</vt:lpstr>
      <vt:lpstr>Zdroje 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Ľudovít Štúr</dc:title>
  <dc:creator>Dominik Vales</dc:creator>
  <cp:lastModifiedBy>Dominik Vales</cp:lastModifiedBy>
  <cp:revision>12</cp:revision>
  <dcterms:created xsi:type="dcterms:W3CDTF">2021-11-08T16:17:55Z</dcterms:created>
  <dcterms:modified xsi:type="dcterms:W3CDTF">2021-12-01T10:14:00Z</dcterms:modified>
</cp:coreProperties>
</file>