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9" r:id="rId3"/>
    <p:sldId id="260" r:id="rId4"/>
    <p:sldId id="261" r:id="rId5"/>
    <p:sldId id="290" r:id="rId6"/>
    <p:sldId id="291" r:id="rId7"/>
    <p:sldId id="258" r:id="rId8"/>
    <p:sldId id="271" r:id="rId9"/>
    <p:sldId id="272" r:id="rId10"/>
    <p:sldId id="273" r:id="rId11"/>
    <p:sldId id="265" r:id="rId12"/>
    <p:sldId id="284" r:id="rId13"/>
    <p:sldId id="275" r:id="rId14"/>
    <p:sldId id="264" r:id="rId15"/>
    <p:sldId id="266" r:id="rId16"/>
    <p:sldId id="276" r:id="rId17"/>
    <p:sldId id="267" r:id="rId18"/>
    <p:sldId id="277" r:id="rId19"/>
    <p:sldId id="268" r:id="rId20"/>
    <p:sldId id="278" r:id="rId21"/>
    <p:sldId id="269" r:id="rId22"/>
    <p:sldId id="279" r:id="rId23"/>
    <p:sldId id="285" r:id="rId24"/>
    <p:sldId id="283" r:id="rId25"/>
    <p:sldId id="286" r:id="rId26"/>
    <p:sldId id="287" r:id="rId27"/>
    <p:sldId id="288" r:id="rId28"/>
    <p:sldId id="289" r:id="rId29"/>
    <p:sldId id="274" r:id="rId30"/>
    <p:sldId id="270" r:id="rId31"/>
    <p:sldId id="293" r:id="rId32"/>
    <p:sldId id="294" r:id="rId33"/>
    <p:sldId id="295" r:id="rId3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84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C233-68E1-4488-8C9A-47BC82180D3A}" type="datetimeFigureOut">
              <a:rPr lang="sk-SK" smtClean="0"/>
              <a:pPr/>
              <a:t>29.2.2016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C2EC-CB11-4516-928C-A293D46E13D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C233-68E1-4488-8C9A-47BC82180D3A}" type="datetimeFigureOut">
              <a:rPr lang="sk-SK" smtClean="0"/>
              <a:pPr/>
              <a:t>29.2.2016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C2EC-CB11-4516-928C-A293D46E13D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C233-68E1-4488-8C9A-47BC82180D3A}" type="datetimeFigureOut">
              <a:rPr lang="sk-SK" smtClean="0"/>
              <a:pPr/>
              <a:t>29.2.2016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C2EC-CB11-4516-928C-A293D46E13D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C233-68E1-4488-8C9A-47BC82180D3A}" type="datetimeFigureOut">
              <a:rPr lang="sk-SK" smtClean="0"/>
              <a:pPr/>
              <a:t>29.2.2016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C2EC-CB11-4516-928C-A293D46E13D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C233-68E1-4488-8C9A-47BC82180D3A}" type="datetimeFigureOut">
              <a:rPr lang="sk-SK" smtClean="0"/>
              <a:pPr/>
              <a:t>29.2.2016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C2EC-CB11-4516-928C-A293D46E13D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C233-68E1-4488-8C9A-47BC82180D3A}" type="datetimeFigureOut">
              <a:rPr lang="sk-SK" smtClean="0"/>
              <a:pPr/>
              <a:t>29.2.2016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C2EC-CB11-4516-928C-A293D46E13D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C233-68E1-4488-8C9A-47BC82180D3A}" type="datetimeFigureOut">
              <a:rPr lang="sk-SK" smtClean="0"/>
              <a:pPr/>
              <a:t>29.2.2016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C2EC-CB11-4516-928C-A293D46E13D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C233-68E1-4488-8C9A-47BC82180D3A}" type="datetimeFigureOut">
              <a:rPr lang="sk-SK" smtClean="0"/>
              <a:pPr/>
              <a:t>29.2.2016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C2EC-CB11-4516-928C-A293D46E13D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C233-68E1-4488-8C9A-47BC82180D3A}" type="datetimeFigureOut">
              <a:rPr lang="sk-SK" smtClean="0"/>
              <a:pPr/>
              <a:t>29.2.2016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C2EC-CB11-4516-928C-A293D46E13D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C233-68E1-4488-8C9A-47BC82180D3A}" type="datetimeFigureOut">
              <a:rPr lang="sk-SK" smtClean="0"/>
              <a:pPr/>
              <a:t>29.2.2016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C2EC-CB11-4516-928C-A293D46E13D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C233-68E1-4488-8C9A-47BC82180D3A}" type="datetimeFigureOut">
              <a:rPr lang="sk-SK" smtClean="0"/>
              <a:pPr/>
              <a:t>29.2.2016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C2EC-CB11-4516-928C-A293D46E13D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7C233-68E1-4488-8C9A-47BC82180D3A}" type="datetimeFigureOut">
              <a:rPr lang="sk-SK" smtClean="0"/>
              <a:pPr/>
              <a:t>29.2.2016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CC2EC-CB11-4516-928C-A293D46E13D8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3" Type="http://schemas.openxmlformats.org/officeDocument/2006/relationships/slide" Target="slide7.xml"/><Relationship Id="rId7" Type="http://schemas.openxmlformats.org/officeDocument/2006/relationships/slide" Target="slide3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24.xml"/><Relationship Id="rId4" Type="http://schemas.openxmlformats.org/officeDocument/2006/relationships/slide" Target="slide13.xml"/><Relationship Id="rId9" Type="http://schemas.openxmlformats.org/officeDocument/2006/relationships/slide" Target="slide3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Obsah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sk-SK" sz="2400" dirty="0" smtClean="0">
                <a:hlinkClick r:id="rId2" action="ppaction://hlinksldjump"/>
              </a:rPr>
              <a:t>Voľné rovnobežné premietanie</a:t>
            </a:r>
            <a:endParaRPr lang="sk-SK" sz="2400" dirty="0" smtClean="0"/>
          </a:p>
          <a:p>
            <a:pPr marL="514350" indent="-514350">
              <a:buAutoNum type="arabicPeriod"/>
            </a:pPr>
            <a:r>
              <a:rPr lang="sk-SK" sz="2400" dirty="0" smtClean="0">
                <a:hlinkClick r:id="rId3" action="ppaction://hlinksldjump"/>
              </a:rPr>
              <a:t>Základné stereometrické vety</a:t>
            </a:r>
            <a:endParaRPr lang="sk-SK" sz="2400" dirty="0" smtClean="0"/>
          </a:p>
          <a:p>
            <a:pPr marL="514350" indent="-514350">
              <a:buAutoNum type="arabicPeriod"/>
            </a:pPr>
            <a:r>
              <a:rPr lang="sk-SK" sz="2400" dirty="0" smtClean="0">
                <a:hlinkClick r:id="rId4" action="ppaction://hlinksldjump"/>
              </a:rPr>
              <a:t>Vzájomná poloha troch rovín v E</a:t>
            </a:r>
            <a:r>
              <a:rPr lang="sk-SK" sz="2400" baseline="-25000" dirty="0" smtClean="0">
                <a:hlinkClick r:id="rId4" action="ppaction://hlinksldjump"/>
              </a:rPr>
              <a:t>3</a:t>
            </a:r>
            <a:endParaRPr lang="sk-SK" sz="2400" dirty="0" smtClean="0"/>
          </a:p>
          <a:p>
            <a:pPr marL="514350" indent="-514350">
              <a:buAutoNum type="arabicPeriod"/>
            </a:pPr>
            <a:r>
              <a:rPr lang="sk-SK" sz="2400" dirty="0" smtClean="0">
                <a:hlinkClick r:id="rId5" action="ppaction://hlinksldjump"/>
              </a:rPr>
              <a:t>Vzájomná poloha dvoch priamok v E</a:t>
            </a:r>
            <a:r>
              <a:rPr lang="sk-SK" sz="2400" baseline="-25000" dirty="0" smtClean="0">
                <a:hlinkClick r:id="rId5" action="ppaction://hlinksldjump"/>
              </a:rPr>
              <a:t>3</a:t>
            </a:r>
            <a:endParaRPr lang="sk-SK" sz="2400" baseline="-25000" dirty="0" smtClean="0"/>
          </a:p>
          <a:p>
            <a:pPr marL="514350" indent="-514350">
              <a:buAutoNum type="arabicPeriod"/>
            </a:pPr>
            <a:r>
              <a:rPr lang="sk-SK" sz="2400" dirty="0" smtClean="0">
                <a:hlinkClick r:id="rId6" action="ppaction://hlinksldjump"/>
              </a:rPr>
              <a:t>Priesečník priamky s rovinou</a:t>
            </a:r>
            <a:endParaRPr lang="sk-SK" sz="2400" dirty="0" smtClean="0"/>
          </a:p>
          <a:p>
            <a:pPr marL="514350" indent="-514350">
              <a:buAutoNum type="arabicPeriod"/>
            </a:pPr>
            <a:r>
              <a:rPr lang="sk-SK" sz="2400" dirty="0" smtClean="0">
                <a:hlinkClick r:id="rId7" action="ppaction://hlinksldjump"/>
              </a:rPr>
              <a:t>Uhol dvoch priamok</a:t>
            </a:r>
            <a:endParaRPr lang="sk-SK" sz="2400" dirty="0" smtClean="0"/>
          </a:p>
          <a:p>
            <a:pPr marL="514350" indent="-514350">
              <a:buAutoNum type="arabicPeriod"/>
            </a:pPr>
            <a:r>
              <a:rPr lang="sk-SK" sz="2400" dirty="0" smtClean="0">
                <a:hlinkClick r:id="rId8" action="ppaction://hlinksldjump"/>
              </a:rPr>
              <a:t>Uhol priamky a roviny</a:t>
            </a:r>
            <a:endParaRPr lang="sk-SK" sz="2400" dirty="0" smtClean="0"/>
          </a:p>
          <a:p>
            <a:pPr marL="514350" indent="-514350">
              <a:buAutoNum type="arabicPeriod"/>
            </a:pPr>
            <a:r>
              <a:rPr lang="sk-SK" sz="2400" dirty="0" smtClean="0">
                <a:hlinkClick r:id="rId9" action="ppaction://hlinksldjump"/>
              </a:rPr>
              <a:t>Uhol dvoch rovín</a:t>
            </a:r>
            <a:endParaRPr lang="sk-SK" sz="2400" dirty="0" smtClean="0"/>
          </a:p>
          <a:p>
            <a:pPr marL="514350" indent="-514350">
              <a:buNone/>
            </a:pPr>
            <a:endParaRPr lang="sk-SK" dirty="0" smtClean="0"/>
          </a:p>
          <a:p>
            <a:pPr marL="514350" indent="-514350">
              <a:buNone/>
            </a:pPr>
            <a:endParaRPr lang="sk-SK" baseline="-25000" dirty="0" smtClean="0"/>
          </a:p>
          <a:p>
            <a:pPr marL="514350" indent="-514350">
              <a:buNone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11"/>
            </a:pPr>
            <a:r>
              <a:rPr lang="sk-SK" dirty="0" smtClean="0"/>
              <a:t> Ak je priamka rovnobežná s jednou s dvoch rovnobežných rovín, tak je rovnobežná aj s druhou rovinou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sk-SK" dirty="0" smtClean="0"/>
              <a:t> Ak rovina obsahuje dve rôznobežné priamky, ktoré sú rovnobežné s druhou rovinou, potom sú tieto roviny rovnobežné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sk-SK" dirty="0" smtClean="0"/>
              <a:t> Ak je priamka rovnobežná s dvomi rôznobežnými rovinami, potom je rovnobežná s ich priesečnicou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Dve rôznobežné roviny</a:t>
            </a:r>
            <a:endParaRPr lang="sk-SK" dirty="0"/>
          </a:p>
        </p:txBody>
      </p:sp>
      <p:pic>
        <p:nvPicPr>
          <p:cNvPr id="4" name="Zástupný symbol pro obsah 3" descr="2roviny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290" y="2428868"/>
            <a:ext cx="6096000" cy="3810000"/>
          </a:xfrm>
        </p:spPr>
      </p:pic>
      <p:sp>
        <p:nvSpPr>
          <p:cNvPr id="5" name="TextovéPole 4"/>
          <p:cNvSpPr txBox="1"/>
          <p:nvPr/>
        </p:nvSpPr>
        <p:spPr>
          <a:xfrm>
            <a:off x="4429124" y="3000372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Arial" pitchFamily="34" charset="0"/>
                <a:cs typeface="Arial" pitchFamily="34" charset="0"/>
              </a:rPr>
              <a:t>α</a:t>
            </a:r>
            <a:endParaRPr lang="sk-SK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bdélník 5"/>
          <p:cNvSpPr/>
          <p:nvPr/>
        </p:nvSpPr>
        <p:spPr>
          <a:xfrm>
            <a:off x="5429256" y="3714752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β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pPr>
              <a:buNone/>
            </a:pPr>
            <a:r>
              <a:rPr lang="sk-SK" dirty="0" smtClean="0">
                <a:hlinkClick r:id="rId2" action="ppaction://hlinksldjump"/>
              </a:rPr>
              <a:t>obsah</a:t>
            </a: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Tri roviny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sk-SK" dirty="0" smtClean="0"/>
          </a:p>
          <a:p>
            <a:pPr algn="ctr">
              <a:buNone/>
            </a:pPr>
            <a:endParaRPr lang="sk-SK" dirty="0" smtClean="0"/>
          </a:p>
          <a:p>
            <a:pPr algn="ctr">
              <a:buNone/>
            </a:pPr>
            <a:r>
              <a:rPr lang="sk-SK" sz="5400" dirty="0" smtClean="0"/>
              <a:t>Vzájomné polohy troch rovín v E</a:t>
            </a:r>
            <a:r>
              <a:rPr lang="sk-SK" sz="5400" baseline="-25000" dirty="0" smtClean="0"/>
              <a:t>3</a:t>
            </a:r>
            <a:endParaRPr lang="sk-SK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Tri rovnobežné roviny</a:t>
            </a:r>
            <a:endParaRPr lang="sk-SK" dirty="0"/>
          </a:p>
        </p:txBody>
      </p:sp>
      <p:pic>
        <p:nvPicPr>
          <p:cNvPr id="4" name="Zástupný symbol pro obsah 3" descr="trirovnobezne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958181"/>
            <a:ext cx="6096000" cy="3810000"/>
          </a:xfrm>
        </p:spPr>
      </p:pic>
      <p:sp>
        <p:nvSpPr>
          <p:cNvPr id="5" name="TextovéPole 4"/>
          <p:cNvSpPr txBox="1"/>
          <p:nvPr/>
        </p:nvSpPr>
        <p:spPr>
          <a:xfrm>
            <a:off x="4429124" y="3000372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Arial" pitchFamily="34" charset="0"/>
                <a:cs typeface="Arial" pitchFamily="34" charset="0"/>
              </a:rPr>
              <a:t>α</a:t>
            </a:r>
            <a:endParaRPr lang="sk-SK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4000496" y="2928934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β</a:t>
            </a:r>
            <a:endParaRPr lang="sk-SK" dirty="0"/>
          </a:p>
        </p:txBody>
      </p:sp>
      <p:sp>
        <p:nvSpPr>
          <p:cNvPr id="7" name="TextovéPole 6"/>
          <p:cNvSpPr txBox="1"/>
          <p:nvPr/>
        </p:nvSpPr>
        <p:spPr>
          <a:xfrm>
            <a:off x="3428992" y="3071810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γ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Dve rovnobežné roviny pretínané treťou</a:t>
            </a:r>
            <a:endParaRPr lang="sk-SK" dirty="0"/>
          </a:p>
        </p:txBody>
      </p:sp>
      <p:pic>
        <p:nvPicPr>
          <p:cNvPr id="4" name="Zástupný symbol pro obsah 3" descr="dva+jedna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958181"/>
            <a:ext cx="6096000" cy="3810000"/>
          </a:xfrm>
        </p:spPr>
      </p:pic>
      <p:sp>
        <p:nvSpPr>
          <p:cNvPr id="5" name="TextovéPole 4"/>
          <p:cNvSpPr txBox="1"/>
          <p:nvPr/>
        </p:nvSpPr>
        <p:spPr>
          <a:xfrm>
            <a:off x="4000496" y="285749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Arial" pitchFamily="34" charset="0"/>
                <a:cs typeface="Arial" pitchFamily="34" charset="0"/>
              </a:rPr>
              <a:t>α</a:t>
            </a:r>
            <a:endParaRPr lang="sk-SK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5143504" y="3643314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β</a:t>
            </a:r>
            <a:endParaRPr lang="sk-SK" dirty="0"/>
          </a:p>
        </p:txBody>
      </p:sp>
      <p:sp>
        <p:nvSpPr>
          <p:cNvPr id="7" name="TextovéPole 6"/>
          <p:cNvSpPr txBox="1"/>
          <p:nvPr/>
        </p:nvSpPr>
        <p:spPr>
          <a:xfrm>
            <a:off x="4786314" y="2928934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γ</a:t>
            </a:r>
            <a:endParaRPr lang="sk-SK" dirty="0"/>
          </a:p>
        </p:txBody>
      </p:sp>
      <p:sp>
        <p:nvSpPr>
          <p:cNvPr id="8" name="TextovéPole 7"/>
          <p:cNvSpPr txBox="1"/>
          <p:nvPr/>
        </p:nvSpPr>
        <p:spPr>
          <a:xfrm>
            <a:off x="3143240" y="3643314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p</a:t>
            </a:r>
            <a:endParaRPr lang="sk-SK" dirty="0"/>
          </a:p>
        </p:txBody>
      </p:sp>
      <p:sp>
        <p:nvSpPr>
          <p:cNvPr id="9" name="TextovéPole 8"/>
          <p:cNvSpPr txBox="1"/>
          <p:nvPr/>
        </p:nvSpPr>
        <p:spPr>
          <a:xfrm>
            <a:off x="4071934" y="414338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q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Dve rovnobežné roviny pretínané treťou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Priamky p, q sú rovnobežné.</a:t>
            </a:r>
            <a:endParaRPr lang="sk-SK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3286116" y="1698002"/>
          <a:ext cx="1616084" cy="2175498"/>
        </p:xfrm>
        <a:graphic>
          <a:graphicData uri="http://schemas.openxmlformats.org/presentationml/2006/ole">
            <p:oleObj spid="_x0000_s1026" name="Rovnice" r:id="rId3" imgW="660240" imgH="8888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Tri navzájom rôznobežné roviny s jedným spoločným bodom</a:t>
            </a:r>
            <a:endParaRPr lang="sk-SK" dirty="0"/>
          </a:p>
        </p:txBody>
      </p:sp>
      <p:pic>
        <p:nvPicPr>
          <p:cNvPr id="4" name="Zástupný symbol pro obsah 3" descr="3+1bod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958181"/>
            <a:ext cx="6096000" cy="3810000"/>
          </a:xfrm>
        </p:spPr>
      </p:pic>
      <p:sp>
        <p:nvSpPr>
          <p:cNvPr id="5" name="TextovéPole 4"/>
          <p:cNvSpPr txBox="1"/>
          <p:nvPr/>
        </p:nvSpPr>
        <p:spPr>
          <a:xfrm>
            <a:off x="4214810" y="3000372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Arial" pitchFamily="34" charset="0"/>
                <a:cs typeface="Arial" pitchFamily="34" charset="0"/>
              </a:rPr>
              <a:t>α</a:t>
            </a:r>
            <a:endParaRPr lang="sk-SK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6286512" y="2500306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β</a:t>
            </a:r>
            <a:endParaRPr lang="sk-SK" dirty="0"/>
          </a:p>
        </p:txBody>
      </p:sp>
      <p:sp>
        <p:nvSpPr>
          <p:cNvPr id="7" name="TextovéPole 6"/>
          <p:cNvSpPr txBox="1"/>
          <p:nvPr/>
        </p:nvSpPr>
        <p:spPr>
          <a:xfrm>
            <a:off x="5857884" y="3500438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γ</a:t>
            </a:r>
            <a:endParaRPr lang="sk-SK" dirty="0"/>
          </a:p>
        </p:txBody>
      </p:sp>
      <p:sp>
        <p:nvSpPr>
          <p:cNvPr id="8" name="TextovéPole 7"/>
          <p:cNvSpPr txBox="1"/>
          <p:nvPr/>
        </p:nvSpPr>
        <p:spPr>
          <a:xfrm>
            <a:off x="2643174" y="3286124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p</a:t>
            </a:r>
            <a:endParaRPr lang="sk-SK" dirty="0"/>
          </a:p>
        </p:txBody>
      </p:sp>
      <p:sp>
        <p:nvSpPr>
          <p:cNvPr id="9" name="TextovéPole 8"/>
          <p:cNvSpPr txBox="1"/>
          <p:nvPr/>
        </p:nvSpPr>
        <p:spPr>
          <a:xfrm>
            <a:off x="3286116" y="4071942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q</a:t>
            </a:r>
            <a:endParaRPr lang="sk-SK" dirty="0"/>
          </a:p>
        </p:txBody>
      </p:sp>
      <p:sp>
        <p:nvSpPr>
          <p:cNvPr id="10" name="TextovéPole 9"/>
          <p:cNvSpPr txBox="1"/>
          <p:nvPr/>
        </p:nvSpPr>
        <p:spPr>
          <a:xfrm>
            <a:off x="5000628" y="457200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r</a:t>
            </a:r>
            <a:endParaRPr lang="sk-SK" dirty="0"/>
          </a:p>
        </p:txBody>
      </p:sp>
      <p:sp>
        <p:nvSpPr>
          <p:cNvPr id="11" name="TextovéPole 10"/>
          <p:cNvSpPr txBox="1"/>
          <p:nvPr/>
        </p:nvSpPr>
        <p:spPr>
          <a:xfrm>
            <a:off x="5000628" y="3143248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P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Tri navzájom rôznobežné roviny s jedným spoločným bodom</a:t>
            </a:r>
            <a:endParaRPr lang="sk-SK" dirty="0"/>
          </a:p>
        </p:txBody>
      </p:sp>
      <p:graphicFrame>
        <p:nvGraphicFramePr>
          <p:cNvPr id="4" name="Zástupný symbol pro obsah 3"/>
          <p:cNvGraphicFramePr>
            <a:graphicFrameLocks/>
          </p:cNvGraphicFramePr>
          <p:nvPr>
            <p:ph idx="1"/>
          </p:nvPr>
        </p:nvGraphicFramePr>
        <p:xfrm>
          <a:off x="1524000" y="1831181"/>
          <a:ext cx="6096000" cy="4064000"/>
        </p:xfrm>
        <a:graphic>
          <a:graphicData uri="http://schemas.openxmlformats.org/presentationml/2006/ole">
            <p:oleObj spid="_x0000_s2050" name="Rovnice" r:id="rId3" imgW="0" imgH="0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3143240" y="2000240"/>
          <a:ext cx="2482850" cy="3475037"/>
        </p:xfrm>
        <a:graphic>
          <a:graphicData uri="http://schemas.openxmlformats.org/presentationml/2006/ole">
            <p:oleObj spid="_x0000_s2051" name="Equation" r:id="rId4" imgW="634680" imgH="8888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Tri navzájom rôznobežné roviny s jednou spoločnou priesečnicou</a:t>
            </a:r>
            <a:endParaRPr lang="sk-SK" dirty="0"/>
          </a:p>
        </p:txBody>
      </p:sp>
      <p:pic>
        <p:nvPicPr>
          <p:cNvPr id="4" name="Zástupný symbol pro obsah 3" descr="3+1priesecnica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958181"/>
            <a:ext cx="6096000" cy="3810000"/>
          </a:xfrm>
        </p:spPr>
      </p:pic>
      <p:sp>
        <p:nvSpPr>
          <p:cNvPr id="5" name="TextovéPole 4"/>
          <p:cNvSpPr txBox="1"/>
          <p:nvPr/>
        </p:nvSpPr>
        <p:spPr>
          <a:xfrm>
            <a:off x="3929058" y="250030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Arial" pitchFamily="34" charset="0"/>
                <a:cs typeface="Arial" pitchFamily="34" charset="0"/>
              </a:rPr>
              <a:t>α</a:t>
            </a:r>
            <a:endParaRPr lang="sk-SK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4572000" y="2285992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β</a:t>
            </a:r>
            <a:endParaRPr lang="sk-SK" dirty="0"/>
          </a:p>
        </p:txBody>
      </p:sp>
      <p:sp>
        <p:nvSpPr>
          <p:cNvPr id="7" name="TextovéPole 6"/>
          <p:cNvSpPr txBox="1"/>
          <p:nvPr/>
        </p:nvSpPr>
        <p:spPr>
          <a:xfrm>
            <a:off x="5572132" y="3286124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γ</a:t>
            </a:r>
            <a:endParaRPr lang="sk-SK" dirty="0"/>
          </a:p>
        </p:txBody>
      </p:sp>
      <p:sp>
        <p:nvSpPr>
          <p:cNvPr id="8" name="TextovéPole 7"/>
          <p:cNvSpPr txBox="1"/>
          <p:nvPr/>
        </p:nvSpPr>
        <p:spPr>
          <a:xfrm>
            <a:off x="3929058" y="4214818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p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Voľné rovnobežné premietanie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/>
              <a:t>Je to jeden zo spôsobov ako zobraziť trojrozmerný priestor do dvojrozmerného priestoru v Euklidovskej geometrii.</a:t>
            </a:r>
          </a:p>
          <a:p>
            <a:pPr>
              <a:buNone/>
            </a:pPr>
            <a:r>
              <a:rPr lang="sk-SK" dirty="0" smtClean="0"/>
              <a:t>Pravidlá: 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Všetky úsečky ležiace v </a:t>
            </a:r>
            <a:r>
              <a:rPr lang="sk-SK" dirty="0" err="1" smtClean="0"/>
              <a:t>nárysnej</a:t>
            </a:r>
            <a:r>
              <a:rPr lang="sk-SK" dirty="0" smtClean="0"/>
              <a:t> rovine (nárysni) sa zobrazujú v skutočnej veľkosti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Všetky úsečky rovnobežné s nárysňou sa zobrazujú v skutočnej veľkosti</a:t>
            </a:r>
          </a:p>
          <a:p>
            <a:pPr marL="514350" indent="-514350">
              <a:buNone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Tri navzájom rôznobežné roviny s jednou spoločnou priesečnicou</a:t>
            </a:r>
            <a:endParaRPr lang="sk-SK" dirty="0"/>
          </a:p>
        </p:txBody>
      </p:sp>
      <p:graphicFrame>
        <p:nvGraphicFramePr>
          <p:cNvPr id="4" name="Zástupný symbol pro obsah 3"/>
          <p:cNvGraphicFramePr>
            <a:graphicFrameLocks/>
          </p:cNvGraphicFramePr>
          <p:nvPr>
            <p:ph idx="1"/>
          </p:nvPr>
        </p:nvGraphicFramePr>
        <p:xfrm>
          <a:off x="1524000" y="1831181"/>
          <a:ext cx="6096000" cy="4064000"/>
        </p:xfrm>
        <a:graphic>
          <a:graphicData uri="http://schemas.openxmlformats.org/presentationml/2006/ole">
            <p:oleObj spid="_x0000_s3074" name="Rovnice" r:id="rId3" imgW="0" imgH="0" progId="Equation.3">
              <p:embed/>
            </p:oleObj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2857488" y="1714488"/>
          <a:ext cx="3286148" cy="3286148"/>
        </p:xfrm>
        <a:graphic>
          <a:graphicData uri="http://schemas.openxmlformats.org/presentationml/2006/ole">
            <p:oleObj spid="_x0000_s3075" name="Rovnice" r:id="rId4" imgW="660240" imgH="660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Tri navzájom rôznobežné roviny s prázdnym spoločným prienikom</a:t>
            </a:r>
            <a:endParaRPr lang="sk-SK" dirty="0"/>
          </a:p>
        </p:txBody>
      </p:sp>
      <p:pic>
        <p:nvPicPr>
          <p:cNvPr id="4" name="Zástupný symbol pro obsah 3" descr="strecha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28" y="2000240"/>
            <a:ext cx="6096000" cy="3810000"/>
          </a:xfrm>
        </p:spPr>
      </p:pic>
      <p:sp>
        <p:nvSpPr>
          <p:cNvPr id="5" name="TextovéPole 4"/>
          <p:cNvSpPr txBox="1"/>
          <p:nvPr/>
        </p:nvSpPr>
        <p:spPr>
          <a:xfrm>
            <a:off x="3929058" y="250030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Arial" pitchFamily="34" charset="0"/>
                <a:cs typeface="Arial" pitchFamily="34" charset="0"/>
              </a:rPr>
              <a:t>α</a:t>
            </a:r>
            <a:endParaRPr lang="sk-SK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3000364" y="3643314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β</a:t>
            </a:r>
            <a:endParaRPr lang="sk-SK" dirty="0"/>
          </a:p>
        </p:txBody>
      </p:sp>
      <p:sp>
        <p:nvSpPr>
          <p:cNvPr id="7" name="TextovéPole 6"/>
          <p:cNvSpPr txBox="1"/>
          <p:nvPr/>
        </p:nvSpPr>
        <p:spPr>
          <a:xfrm>
            <a:off x="4714876" y="2428868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γ</a:t>
            </a:r>
            <a:endParaRPr lang="sk-SK" dirty="0"/>
          </a:p>
        </p:txBody>
      </p:sp>
      <p:sp>
        <p:nvSpPr>
          <p:cNvPr id="8" name="TextovéPole 7"/>
          <p:cNvSpPr txBox="1"/>
          <p:nvPr/>
        </p:nvSpPr>
        <p:spPr>
          <a:xfrm>
            <a:off x="3000364" y="3000372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p</a:t>
            </a:r>
            <a:endParaRPr lang="sk-SK" dirty="0"/>
          </a:p>
        </p:txBody>
      </p:sp>
      <p:sp>
        <p:nvSpPr>
          <p:cNvPr id="9" name="TextovéPole 8"/>
          <p:cNvSpPr txBox="1"/>
          <p:nvPr/>
        </p:nvSpPr>
        <p:spPr>
          <a:xfrm>
            <a:off x="2214546" y="450057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q</a:t>
            </a:r>
            <a:endParaRPr lang="sk-SK" dirty="0"/>
          </a:p>
        </p:txBody>
      </p:sp>
      <p:sp>
        <p:nvSpPr>
          <p:cNvPr id="10" name="TextovéPole 9"/>
          <p:cNvSpPr txBox="1"/>
          <p:nvPr/>
        </p:nvSpPr>
        <p:spPr>
          <a:xfrm>
            <a:off x="4071934" y="457200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r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Tri navzájom rôznobežné roviny s prázdnym spoločným prienikom</a:t>
            </a:r>
            <a:endParaRPr lang="sk-SK" dirty="0"/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2143108" y="1928802"/>
          <a:ext cx="4582236" cy="2607777"/>
        </p:xfrm>
        <a:graphic>
          <a:graphicData uri="http://schemas.openxmlformats.org/presentationml/2006/ole">
            <p:oleObj spid="_x0000_s4099" name="Rovnice" r:id="rId3" imgW="1562040" imgH="888840" progId="Equation.3">
              <p:embed/>
            </p:oleObj>
          </a:graphicData>
        </a:graphic>
      </p:graphicFrame>
      <p:sp>
        <p:nvSpPr>
          <p:cNvPr id="6" name="TextovéPole 5"/>
          <p:cNvSpPr txBox="1"/>
          <p:nvPr/>
        </p:nvSpPr>
        <p:spPr>
          <a:xfrm>
            <a:off x="857224" y="4929198"/>
            <a:ext cx="7572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Priamky </a:t>
            </a:r>
            <a:r>
              <a:rPr lang="sk-SK" sz="2400" dirty="0" err="1" smtClean="0"/>
              <a:t>p,q,r</a:t>
            </a:r>
            <a:r>
              <a:rPr lang="sk-SK" sz="2400" dirty="0" smtClean="0"/>
              <a:t> sú navzájom rovnobežné a rôzne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>
                <a:hlinkClick r:id="rId2" action="ppaction://hlinksldjump"/>
              </a:rPr>
              <a:t>obsah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Dve priamky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sk-SK" dirty="0" smtClean="0"/>
          </a:p>
          <a:p>
            <a:pPr algn="ctr">
              <a:buNone/>
            </a:pPr>
            <a:endParaRPr lang="sk-SK" dirty="0" smtClean="0"/>
          </a:p>
          <a:p>
            <a:pPr algn="ctr">
              <a:buNone/>
            </a:pPr>
            <a:endParaRPr lang="sk-SK" dirty="0" smtClean="0"/>
          </a:p>
          <a:p>
            <a:pPr algn="ctr">
              <a:buNone/>
            </a:pPr>
            <a:r>
              <a:rPr lang="sk-SK" sz="4800" dirty="0" smtClean="0"/>
              <a:t>Vzájomná poloha dvoch priamok v E</a:t>
            </a:r>
            <a:r>
              <a:rPr lang="sk-SK" sz="4800" baseline="-25000" dirty="0" smtClean="0"/>
              <a:t>3</a:t>
            </a:r>
            <a:endParaRPr lang="sk-SK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Dichotomické triedenie </a:t>
            </a:r>
            <a:br>
              <a:rPr lang="sk-SK" dirty="0" smtClean="0"/>
            </a:br>
            <a:r>
              <a:rPr lang="sk-SK" dirty="0" smtClean="0"/>
              <a:t>– strom logických možností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Pri takomto triedení množiny je potrebné vybrať triediace otázky tak, aby sa na ne dalo odpovedať jednoznačne jednou z dvoch možných odpovedí „áno“, „nie“.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Podľa tejto myšlienky sú vytriedené dvojice priamok v trojrozmernom Euklidovskom priestore v nasledujúcej tabuľke. </a:t>
            </a:r>
          </a:p>
          <a:p>
            <a:pPr>
              <a:buNone/>
            </a:pPr>
            <a:endParaRPr lang="sk-SK" dirty="0"/>
          </a:p>
        </p:txBody>
      </p:sp>
      <p:sp>
        <p:nvSpPr>
          <p:cNvPr id="4" name="Šípka doprava 3"/>
          <p:cNvSpPr/>
          <p:nvPr/>
        </p:nvSpPr>
        <p:spPr>
          <a:xfrm>
            <a:off x="6643702" y="5500702"/>
            <a:ext cx="978408" cy="698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Triedenie dvojíc priamok v E</a:t>
            </a:r>
            <a:r>
              <a:rPr lang="sk-SK" baseline="-25000" dirty="0" smtClean="0"/>
              <a:t>3</a:t>
            </a:r>
            <a:endParaRPr lang="sk-SK" dirty="0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857224" y="2000240"/>
          <a:ext cx="7078050" cy="3551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450"/>
                <a:gridCol w="786450"/>
                <a:gridCol w="786450"/>
                <a:gridCol w="786450"/>
                <a:gridCol w="786450"/>
                <a:gridCol w="786450"/>
                <a:gridCol w="786450"/>
                <a:gridCol w="786450"/>
                <a:gridCol w="786450"/>
              </a:tblGrid>
              <a:tr h="570055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sk-SK" sz="1600" b="1" i="0" u="none" strike="noStrike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Calibri"/>
                        </a:rPr>
                        <a:t>dvojica priamok v E</a:t>
                      </a:r>
                      <a:r>
                        <a:rPr lang="sk-SK" sz="1600" b="1" i="0" u="none" strike="noStrike" cap="all" spc="0" baseline="-2500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Calibri"/>
                        </a:rPr>
                        <a:t>3</a:t>
                      </a:r>
                      <a:endParaRPr lang="sk-SK" sz="1600" b="1" i="0" u="none" strike="noStrike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Calibri"/>
                      </a:endParaRPr>
                    </a:p>
                    <a:p>
                      <a:pPr algn="l" fontAlgn="b"/>
                      <a:r>
                        <a:rPr lang="sk-SK" sz="1100" b="1" i="0" u="none" strike="noStrike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755774">
                <a:tc>
                  <a:txBody>
                    <a:bodyPr/>
                    <a:lstStyle/>
                    <a:p>
                      <a:pPr algn="l" fontAlgn="t"/>
                      <a:r>
                        <a:rPr lang="sk-SK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majú prázdny prienik?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áno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nie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466877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rovnajú sa?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áno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nie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áno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nie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755774"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ležia v tej istej rovine?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áno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nie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áno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nie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áno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nie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áno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nie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3399">
                <a:tc>
                  <a:txBody>
                    <a:bodyPr/>
                    <a:lstStyle/>
                    <a:p>
                      <a:r>
                        <a:rPr lang="sk-SK" sz="1200" dirty="0" smtClean="0"/>
                        <a:t>Výsledok triedenia</a:t>
                      </a:r>
                      <a:endParaRPr lang="sk-SK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3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rovno-bežné, rôzne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mimo-bežné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rovno-bežné, totožné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3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rôzno-bežné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3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>
                <a:hlinkClick r:id="rId2" action="ppaction://hlinksldjump"/>
              </a:rPr>
              <a:t>obsah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Priesečník priamky s rovinou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4" name="Šípka doprava 3"/>
          <p:cNvSpPr/>
          <p:nvPr/>
        </p:nvSpPr>
        <p:spPr>
          <a:xfrm>
            <a:off x="6286512" y="542926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sk-SK" dirty="0" smtClean="0"/>
          </a:p>
          <a:p>
            <a:pPr algn="ctr">
              <a:buNone/>
            </a:pPr>
            <a:endParaRPr lang="sk-SK" dirty="0" smtClean="0"/>
          </a:p>
          <a:p>
            <a:pPr algn="ctr">
              <a:buNone/>
            </a:pPr>
            <a:endParaRPr lang="sk-SK" dirty="0" smtClean="0"/>
          </a:p>
          <a:p>
            <a:pPr algn="ctr">
              <a:buNone/>
            </a:pPr>
            <a:r>
              <a:rPr lang="sk-SK" dirty="0" smtClean="0"/>
              <a:t>Priesečník priamky s rovinou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Hľadanie priesečníka priamky s rovinou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sk-SK" dirty="0" smtClean="0"/>
              <a:t>Algoritmus hľadania priesečníka priamky s rovinou:</a:t>
            </a:r>
          </a:p>
          <a:p>
            <a:r>
              <a:rPr lang="sk-SK" dirty="0" smtClean="0"/>
              <a:t>Priamkou p preložíme vhodnú rovinu (urobíme jej priemet do danej roviny)</a:t>
            </a:r>
          </a:p>
          <a:p>
            <a:r>
              <a:rPr lang="sk-SK" dirty="0" smtClean="0"/>
              <a:t>Nájdeme priesečnicu pôvodnej a premietacej roviny – priemet priamky p´</a:t>
            </a:r>
          </a:p>
          <a:p>
            <a:r>
              <a:rPr lang="sk-SK" dirty="0" smtClean="0"/>
              <a:t>Nájdeme priesečník priamky a jej priemetu a to je priesečník priamky a roviny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sz="2000" dirty="0" smtClean="0">
                <a:hlinkClick r:id="rId2" action="ppaction://hlinksldjump"/>
              </a:rPr>
              <a:t>Obrázok</a:t>
            </a:r>
            <a:endParaRPr lang="sk-SK" sz="2000" dirty="0" smtClean="0"/>
          </a:p>
          <a:p>
            <a:endParaRPr lang="sk-SK" dirty="0" smtClean="0"/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Voľné rovnobežné premietanie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sk-SK" dirty="0" smtClean="0"/>
              <a:t>3. Všetky uhly, ktoré ležia v nárysni sa zobrazujú v skutočnej veľkosti</a:t>
            </a:r>
          </a:p>
          <a:p>
            <a:pPr marL="514350" indent="-514350">
              <a:buNone/>
            </a:pPr>
            <a:r>
              <a:rPr lang="sk-SK" dirty="0" smtClean="0"/>
              <a:t>4. Všetky uhly, ležiace v rovinách rovnobežných s nárysňou sa zobrazujú v skutočnej veľkosti</a:t>
            </a:r>
          </a:p>
          <a:p>
            <a:pPr marL="514350" indent="-514350">
              <a:buNone/>
            </a:pPr>
            <a:r>
              <a:rPr lang="sk-SK" dirty="0" smtClean="0"/>
              <a:t>5. Úsečky kolmé na nárysňu sa zobrazujú v polovičnej veľkosti a pod uhlom 45 k nárysni</a:t>
            </a:r>
          </a:p>
          <a:p>
            <a:pPr marL="514350" indent="-514350">
              <a:buNone/>
            </a:pPr>
            <a:r>
              <a:rPr lang="sk-SK" dirty="0" smtClean="0"/>
              <a:t>6. Uhly v rovinách kolmých na nárysňu sa zobrazujú v polovičnej veľkosti </a:t>
            </a:r>
          </a:p>
          <a:p>
            <a:pPr marL="514350" indent="-514350">
              <a:buNone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Priesečník priamky s rovinou</a:t>
            </a:r>
            <a:endParaRPr lang="sk-SK" dirty="0"/>
          </a:p>
        </p:txBody>
      </p:sp>
      <p:pic>
        <p:nvPicPr>
          <p:cNvPr id="4" name="Zástupný symbol pro obsah 3" descr="Priamkaarovina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958181"/>
            <a:ext cx="6096000" cy="3810000"/>
          </a:xfrm>
        </p:spPr>
      </p:pic>
      <p:sp>
        <p:nvSpPr>
          <p:cNvPr id="5" name="TextovéPole 4"/>
          <p:cNvSpPr txBox="1"/>
          <p:nvPr/>
        </p:nvSpPr>
        <p:spPr>
          <a:xfrm>
            <a:off x="428596" y="621508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hlinkClick r:id="rId3" action="ppaction://hlinksldjump"/>
              </a:rPr>
              <a:t>Obsah</a:t>
            </a:r>
            <a:endParaRPr lang="sk-SK" dirty="0"/>
          </a:p>
        </p:txBody>
      </p:sp>
      <p:sp>
        <p:nvSpPr>
          <p:cNvPr id="6" name="TextovéPole 5"/>
          <p:cNvSpPr txBox="1"/>
          <p:nvPr/>
        </p:nvSpPr>
        <p:spPr>
          <a:xfrm>
            <a:off x="3500430" y="2285992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p</a:t>
            </a:r>
            <a:endParaRPr lang="sk-SK" dirty="0"/>
          </a:p>
        </p:txBody>
      </p:sp>
      <p:sp>
        <p:nvSpPr>
          <p:cNvPr id="7" name="TextovéPole 6"/>
          <p:cNvSpPr txBox="1"/>
          <p:nvPr/>
        </p:nvSpPr>
        <p:spPr>
          <a:xfrm>
            <a:off x="5429256" y="335756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p´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Uhol dvoch priamok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Uhol priamky a roviny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Uhol dvoch rovín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Voľné rovnobežné premietanie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sk-SK" dirty="0" smtClean="0"/>
              <a:t>7. Toto zobrazenie zachováva rovnobežnosť.</a:t>
            </a:r>
          </a:p>
          <a:p>
            <a:pPr>
              <a:buNone/>
            </a:pPr>
            <a:r>
              <a:rPr lang="sk-SK" dirty="0" smtClean="0"/>
              <a:t>8. Obrazom priamky je priamka</a:t>
            </a:r>
          </a:p>
          <a:p>
            <a:pPr>
              <a:buNone/>
            </a:pPr>
            <a:r>
              <a:rPr lang="sk-SK" dirty="0" smtClean="0"/>
              <a:t>9. Obrazom dvojice rovnobežných priamok je dvojica rovnobežných priamok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Takto upravené zobrazenie je niekde medzi tým ako predmety vidíme a matematickým zobrazením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Príklad – obraz kocky vo VRP (vľavo)</a:t>
            </a:r>
            <a:br>
              <a:rPr lang="sk-SK" dirty="0" smtClean="0"/>
            </a:br>
            <a:r>
              <a:rPr lang="sk-SK" dirty="0" smtClean="0"/>
              <a:t> a s použitím perspektívy (vpravo)</a:t>
            </a:r>
            <a:endParaRPr lang="sk-SK" dirty="0"/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95450" y="2248694"/>
            <a:ext cx="575310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sk-SK" dirty="0" smtClean="0">
              <a:hlinkClick r:id="rId2" action="ppaction://hlinksldjump"/>
            </a:endParaRPr>
          </a:p>
          <a:p>
            <a:pPr>
              <a:buNone/>
            </a:pPr>
            <a:endParaRPr lang="sk-SK" dirty="0" smtClean="0">
              <a:hlinkClick r:id="rId2" action="ppaction://hlinksldjump"/>
            </a:endParaRPr>
          </a:p>
          <a:p>
            <a:pPr>
              <a:buNone/>
            </a:pPr>
            <a:endParaRPr lang="sk-SK" dirty="0" smtClean="0">
              <a:hlinkClick r:id="rId2" action="ppaction://hlinksldjump"/>
            </a:endParaRPr>
          </a:p>
          <a:p>
            <a:pPr>
              <a:buNone/>
            </a:pPr>
            <a:endParaRPr lang="sk-SK" dirty="0" smtClean="0">
              <a:hlinkClick r:id="rId2" action="ppaction://hlinksldjump"/>
            </a:endParaRPr>
          </a:p>
          <a:p>
            <a:pPr>
              <a:buNone/>
            </a:pPr>
            <a:endParaRPr lang="sk-SK" dirty="0" smtClean="0">
              <a:hlinkClick r:id="rId2" action="ppaction://hlinksldjump"/>
            </a:endParaRPr>
          </a:p>
          <a:p>
            <a:pPr>
              <a:buNone/>
            </a:pPr>
            <a:endParaRPr lang="sk-SK" dirty="0" smtClean="0">
              <a:hlinkClick r:id="rId2" action="ppaction://hlinksldjump"/>
            </a:endParaRPr>
          </a:p>
          <a:p>
            <a:pPr>
              <a:buNone/>
            </a:pPr>
            <a:r>
              <a:rPr lang="sk-SK" dirty="0" smtClean="0">
                <a:hlinkClick r:id="rId2" action="ppaction://hlinksldjump"/>
              </a:rPr>
              <a:t>obsah</a:t>
            </a: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Základné stereometrické vety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sk-SK" dirty="0" smtClean="0"/>
              <a:t>Ak dva body priamky ležia v tej istej rovine, potom celá priamka leží v tej rovine</a:t>
            </a:r>
          </a:p>
          <a:p>
            <a:pPr marL="514350" indent="-514350">
              <a:buAutoNum type="arabicPeriod"/>
            </a:pPr>
            <a:r>
              <a:rPr lang="sk-SK" dirty="0" smtClean="0"/>
              <a:t>Ak sú dve rovnobežné roviny pretínané treťou rovinou, potom priesečnice sú rovnobežné</a:t>
            </a:r>
          </a:p>
          <a:p>
            <a:pPr marL="514350" indent="-514350">
              <a:buAutoNum type="arabicPeriod"/>
            </a:pPr>
            <a:r>
              <a:rPr lang="sk-SK" dirty="0" smtClean="0"/>
              <a:t>Rovina je jednoznačne určená (teda existuje práve jedna):</a:t>
            </a:r>
          </a:p>
          <a:p>
            <a:pPr marL="914400" lvl="1" indent="-514350">
              <a:buFont typeface="+mj-lt"/>
              <a:buAutoNum type="alphaLcParenR"/>
            </a:pPr>
            <a:r>
              <a:rPr lang="sk-SK" dirty="0" smtClean="0"/>
              <a:t>Troma rôznymi, </a:t>
            </a:r>
            <a:r>
              <a:rPr lang="sk-SK" dirty="0" err="1" smtClean="0"/>
              <a:t>nekolineárnymi</a:t>
            </a:r>
            <a:r>
              <a:rPr lang="sk-SK" dirty="0" smtClean="0"/>
              <a:t> bodmi</a:t>
            </a:r>
          </a:p>
          <a:p>
            <a:pPr marL="914400" lvl="1" indent="-514350">
              <a:buFont typeface="+mj-lt"/>
              <a:buAutoNum type="alphaLcParenR"/>
            </a:pPr>
            <a:r>
              <a:rPr lang="sk-SK" dirty="0" smtClean="0"/>
              <a:t>Priamkou a bodom, ktorý na priamke neleží       </a:t>
            </a:r>
          </a:p>
          <a:p>
            <a:pPr marL="514350" indent="-514350">
              <a:buNone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None/>
            </a:pPr>
            <a:r>
              <a:rPr lang="sk-SK" dirty="0" smtClean="0"/>
              <a:t>c) dvomi rôznymi rovnobežnými priamkami</a:t>
            </a:r>
          </a:p>
          <a:p>
            <a:pPr lvl="1">
              <a:buNone/>
            </a:pPr>
            <a:r>
              <a:rPr lang="sk-SK" dirty="0" smtClean="0"/>
              <a:t>d) dvomi rôznobežnými priamkami</a:t>
            </a:r>
          </a:p>
          <a:p>
            <a:pPr marL="514350" indent="-514350">
              <a:buAutoNum type="arabicPeriod" startAt="4"/>
            </a:pPr>
            <a:r>
              <a:rPr lang="sk-SK" dirty="0" smtClean="0"/>
              <a:t>Pre každé dve rôznobežné priamky priestoru existuje práve jedna rovina, ktorá ich obsahuje</a:t>
            </a:r>
          </a:p>
          <a:p>
            <a:pPr marL="514350" indent="-514350">
              <a:buFont typeface="Arial" pitchFamily="34" charset="0"/>
              <a:buAutoNum type="arabicPeriod" startAt="4"/>
            </a:pPr>
            <a:r>
              <a:rPr lang="sk-SK" dirty="0" smtClean="0"/>
              <a:t>Ak dve rovnobežné priamky majú spoločný bod, potom sú totožné</a:t>
            </a:r>
          </a:p>
          <a:p>
            <a:pPr marL="514350" indent="-514350">
              <a:buFont typeface="Arial" pitchFamily="34" charset="0"/>
              <a:buAutoNum type="arabicPeriod" startAt="4"/>
            </a:pPr>
            <a:r>
              <a:rPr lang="sk-SK" dirty="0" smtClean="0"/>
              <a:t>Ak dve rovnobežné roviny majú spoločný bod, potom sú totožné</a:t>
            </a:r>
          </a:p>
          <a:p>
            <a:pPr marL="514350" indent="-514350">
              <a:buAutoNum type="arabicPeriod" startAt="4"/>
            </a:pPr>
            <a:endParaRPr lang="sk-SK" dirty="0" smtClean="0"/>
          </a:p>
          <a:p>
            <a:pPr marL="514350" indent="-514350">
              <a:buNone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sk-SK" dirty="0" smtClean="0"/>
              <a:t> Ak priamka rovnobežná s rovinou má s ňou spoločný bod, potom v nej leží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sk-SK" dirty="0" smtClean="0"/>
              <a:t>Ak sú dve priamky rovnobežné s tou istou priamkou, tak sú rovnobežné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sk-SK" dirty="0" smtClean="0"/>
              <a:t>Ak sú dve roviny rovnobežné s tou istou rovinou, tak sú rovnobežné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sk-SK" dirty="0" smtClean="0"/>
              <a:t>Ak jedna z dvoch rovnobežných priamok je rovnobežná s rovinou, potom aj druhá priamka je rovnobežná s touto rovinou</a:t>
            </a:r>
          </a:p>
          <a:p>
            <a:pPr marL="514350" indent="-514350">
              <a:buNone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706</Words>
  <Application>Microsoft Office PowerPoint</Application>
  <PresentationFormat>Prezentácia na obrazovke (4:3)</PresentationFormat>
  <Paragraphs>181</Paragraphs>
  <Slides>33</Slides>
  <Notes>0</Notes>
  <HiddenSlides>0</HiddenSlides>
  <MMClips>0</MMClips>
  <ScaleCrop>false</ScaleCrop>
  <HeadingPairs>
    <vt:vector size="6" baseType="variant">
      <vt:variant>
        <vt:lpstr>Motív</vt:lpstr>
      </vt:variant>
      <vt:variant>
        <vt:i4>1</vt:i4>
      </vt:variant>
      <vt:variant>
        <vt:lpstr>Vložené servery OLE</vt:lpstr>
      </vt:variant>
      <vt:variant>
        <vt:i4>2</vt:i4>
      </vt:variant>
      <vt:variant>
        <vt:lpstr>Nadpisy snímok</vt:lpstr>
      </vt:variant>
      <vt:variant>
        <vt:i4>33</vt:i4>
      </vt:variant>
    </vt:vector>
  </HeadingPairs>
  <TitlesOfParts>
    <vt:vector size="36" baseType="lpstr">
      <vt:lpstr>Motiv sady Office</vt:lpstr>
      <vt:lpstr>Rovnice</vt:lpstr>
      <vt:lpstr>Equation</vt:lpstr>
      <vt:lpstr>Obsah</vt:lpstr>
      <vt:lpstr>Voľné rovnobežné premietanie</vt:lpstr>
      <vt:lpstr>Voľné rovnobežné premietanie</vt:lpstr>
      <vt:lpstr>Voľné rovnobežné premietanie</vt:lpstr>
      <vt:lpstr>Príklad – obraz kocky vo VRP (vľavo)  a s použitím perspektívy (vpravo)</vt:lpstr>
      <vt:lpstr>Snímka 6</vt:lpstr>
      <vt:lpstr>Základné stereometrické vety</vt:lpstr>
      <vt:lpstr>Snímka 8</vt:lpstr>
      <vt:lpstr>Snímka 9</vt:lpstr>
      <vt:lpstr>Snímka 10</vt:lpstr>
      <vt:lpstr>Dve rôznobežné roviny</vt:lpstr>
      <vt:lpstr>Snímka 12</vt:lpstr>
      <vt:lpstr>Tri roviny</vt:lpstr>
      <vt:lpstr>Tri rovnobežné roviny</vt:lpstr>
      <vt:lpstr>Dve rovnobežné roviny pretínané treťou</vt:lpstr>
      <vt:lpstr>Dve rovnobežné roviny pretínané treťou</vt:lpstr>
      <vt:lpstr>Tri navzájom rôznobežné roviny s jedným spoločným bodom</vt:lpstr>
      <vt:lpstr>Tri navzájom rôznobežné roviny s jedným spoločným bodom</vt:lpstr>
      <vt:lpstr>Tri navzájom rôznobežné roviny s jednou spoločnou priesečnicou</vt:lpstr>
      <vt:lpstr>Tri navzájom rôznobežné roviny s jednou spoločnou priesečnicou</vt:lpstr>
      <vt:lpstr>Tri navzájom rôznobežné roviny s prázdnym spoločným prienikom</vt:lpstr>
      <vt:lpstr>Tri navzájom rôznobežné roviny s prázdnym spoločným prienikom</vt:lpstr>
      <vt:lpstr>Snímka 23</vt:lpstr>
      <vt:lpstr>Dve priamky</vt:lpstr>
      <vt:lpstr>Dichotomické triedenie  – strom logických možností</vt:lpstr>
      <vt:lpstr>Triedenie dvojíc priamok v E3</vt:lpstr>
      <vt:lpstr>Snímka 27</vt:lpstr>
      <vt:lpstr>Priesečník priamky s rovinou </vt:lpstr>
      <vt:lpstr>Hľadanie priesečníka priamky s rovinou</vt:lpstr>
      <vt:lpstr>Priesečník priamky s rovinou</vt:lpstr>
      <vt:lpstr>Uhol dvoch priamok</vt:lpstr>
      <vt:lpstr>Uhol priamky a roviny</vt:lpstr>
      <vt:lpstr>Uhol dvoch rovín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Stereometria</dc:title>
  <dc:creator>Jozef Vozár</dc:creator>
  <cp:lastModifiedBy>Jaroslava Vitazkova</cp:lastModifiedBy>
  <cp:revision>31</cp:revision>
  <dcterms:created xsi:type="dcterms:W3CDTF">2007-06-08T06:22:21Z</dcterms:created>
  <dcterms:modified xsi:type="dcterms:W3CDTF">2016-02-29T16:47:27Z</dcterms:modified>
</cp:coreProperties>
</file>