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2" r:id="rId10"/>
    <p:sldId id="267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6" r:id="rId20"/>
    <p:sldId id="290" r:id="rId21"/>
    <p:sldId id="293" r:id="rId22"/>
    <p:sldId id="281" r:id="rId23"/>
    <p:sldId id="295" r:id="rId24"/>
    <p:sldId id="297" r:id="rId25"/>
    <p:sldId id="299" r:id="rId26"/>
    <p:sldId id="300" r:id="rId27"/>
    <p:sldId id="296" r:id="rId28"/>
    <p:sldId id="302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FF"/>
    <a:srgbClr val="3333FF"/>
    <a:srgbClr val="669900"/>
    <a:srgbClr val="003399"/>
    <a:srgbClr val="66FF66"/>
    <a:srgbClr val="FF3300"/>
    <a:srgbClr val="FFF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073" autoAdjust="0"/>
    <p:restoredTop sz="94627" autoAdjust="0"/>
  </p:normalViewPr>
  <p:slideViewPr>
    <p:cSldViewPr snapToGrid="0">
      <p:cViewPr varScale="1">
        <p:scale>
          <a:sx n="73" d="100"/>
          <a:sy n="73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698" y="-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cs-CZ"/>
              <a:t>TROJUHOLNÍK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EC8D4B3-8E02-4F50-B363-F13F0AB8CC1A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A8CD37D-2968-4F69-AEC3-B8CB4B342D84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D8E84-CF02-45F0-B7FE-9EAC93D0CF58}" type="slidenum">
              <a:rPr lang="cs-CZ"/>
              <a:pPr/>
              <a:t>1</a:t>
            </a:fld>
            <a:endParaRPr lang="cs-CZ"/>
          </a:p>
        </p:txBody>
      </p:sp>
      <p:sp>
        <p:nvSpPr>
          <p:cNvPr id="1945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637B0-1079-465B-8EE9-BB38A87CCA3D}" type="slidenum">
              <a:rPr lang="cs-CZ"/>
              <a:pPr/>
              <a:t>2</a:t>
            </a:fld>
            <a:endParaRPr lang="cs-CZ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C29D9-6C66-4E60-963D-C0A656A6246B}" type="slidenum">
              <a:rPr lang="cs-CZ"/>
              <a:pPr/>
              <a:t>3</a:t>
            </a:fld>
            <a:endParaRPr lang="cs-CZ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F3804-AF63-4CEC-905A-2FD09778C85B}" type="slidenum">
              <a:rPr lang="cs-CZ"/>
              <a:pPr/>
              <a:t>7</a:t>
            </a:fld>
            <a:endParaRPr lang="cs-CZ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9459D-D6E8-4E27-A6AC-B648B0B2084C}" type="slidenum">
              <a:rPr lang="cs-CZ"/>
              <a:pPr/>
              <a:t>8</a:t>
            </a:fld>
            <a:endParaRPr lang="cs-CZ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2372B-40D8-44D5-9514-D418C86A68D8}" type="slidenum">
              <a:rPr lang="cs-CZ"/>
              <a:pPr/>
              <a:t>9</a:t>
            </a:fld>
            <a:endParaRPr lang="cs-CZ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68048-EDD0-4AD2-A768-8CAE72DEBA31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FD7DC-A3EA-4862-8B86-73E835B9C14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F1D0B9-1A02-4738-8A06-80C81282CB57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80967-84F6-47DE-B6E6-1D4E97934C6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2ED92-DF5D-4093-8DB9-D0CFCB733B39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B786B-9F70-420E-8014-47240FBE281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B0F471-6DED-4FD6-B482-8421334B0ED8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D30F7-E0CC-4787-AFA8-06A4AB177B4B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1AE381-8157-4A80-A3ED-89D54E6664FA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AB1DC-2B94-4A65-8C33-F5CAC13624D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2D724-7F69-4253-9A78-E9AA8FB335AD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6AE3E-144C-456E-B47A-C7AD1225F3D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2114C2-49D5-4C23-B051-6E6BB44BE8B2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CE11E-0E1D-4063-AA40-B0F46457AA6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1BC2EC-3BD4-4216-B5C1-664C9636ED67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1AA2B-BC6A-46C3-AF92-93690565064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BFE7DE-B53F-469B-AB29-4DE777CF118D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019B3-2EE8-40B3-AD24-347B40715FB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D7781-B47D-478B-B9AF-8B84E3444644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295B8-0AE3-4E5A-AE1C-C1303CC5DB0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C93FC-19D2-4977-A67B-B2241BA31B1A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ECCC8-7768-47DA-A305-7351B457F64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FBC5B490-828F-41D6-B270-E7CB33EA69BE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F37EDFB-8FA7-47F2-A9B1-C418BB046952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7.x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7.x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slide" Target="slide7.xml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audio" Target="../media/audio2.wav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audio" Target="../media/audio1.wav"/><Relationship Id="rId7" Type="http://schemas.openxmlformats.org/officeDocument/2006/relationships/slide" Target="slide17.xml"/><Relationship Id="rId12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16.xml"/><Relationship Id="rId11" Type="http://schemas.openxmlformats.org/officeDocument/2006/relationships/oleObject" Target="../embeddings/oleObject15.bin"/><Relationship Id="rId5" Type="http://schemas.openxmlformats.org/officeDocument/2006/relationships/slide" Target="slide15.xml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14.x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slide" Target="slide14.xml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slide" Target="slide14.xml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19.xml"/><Relationship Id="rId5" Type="http://schemas.openxmlformats.org/officeDocument/2006/relationships/oleObject" Target="../embeddings/oleObject21.bin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slide" Target="slide2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notesSlide" Target="../notesSlides/notesSlide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4.xml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audio" Target="../media/audio2.wav"/><Relationship Id="rId7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7.xml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slide" Target="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9C4-0A9F-474D-9C0E-B3D3258F1E9F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66800" y="457200"/>
            <a:ext cx="6534150" cy="2376488"/>
          </a:xfrm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r>
              <a:rPr lang="cs-CZ" sz="8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Vlastnosti</a:t>
            </a:r>
            <a:r>
              <a:rPr lang="cs-CZ" sz="4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cs-CZ" sz="7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trojuholníka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990600"/>
          </a:xfrm>
        </p:spPr>
        <p:txBody>
          <a:bodyPr/>
          <a:lstStyle/>
          <a:p>
            <a:r>
              <a:rPr lang="cs-CZ" b="1" i="1"/>
              <a:t>Matematika 2. stupeň ZŠ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810000" y="60198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 sz="2400" i="1"/>
              <a:t> 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2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2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 build="p"/>
      <p:bldP spid="410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7B54-60AF-47B1-AD92-3B6FAD06E7A4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57200" y="1287463"/>
          <a:ext cx="8001000" cy="4164012"/>
        </p:xfrm>
        <a:graphic>
          <a:graphicData uri="http://schemas.openxmlformats.org/presentationml/2006/ole">
            <p:oleObj spid="_x0000_s35850" name="Bitmap Image" r:id="rId4" imgW="5323810" imgH="2771429" progId="Paint.Picture">
              <p:embed/>
            </p:oleObj>
          </a:graphicData>
        </a:graphic>
      </p:graphicFrame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914400"/>
          </a:xfrm>
        </p:spPr>
        <p:txBody>
          <a:bodyPr/>
          <a:lstStyle/>
          <a:p>
            <a:r>
              <a:rPr lang="sk-SK"/>
              <a:t>Jeden vnútorný uhol je tupý (</a:t>
            </a:r>
            <a:r>
              <a:rPr lang="sk-SK">
                <a:cs typeface="Arial" charset="0"/>
                <a:sym typeface="Symbol" pitchFamily="18" charset="2"/>
              </a:rPr>
              <a:t>&gt;</a:t>
            </a:r>
            <a:r>
              <a:rPr lang="sk-SK"/>
              <a:t> 90</a:t>
            </a:r>
            <a:r>
              <a:rPr lang="en-US"/>
              <a:t>°</a:t>
            </a:r>
            <a:r>
              <a:rPr lang="sk-SK"/>
              <a:t>)</a:t>
            </a:r>
          </a:p>
          <a:p>
            <a:endParaRPr lang="sk-SK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noFill/>
          <a:ln/>
        </p:spPr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Trojuholník tupouhlý</a:t>
            </a:r>
          </a:p>
        </p:txBody>
      </p:sp>
      <p:sp>
        <p:nvSpPr>
          <p:cNvPr id="35851" name="AutoShape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57200" y="3200400"/>
            <a:ext cx="502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sk-SK" sz="3200">
                <a:solidFill>
                  <a:schemeClr val="tx1"/>
                </a:solidFill>
              </a:rPr>
              <a:t> ostatné sú ostré (</a:t>
            </a:r>
            <a:r>
              <a:rPr lang="en-US" sz="3200">
                <a:solidFill>
                  <a:schemeClr val="tx1"/>
                </a:solidFill>
              </a:rPr>
              <a:t>&lt;</a:t>
            </a:r>
            <a:r>
              <a:rPr lang="sk-SK" sz="3200">
                <a:solidFill>
                  <a:schemeClr val="tx1"/>
                </a:solidFill>
              </a:rPr>
              <a:t> 90</a:t>
            </a:r>
            <a:r>
              <a:rPr lang="en-US" sz="3200">
                <a:solidFill>
                  <a:schemeClr val="tx1"/>
                </a:solidFill>
              </a:rPr>
              <a:t>°</a:t>
            </a:r>
            <a:r>
              <a:rPr lang="sk-SK" sz="3200">
                <a:solidFill>
                  <a:schemeClr val="tx1"/>
                </a:solidFill>
              </a:rPr>
              <a:t>)</a:t>
            </a:r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51" grpId="0" animBg="1"/>
      <p:bldP spid="358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355F-AE03-4B94-BDD7-3A76494D05B0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3657600" y="1981200"/>
          <a:ext cx="3276600" cy="3657600"/>
        </p:xfrm>
        <a:graphic>
          <a:graphicData uri="http://schemas.openxmlformats.org/presentationml/2006/ole">
            <p:oleObj spid="_x0000_s55301" name="Bitmap Image" r:id="rId4" imgW="1628571" imgH="1695687" progId="Paint.Picture">
              <p:embed/>
            </p:oleObj>
          </a:graphicData>
        </a:graphic>
      </p:graphicFrame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Trojuholník všeobecný (rôznostranný)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00400"/>
            <a:ext cx="8229600" cy="685800"/>
          </a:xfrm>
        </p:spPr>
        <p:txBody>
          <a:bodyPr/>
          <a:lstStyle/>
          <a:p>
            <a:r>
              <a:rPr lang="sk-SK"/>
              <a:t>Každá strana má inú dĺžku</a:t>
            </a:r>
          </a:p>
          <a:p>
            <a:endParaRPr lang="sk-SK"/>
          </a:p>
        </p:txBody>
      </p:sp>
      <p:sp>
        <p:nvSpPr>
          <p:cNvPr id="55302" name="AutoShap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419600" y="34290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029200" y="5486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781800" y="35052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276600" y="54102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6553200" y="16002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934200" y="53340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228600" y="39624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3200">
                <a:solidFill>
                  <a:schemeClr val="tx1"/>
                </a:solidFill>
              </a:rPr>
              <a:t>  Môže byť ostrouhlý, pravouhlý, aj tupouhlý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1143000" y="2438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2819400" y="2438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2057400" y="2438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1600200" y="24384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ym typeface="Symbol" pitchFamily="18" charset="2"/>
              </a:rPr>
              <a:t></a:t>
            </a:r>
            <a:endParaRPr lang="sk-SK" sz="3200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2514600" y="24384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ym typeface="Symbol" pitchFamily="18" charset="2"/>
              </a:rPr>
              <a:t></a:t>
            </a:r>
            <a:endParaRPr lang="sk-SK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10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10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10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10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5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  <p:bldP spid="55302" grpId="0" animBg="1"/>
      <p:bldP spid="55309" grpId="0" autoUpdateAnimBg="0"/>
      <p:bldP spid="55310" grpId="0" autoUpdateAnimBg="0"/>
      <p:bldP spid="55311" grpId="0" autoUpdateAnimBg="0"/>
      <p:bldP spid="55314" grpId="0" autoUpdateAnimBg="0"/>
      <p:bldP spid="55315" grpId="0" autoUpdateAnimBg="0"/>
      <p:bldP spid="55316" grpId="0" autoUpdateAnimBg="0"/>
      <p:bldP spid="55318" grpId="0" autoUpdateAnimBg="0"/>
      <p:bldP spid="55320" grpId="0" autoUpdateAnimBg="0"/>
      <p:bldP spid="55321" grpId="0" autoUpdateAnimBg="0"/>
      <p:bldP spid="55323" grpId="0" autoUpdateAnimBg="0"/>
      <p:bldP spid="5532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88D2-8473-424C-8626-0BA2285B7282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000250" y="685800"/>
          <a:ext cx="5372100" cy="5791200"/>
        </p:xfrm>
        <a:graphic>
          <a:graphicData uri="http://schemas.openxmlformats.org/presentationml/2006/ole">
            <p:oleObj spid="_x0000_s58372" name="Bitmap Image" r:id="rId4" imgW="2828571" imgH="3772427" progId="Paint.Picture">
              <p:embed/>
            </p:oleObj>
          </a:graphicData>
        </a:graphic>
      </p:graphicFrame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54000"/>
            <a:ext cx="7772400" cy="822325"/>
          </a:xfrm>
        </p:spPr>
        <p:txBody>
          <a:bodyPr/>
          <a:lstStyle/>
          <a:p>
            <a:r>
              <a:rPr lang="sk-SK">
                <a:solidFill>
                  <a:srgbClr val="669900"/>
                </a:solidFill>
              </a:rPr>
              <a:t>Trojuholník rovnoramenný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581400" y="5638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CC3300"/>
                </a:solidFill>
              </a:rPr>
              <a:t>základňa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743200" y="3352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CC3300"/>
                </a:solidFill>
              </a:rPr>
              <a:t>rameno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211763" y="33416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CC3300"/>
                </a:solidFill>
              </a:rPr>
              <a:t>rameno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627313" y="1844675"/>
            <a:ext cx="432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chemeClr val="accent2"/>
                </a:solidFill>
              </a:rPr>
              <a:t>hlavný</a:t>
            </a:r>
            <a:r>
              <a:rPr lang="sk-SK" sz="2400" b="1">
                <a:solidFill>
                  <a:srgbClr val="669900"/>
                </a:solidFill>
              </a:rPr>
              <a:t> </a:t>
            </a:r>
            <a:r>
              <a:rPr lang="sk-SK" sz="2400" b="1">
                <a:solidFill>
                  <a:schemeClr val="accent2"/>
                </a:solidFill>
              </a:rPr>
              <a:t>vrchol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36600" y="1425575"/>
            <a:ext cx="7772400" cy="65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800">
                <a:solidFill>
                  <a:schemeClr val="tx1"/>
                </a:solidFill>
              </a:rPr>
              <a:t>Má dve strany rovnako dlhé (zhodné)</a:t>
            </a:r>
            <a:br>
              <a:rPr lang="sk-SK" sz="2800">
                <a:solidFill>
                  <a:schemeClr val="tx1"/>
                </a:solidFill>
              </a:rPr>
            </a:br>
            <a:r>
              <a:rPr lang="sk-SK" sz="2800">
                <a:solidFill>
                  <a:schemeClr val="tx1"/>
                </a:solidFill>
              </a:rPr>
              <a:t> – nazývajú sa </a:t>
            </a:r>
            <a:r>
              <a:rPr lang="sk-SK" sz="2800">
                <a:solidFill>
                  <a:srgbClr val="CC3300"/>
                </a:solidFill>
              </a:rPr>
              <a:t>ramená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800">
                <a:solidFill>
                  <a:schemeClr val="tx1"/>
                </a:solidFill>
              </a:rPr>
              <a:t>Tretia strana sa nazýva </a:t>
            </a:r>
            <a:r>
              <a:rPr lang="sk-SK" sz="2800">
                <a:solidFill>
                  <a:srgbClr val="CC3300"/>
                </a:solidFill>
              </a:rPr>
              <a:t>základňa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800">
                <a:solidFill>
                  <a:schemeClr val="tx1"/>
                </a:solidFill>
              </a:rPr>
              <a:t>Vrchol oproti základni sa nazýva </a:t>
            </a:r>
            <a:br>
              <a:rPr lang="sk-SK" sz="2800">
                <a:solidFill>
                  <a:schemeClr val="tx1"/>
                </a:solidFill>
              </a:rPr>
            </a:br>
            <a:r>
              <a:rPr lang="sk-SK" sz="2800">
                <a:solidFill>
                  <a:schemeClr val="tx1"/>
                </a:solidFill>
              </a:rPr>
              <a:t>  </a:t>
            </a:r>
            <a:r>
              <a:rPr lang="sk-SK" sz="2800">
                <a:solidFill>
                  <a:srgbClr val="003399"/>
                </a:solidFill>
              </a:rPr>
              <a:t>hlavný vrchol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800">
                <a:solidFill>
                  <a:schemeClr val="tx1"/>
                </a:solidFill>
              </a:rPr>
              <a:t>Môže byť ostrouhlý, pravouhlý, aj tupouhlý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800">
                <a:solidFill>
                  <a:schemeClr val="tx1"/>
                </a:solidFill>
              </a:rPr>
              <a:t>Uhly pri základni sú zhodné a vždy ostré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endParaRPr lang="sk-SK" sz="280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endParaRPr lang="sk-SK" sz="2800">
              <a:solidFill>
                <a:srgbClr val="003399"/>
              </a:solidFill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endParaRPr lang="sk-SK" sz="280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endParaRPr lang="sk-SK" sz="2800">
              <a:solidFill>
                <a:schemeClr val="tx1"/>
              </a:solidFill>
            </a:endParaRPr>
          </a:p>
        </p:txBody>
      </p:sp>
      <p:sp>
        <p:nvSpPr>
          <p:cNvPr id="58379" name="AutoShape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924800" y="59436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58384" name="AutoShape 16"/>
          <p:cNvSpPr>
            <a:spLocks noChangeArrowheads="1"/>
          </p:cNvSpPr>
          <p:nvPr/>
        </p:nvSpPr>
        <p:spPr bwMode="auto">
          <a:xfrm rot="2673139">
            <a:off x="4435475" y="1281113"/>
            <a:ext cx="387350" cy="387350"/>
          </a:xfrm>
          <a:custGeom>
            <a:avLst/>
            <a:gdLst>
              <a:gd name="G0" fmla="+- 8640 0 0"/>
              <a:gd name="G1" fmla="+- 8640 0 0"/>
              <a:gd name="G2" fmla="+- 4320 0 0"/>
              <a:gd name="G3" fmla="+- 21600 0 8640"/>
              <a:gd name="G4" fmla="+- 21600 0 8640"/>
              <a:gd name="G5" fmla="+- 21600 0 4320"/>
              <a:gd name="G6" fmla="+- 864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864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8640"/>
                </a:lnTo>
                <a:lnTo>
                  <a:pt x="0" y="10800"/>
                </a:lnTo>
                <a:lnTo>
                  <a:pt x="4320" y="1296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8640" y="17280"/>
                </a:lnTo>
                <a:lnTo>
                  <a:pt x="10800" y="21600"/>
                </a:lnTo>
                <a:lnTo>
                  <a:pt x="1296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2960"/>
                </a:lnTo>
                <a:lnTo>
                  <a:pt x="21600" y="10800"/>
                </a:lnTo>
                <a:lnTo>
                  <a:pt x="17280" y="864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2960" y="4320"/>
                </a:lnTo>
                <a:close/>
              </a:path>
            </a:pathLst>
          </a:custGeom>
          <a:solidFill>
            <a:srgbClr val="2F10C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58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58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58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58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58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58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58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58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74" grpId="0" autoUpdateAnimBg="0"/>
      <p:bldP spid="58375" grpId="0" autoUpdateAnimBg="0"/>
      <p:bldP spid="58376" grpId="0" autoUpdateAnimBg="0"/>
      <p:bldP spid="58377" grpId="0" uiExpand="1" build="p" autoUpdateAnimBg="0"/>
      <p:bldP spid="58379" grpId="0" animBg="1"/>
      <p:bldP spid="58384" grpId="0" animBg="1"/>
      <p:bldP spid="5838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48E-83BC-4FDD-ADF6-7C9057B5F03A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438400" y="1447800"/>
          <a:ext cx="4038600" cy="3275013"/>
        </p:xfrm>
        <a:graphic>
          <a:graphicData uri="http://schemas.openxmlformats.org/presentationml/2006/ole">
            <p:oleObj spid="_x0000_s60420" name="Bitmap Image" r:id="rId4" imgW="3820058" imgH="3333333" progId="Paint.Picture">
              <p:embed/>
            </p:oleObj>
          </a:graphicData>
        </a:graphic>
      </p:graphicFrame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3630613"/>
            <a:ext cx="7315200" cy="762000"/>
          </a:xfrm>
        </p:spPr>
        <p:txBody>
          <a:bodyPr/>
          <a:lstStyle/>
          <a:p>
            <a:r>
              <a:rPr lang="sk-SK"/>
              <a:t>Všetky uhly má zhodné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Trojuholník rovnostranný</a:t>
            </a:r>
            <a:br>
              <a:rPr lang="sk-SK" sz="4800">
                <a:solidFill>
                  <a:srgbClr val="669900"/>
                </a:solidFill>
              </a:rPr>
            </a:br>
            <a:r>
              <a:rPr lang="sk-SK" sz="2400" i="1">
                <a:solidFill>
                  <a:schemeClr val="tx1"/>
                </a:solidFill>
              </a:rPr>
              <a:t>Najšpeciálnejší typ</a:t>
            </a:r>
            <a:r>
              <a:rPr lang="sk-SK" sz="2400" i="1"/>
              <a:t> </a:t>
            </a:r>
            <a:r>
              <a:rPr lang="sk-SK" sz="2400" i="1">
                <a:solidFill>
                  <a:schemeClr val="tx1"/>
                </a:solidFill>
              </a:rPr>
              <a:t>trojuholníka</a:t>
            </a:r>
            <a:r>
              <a:rPr lang="sk-SK"/>
              <a:t/>
            </a:r>
            <a:br>
              <a:rPr lang="sk-SK"/>
            </a:br>
            <a:endParaRPr lang="sk-SK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715000" y="3559175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800" i="1">
                <a:solidFill>
                  <a:schemeClr val="tx1"/>
                </a:solidFill>
              </a:rPr>
              <a:t>180</a:t>
            </a:r>
            <a:r>
              <a:rPr lang="en-US" sz="2800" i="1">
                <a:solidFill>
                  <a:schemeClr val="tx1"/>
                </a:solidFill>
              </a:rPr>
              <a:t>°</a:t>
            </a:r>
            <a:r>
              <a:rPr lang="sk-SK" sz="2800" i="1">
                <a:solidFill>
                  <a:schemeClr val="tx1"/>
                </a:solidFill>
              </a:rPr>
              <a:t> : 3 = 60 </a:t>
            </a:r>
            <a:r>
              <a:rPr lang="en-US" sz="2800" i="1">
                <a:solidFill>
                  <a:schemeClr val="tx1"/>
                </a:solidFill>
              </a:rPr>
              <a:t>°</a:t>
            </a:r>
            <a:endParaRPr lang="sk-SK" sz="2800" i="1">
              <a:solidFill>
                <a:schemeClr val="tx1"/>
              </a:solidFill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36550" y="4856163"/>
            <a:ext cx="3922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3200">
                <a:solidFill>
                  <a:schemeClr val="tx1"/>
                </a:solidFill>
              </a:rPr>
              <a:t>  ich veľkosť je 60</a:t>
            </a:r>
            <a:r>
              <a:rPr lang="en-US" sz="3200">
                <a:solidFill>
                  <a:schemeClr val="tx1"/>
                </a:solidFill>
              </a:rPr>
              <a:t>°</a:t>
            </a:r>
            <a:endParaRPr lang="sk-SK" sz="3200">
              <a:solidFill>
                <a:schemeClr val="tx1"/>
              </a:solidFill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49250" y="25146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sk-SK" sz="3200">
                <a:solidFill>
                  <a:schemeClr val="tx1"/>
                </a:solidFill>
              </a:rPr>
              <a:t>Všetky strany má zhodné</a:t>
            </a:r>
            <a:endParaRPr lang="sk-SK"/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2819400" y="2895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334000" y="2819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962400" y="4343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371600" y="1752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133600" y="1752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971800" y="1752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1905000" y="1752600"/>
            <a:ext cx="422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/>
              <a:t>=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667000" y="1752600"/>
            <a:ext cx="422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/>
              <a:t>=</a:t>
            </a:r>
          </a:p>
        </p:txBody>
      </p:sp>
      <p:graphicFrame>
        <p:nvGraphicFramePr>
          <p:cNvPr id="60444" name="Object 28"/>
          <p:cNvGraphicFramePr>
            <a:graphicFrameLocks noChangeAspect="1"/>
          </p:cNvGraphicFramePr>
          <p:nvPr/>
        </p:nvGraphicFramePr>
        <p:xfrm>
          <a:off x="4114800" y="1600200"/>
          <a:ext cx="609600" cy="533400"/>
        </p:xfrm>
        <a:graphic>
          <a:graphicData uri="http://schemas.openxmlformats.org/presentationml/2006/ole">
            <p:oleObj spid="_x0000_s60444" name="Bitmap Image" r:id="rId5" imgW="971686" imgH="762106" progId="Paint.Picture">
              <p:embed/>
            </p:oleObj>
          </a:graphicData>
        </a:graphic>
      </p:graphicFrame>
      <p:graphicFrame>
        <p:nvGraphicFramePr>
          <p:cNvPr id="60446" name="Object 30"/>
          <p:cNvGraphicFramePr>
            <a:graphicFrameLocks noChangeAspect="1"/>
          </p:cNvGraphicFramePr>
          <p:nvPr/>
        </p:nvGraphicFramePr>
        <p:xfrm>
          <a:off x="5791200" y="4114800"/>
          <a:ext cx="504825" cy="457200"/>
        </p:xfrm>
        <a:graphic>
          <a:graphicData uri="http://schemas.openxmlformats.org/presentationml/2006/ole">
            <p:oleObj spid="_x0000_s60446" name="Bitmap Image" r:id="rId6" imgW="704948" imgH="790476" progId="Paint.Picture">
              <p:embed/>
            </p:oleObj>
          </a:graphicData>
        </a:graphic>
      </p:graphicFrame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438400" y="41910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</a:t>
            </a:r>
          </a:p>
        </p:txBody>
      </p:sp>
      <p:graphicFrame>
        <p:nvGraphicFramePr>
          <p:cNvPr id="60445" name="Object 29"/>
          <p:cNvGraphicFramePr>
            <a:graphicFrameLocks noChangeAspect="1"/>
          </p:cNvGraphicFramePr>
          <p:nvPr/>
        </p:nvGraphicFramePr>
        <p:xfrm>
          <a:off x="2547938" y="4052888"/>
          <a:ext cx="595312" cy="533400"/>
        </p:xfrm>
        <a:graphic>
          <a:graphicData uri="http://schemas.openxmlformats.org/presentationml/2006/ole">
            <p:oleObj spid="_x0000_s60445" name="Bitmap Image" r:id="rId7" imgW="1038370" imgH="1247619" progId="Paint.Picture">
              <p:embed/>
            </p:oleObj>
          </a:graphicData>
        </a:graphic>
      </p:graphicFrame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5867400" y="41910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 </a:t>
            </a:r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4191000" y="15240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1219200" y="32004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1828800" y="32004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 </a:t>
            </a:r>
          </a:p>
        </p:txBody>
      </p:sp>
      <p:sp>
        <p:nvSpPr>
          <p:cNvPr id="60453" name="Rectangle 37"/>
          <p:cNvSpPr>
            <a:spLocks noChangeArrowheads="1"/>
          </p:cNvSpPr>
          <p:nvPr/>
        </p:nvSpPr>
        <p:spPr bwMode="auto">
          <a:xfrm>
            <a:off x="2438400" y="3200400"/>
            <a:ext cx="59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 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1676400" y="3200400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/>
              <a:t>=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2286000" y="3200400"/>
            <a:ext cx="33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/>
              <a:t>=</a:t>
            </a:r>
          </a:p>
        </p:txBody>
      </p:sp>
      <p:sp>
        <p:nvSpPr>
          <p:cNvPr id="60457" name="AutoShape 4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924800" y="59436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2536825" y="5699125"/>
            <a:ext cx="4335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chemeClr val="tx1"/>
                </a:solidFill>
              </a:rPr>
              <a:t>Môže byť len ostrouhlý</a:t>
            </a:r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2284413" y="4435475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6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6143625" y="4422775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6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60469" name="Rectangle 53"/>
          <p:cNvSpPr>
            <a:spLocks noChangeArrowheads="1"/>
          </p:cNvSpPr>
          <p:nvPr/>
        </p:nvSpPr>
        <p:spPr bwMode="auto">
          <a:xfrm>
            <a:off x="4614863" y="1231900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600">
                <a:solidFill>
                  <a:srgbClr val="3333FF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1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60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  <p:bldP spid="60424" grpId="0" autoUpdateAnimBg="0"/>
      <p:bldP spid="60425" grpId="0" autoUpdateAnimBg="0"/>
      <p:bldP spid="60426" grpId="0" autoUpdateAnimBg="0"/>
      <p:bldP spid="60427" grpId="0" autoUpdateAnimBg="0"/>
      <p:bldP spid="60428" grpId="0" autoUpdateAnimBg="0"/>
      <p:bldP spid="60429" grpId="0" autoUpdateAnimBg="0"/>
      <p:bldP spid="60438" grpId="0" autoUpdateAnimBg="0"/>
      <p:bldP spid="60439" grpId="0" autoUpdateAnimBg="0"/>
      <p:bldP spid="60441" grpId="0" autoUpdateAnimBg="0"/>
      <p:bldP spid="60442" grpId="0" autoUpdateAnimBg="0"/>
      <p:bldP spid="60443" grpId="0" autoUpdateAnimBg="0"/>
      <p:bldP spid="60448" grpId="0" build="allAtOnce"/>
      <p:bldP spid="60451" grpId="0" autoUpdateAnimBg="0"/>
      <p:bldP spid="60452" grpId="0" autoUpdateAnimBg="0"/>
      <p:bldP spid="60453" grpId="0" autoUpdateAnimBg="0"/>
      <p:bldP spid="60455" grpId="0" autoUpdateAnimBg="0"/>
      <p:bldP spid="60456" grpId="0" autoUpdateAnimBg="0"/>
      <p:bldP spid="60457" grpId="0" animBg="1"/>
      <p:bldP spid="604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9CD7-1AC7-44ED-BD70-287E72E1AB21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1600200" y="1295400"/>
          <a:ext cx="5410200" cy="3276600"/>
        </p:xfrm>
        <a:graphic>
          <a:graphicData uri="http://schemas.openxmlformats.org/presentationml/2006/ole">
            <p:oleObj spid="_x0000_s64522" name="Bitmap Image" r:id="rId4" imgW="3790476" imgH="2933333" progId="Paint.Picture">
              <p:embed/>
            </p:oleObj>
          </a:graphicData>
        </a:graphic>
      </p:graphicFrame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Výšky</a:t>
            </a:r>
            <a:r>
              <a:rPr lang="sk-SK"/>
              <a:t> </a:t>
            </a:r>
            <a:r>
              <a:rPr lang="sk-SK" sz="4800">
                <a:solidFill>
                  <a:srgbClr val="669900"/>
                </a:solidFill>
              </a:rPr>
              <a:t>trojuholníka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3434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Výška je kolmica z vrcholu na protiľahlú stranu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1752600" y="4495800"/>
            <a:ext cx="4572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1447800" y="4876800"/>
            <a:ext cx="5029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 flipV="1">
            <a:off x="1447800" y="2362200"/>
            <a:ext cx="3657600" cy="2514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5353050" y="1447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V="1">
            <a:off x="1651000" y="2260600"/>
            <a:ext cx="4171950" cy="207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H="1" flipV="1">
            <a:off x="4819650" y="1866900"/>
            <a:ext cx="2076450" cy="247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1066800" y="40386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6934200" y="40386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5105400" y="9906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172200" y="2667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2819400" y="25146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  <a:endParaRPr lang="sk-SK"/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3657600" y="42672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5562600" y="32004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v</a:t>
            </a:r>
            <a:r>
              <a:rPr lang="sk-SK" sz="2000" i="1" baseline="-25000"/>
              <a:t>b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3810000" y="3124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v</a:t>
            </a:r>
            <a:r>
              <a:rPr lang="sk-SK" sz="2000" i="1" baseline="-25000"/>
              <a:t>a</a:t>
            </a:r>
            <a:endParaRPr lang="sk-SK"/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105400" y="3581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v</a:t>
            </a:r>
            <a:r>
              <a:rPr lang="sk-SK" sz="2000" i="1" baseline="-25000"/>
              <a:t>c</a:t>
            </a:r>
            <a:endParaRPr lang="sk-SK"/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4953000" y="2514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CC3300"/>
                </a:solidFill>
              </a:rPr>
              <a:t>O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6172200" y="1828800"/>
            <a:ext cx="2667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600"/>
              <a:t>Bod </a:t>
            </a:r>
            <a:r>
              <a:rPr lang="sk-SK" sz="1600">
                <a:solidFill>
                  <a:srgbClr val="CC3300"/>
                </a:solidFill>
              </a:rPr>
              <a:t>O</a:t>
            </a:r>
            <a:r>
              <a:rPr lang="sk-SK" sz="1600"/>
              <a:t> – ortocentrum (priesečník všetkých výšok trojuholníka)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5486400" y="4648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pravouhlom</a:t>
            </a:r>
          </a:p>
        </p:txBody>
      </p:sp>
      <p:sp>
        <p:nvSpPr>
          <p:cNvPr id="64540" name="AutoShape 2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53400" y="4648200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4541" name="AutoShape 2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53400" y="4953000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4542" name="AutoShape 3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153400" y="5257800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4543" name="AutoShape 3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153400" y="5638800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486400" y="5562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rovnostrannom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5486400" y="4953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tupouhlom</a:t>
            </a:r>
            <a:endParaRPr lang="sk-SK"/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5483225" y="5257800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rovnoramennom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3276600" y="51054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800" b="1"/>
              <a:t>Ak chceš</a:t>
            </a:r>
            <a:r>
              <a:rPr lang="sk-SK" sz="1800"/>
              <a:t> </a:t>
            </a:r>
            <a:r>
              <a:rPr lang="sk-SK" sz="1800" b="1"/>
              <a:t>podrobnejšie:</a:t>
            </a:r>
          </a:p>
        </p:txBody>
      </p:sp>
      <p:graphicFrame>
        <p:nvGraphicFramePr>
          <p:cNvPr id="64553" name="Object 41"/>
          <p:cNvGraphicFramePr>
            <a:graphicFrameLocks noChangeAspect="1"/>
          </p:cNvGraphicFramePr>
          <p:nvPr/>
        </p:nvGraphicFramePr>
        <p:xfrm>
          <a:off x="5289550" y="3968750"/>
          <a:ext cx="457200" cy="457200"/>
        </p:xfrm>
        <a:graphic>
          <a:graphicData uri="http://schemas.openxmlformats.org/presentationml/2006/ole">
            <p:oleObj spid="_x0000_s64553" name="Bitmap Image" r:id="rId9" imgW="961905" imgH="923810" progId="Paint.Picture">
              <p:embed/>
            </p:oleObj>
          </a:graphicData>
        </a:graphic>
      </p:graphicFrame>
      <p:graphicFrame>
        <p:nvGraphicFramePr>
          <p:cNvPr id="64554" name="Object 42"/>
          <p:cNvGraphicFramePr>
            <a:graphicFrameLocks noChangeAspect="1"/>
          </p:cNvGraphicFramePr>
          <p:nvPr/>
        </p:nvGraphicFramePr>
        <p:xfrm>
          <a:off x="4572000" y="1739900"/>
          <a:ext cx="542925" cy="561975"/>
        </p:xfrm>
        <a:graphic>
          <a:graphicData uri="http://schemas.openxmlformats.org/presentationml/2006/ole">
            <p:oleObj spid="_x0000_s64554" name="Bitmap Image" r:id="rId10" imgW="542857" imgH="561905" progId="Paint.Picture">
              <p:embed/>
            </p:oleObj>
          </a:graphicData>
        </a:graphic>
      </p:graphicFrame>
      <p:graphicFrame>
        <p:nvGraphicFramePr>
          <p:cNvPr id="64556" name="Object 44"/>
          <p:cNvGraphicFramePr>
            <a:graphicFrameLocks noChangeAspect="1"/>
          </p:cNvGraphicFramePr>
          <p:nvPr/>
        </p:nvGraphicFramePr>
        <p:xfrm>
          <a:off x="5549900" y="2165350"/>
          <a:ext cx="533400" cy="476250"/>
        </p:xfrm>
        <a:graphic>
          <a:graphicData uri="http://schemas.openxmlformats.org/presentationml/2006/ole">
            <p:oleObj spid="_x0000_s64556" name="Bitmap Image" r:id="rId11" imgW="533474" imgH="476316" progId="Paint.Picture">
              <p:embed/>
            </p:oleObj>
          </a:graphicData>
        </a:graphic>
      </p:graphicFrame>
      <p:sp>
        <p:nvSpPr>
          <p:cNvPr id="64557" name="AutoShape 45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001000" y="60198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rgbClr val="2F10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6629400" y="632460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 sz="1600" i="1"/>
              <a:t>Ťažnice trojuholníka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6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  <p:bldP spid="64523" grpId="0" animBg="1"/>
      <p:bldP spid="64524" grpId="0" animBg="1"/>
      <p:bldP spid="64525" grpId="0" animBg="1"/>
      <p:bldP spid="64526" grpId="0" autoUpdateAnimBg="0"/>
      <p:bldP spid="64527" grpId="0" autoUpdateAnimBg="0"/>
      <p:bldP spid="64528" grpId="0" autoUpdateAnimBg="0"/>
      <p:bldP spid="64529" grpId="0" autoUpdateAnimBg="0"/>
      <p:bldP spid="64530" grpId="0" autoUpdateAnimBg="0"/>
      <p:bldP spid="64531" grpId="0" autoUpdateAnimBg="0"/>
      <p:bldP spid="64532" grpId="0" autoUpdateAnimBg="0"/>
      <p:bldP spid="64533" grpId="0" autoUpdateAnimBg="0"/>
      <p:bldP spid="64534" grpId="0" autoUpdateAnimBg="0"/>
      <p:bldP spid="64535" grpId="0" autoUpdateAnimBg="0"/>
      <p:bldP spid="64536" grpId="0" autoUpdateAnimBg="0"/>
      <p:bldP spid="64537" grpId="0" autoUpdateAnimBg="0"/>
      <p:bldP spid="64540" grpId="0" animBg="1"/>
      <p:bldP spid="64541" grpId="0" animBg="1"/>
      <p:bldP spid="64542" grpId="0" animBg="1"/>
      <p:bldP spid="64543" grpId="0" animBg="1"/>
      <p:bldP spid="64545" grpId="0" autoUpdateAnimBg="0"/>
      <p:bldP spid="64547" grpId="0" autoUpdateAnimBg="0"/>
      <p:bldP spid="64548" grpId="0" autoUpdateAnimBg="0"/>
      <p:bldP spid="64549" grpId="0" autoUpdateAnimBg="0"/>
      <p:bldP spid="64557" grpId="0" animBg="1"/>
      <p:bldP spid="645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1E6D-5CF9-4EE6-8FF5-7ECDE7685CAD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467600" cy="914400"/>
          </a:xfrm>
        </p:spPr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Výšky v pravouhlom trojuholníku</a:t>
            </a:r>
          </a:p>
        </p:txBody>
      </p:sp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2900363" y="2582863"/>
          <a:ext cx="4572000" cy="2752725"/>
        </p:xfrm>
        <a:graphic>
          <a:graphicData uri="http://schemas.openxmlformats.org/presentationml/2006/ole">
            <p:oleObj spid="_x0000_s65553" name="Bitmap Image" r:id="rId4" imgW="4057143" imgH="2695951" progId="Paint.Picture">
              <p:embed/>
            </p:oleObj>
          </a:graphicData>
        </a:graphic>
      </p:graphicFrame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98550"/>
            <a:ext cx="7010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400"/>
              <a:t>V pravouhlom trojuholníku je výška na odvesnu totožná s druhou odvesnou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7010400" y="51054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819400" y="21336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895600" y="50292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029200" y="3276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c</a:t>
            </a:r>
            <a:endParaRPr lang="sk-SK"/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2395538" y="3505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a</a:t>
            </a:r>
            <a:endParaRPr lang="sk-SK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648200" y="51054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b</a:t>
            </a:r>
            <a:endParaRPr lang="sk-SK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108325" y="2609850"/>
            <a:ext cx="0" cy="2476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>
            <a:off x="3130550" y="5083175"/>
            <a:ext cx="4203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graphicFrame>
        <p:nvGraphicFramePr>
          <p:cNvPr id="65570" name="Object 34"/>
          <p:cNvGraphicFramePr>
            <a:graphicFrameLocks noChangeAspect="1"/>
          </p:cNvGraphicFramePr>
          <p:nvPr/>
        </p:nvGraphicFramePr>
        <p:xfrm>
          <a:off x="3033713" y="4714875"/>
          <a:ext cx="457200" cy="457200"/>
        </p:xfrm>
        <a:graphic>
          <a:graphicData uri="http://schemas.openxmlformats.org/presentationml/2006/ole">
            <p:oleObj spid="_x0000_s65570" name="Bitmap Image" r:id="rId5" imgW="961905" imgH="923810" progId="Paint.Picture">
              <p:embed/>
            </p:oleObj>
          </a:graphicData>
        </a:graphic>
      </p:graphicFrame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5410200" y="51816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a</a:t>
            </a:r>
          </a:p>
        </p:txBody>
      </p:sp>
      <p:sp>
        <p:nvSpPr>
          <p:cNvPr id="65573" name="Rectangle 37"/>
          <p:cNvSpPr>
            <a:spLocks noChangeArrowheads="1"/>
          </p:cNvSpPr>
          <p:nvPr/>
        </p:nvSpPr>
        <p:spPr bwMode="auto">
          <a:xfrm>
            <a:off x="2624138" y="405447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v</a:t>
            </a:r>
            <a:r>
              <a:rPr lang="sk-SK" sz="2000" i="1" baseline="-25000"/>
              <a:t>b</a:t>
            </a:r>
          </a:p>
        </p:txBody>
      </p:sp>
      <p:sp>
        <p:nvSpPr>
          <p:cNvPr id="65574" name="Rectangle 38"/>
          <p:cNvSpPr>
            <a:spLocks noChangeArrowheads="1"/>
          </p:cNvSpPr>
          <p:nvPr/>
        </p:nvSpPr>
        <p:spPr bwMode="auto">
          <a:xfrm>
            <a:off x="4038600" y="38100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v</a:t>
            </a:r>
            <a:r>
              <a:rPr lang="sk-SK" sz="2000" i="1" baseline="-25000"/>
              <a:t>c</a:t>
            </a:r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V="1">
            <a:off x="3111500" y="3324225"/>
            <a:ext cx="1231900" cy="175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5576" name="AutoShape 4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735013" y="5786438"/>
            <a:ext cx="5095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400">
                <a:solidFill>
                  <a:schemeClr val="tx1"/>
                </a:solidFill>
              </a:rPr>
              <a:t>  Ortocentrum je totožné s hlavným </a:t>
            </a:r>
            <a:br>
              <a:rPr lang="sk-SK" sz="2400">
                <a:solidFill>
                  <a:schemeClr val="tx1"/>
                </a:solidFill>
              </a:rPr>
            </a:br>
            <a:r>
              <a:rPr lang="sk-SK" sz="2400">
                <a:solidFill>
                  <a:schemeClr val="tx1"/>
                </a:solidFill>
              </a:rPr>
              <a:t>   vrcholom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10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559" grpId="0" autoUpdateAnimBg="0"/>
      <p:bldP spid="65561" grpId="0" animBg="1"/>
      <p:bldP spid="65569" grpId="0" animBg="1"/>
      <p:bldP spid="65571" grpId="0" autoUpdateAnimBg="0"/>
      <p:bldP spid="65576" grpId="0" animBg="1"/>
      <p:bldP spid="655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4E89-1893-45A2-80E9-FBD1FBBC3661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Výšky v tupouhlom trojuholníku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3895725" y="1228725"/>
          <a:ext cx="4486275" cy="2214563"/>
        </p:xfrm>
        <a:graphic>
          <a:graphicData uri="http://schemas.openxmlformats.org/presentationml/2006/ole">
            <p:oleObj spid="_x0000_s66570" name="Bitmap Image" r:id="rId4" imgW="3029373" imgH="1495634" progId="Paint.Picture">
              <p:embed/>
            </p:oleObj>
          </a:graphicData>
        </a:graphic>
      </p:graphicFrame>
      <p:sp>
        <p:nvSpPr>
          <p:cNvPr id="66571" name="Line 11"/>
          <p:cNvSpPr>
            <a:spLocks noChangeShapeType="1"/>
          </p:cNvSpPr>
          <p:nvPr/>
        </p:nvSpPr>
        <p:spPr bwMode="auto">
          <a:xfrm flipH="1">
            <a:off x="3022600" y="2895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152900" y="1720850"/>
            <a:ext cx="32004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4162425" y="1743075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V="1">
            <a:off x="4029075" y="2171700"/>
            <a:ext cx="1552575" cy="427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>
            <a:off x="3886200" y="2882900"/>
            <a:ext cx="3962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3810000" y="22860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b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6962775" y="356235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a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5410200" y="23622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c</a:t>
            </a: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7848600" y="28194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962400" y="12192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5181600" y="29718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4419600" y="2133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6400800" y="2819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6019800" y="1905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4159250" y="1727200"/>
            <a:ext cx="0" cy="1174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 rot="247479" flipH="1">
            <a:off x="5341938" y="2159000"/>
            <a:ext cx="227012" cy="754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 rot="21522390" flipH="1">
            <a:off x="6477000" y="2901950"/>
            <a:ext cx="13716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4143375" y="6048375"/>
            <a:ext cx="46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b="1">
                <a:solidFill>
                  <a:srgbClr val="CC3300"/>
                </a:solidFill>
              </a:rPr>
              <a:t>O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304800" y="3810000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>
                <a:solidFill>
                  <a:schemeClr val="tx1"/>
                </a:solidFill>
              </a:rPr>
              <a:t>Ortocentrum leží mimo trojuholníka</a:t>
            </a:r>
          </a:p>
        </p:txBody>
      </p:sp>
      <p:sp>
        <p:nvSpPr>
          <p:cNvPr id="66599" name="AutoShape 3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900113" y="4868863"/>
            <a:ext cx="5040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 i="1"/>
              <a:t>Strany – ramená tupého uhla si musíme predĺžiť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6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1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3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nimBg="1"/>
      <p:bldP spid="66573" grpId="0" animBg="1"/>
      <p:bldP spid="66575" grpId="0" animBg="1"/>
      <p:bldP spid="66576" grpId="0" animBg="1"/>
      <p:bldP spid="66578" grpId="0" animBg="1"/>
      <p:bldP spid="66582" grpId="0" autoUpdateAnimBg="0"/>
      <p:bldP spid="66584" grpId="0" autoUpdateAnimBg="0"/>
      <p:bldP spid="66583" grpId="0" autoUpdateAnimBg="0"/>
      <p:bldP spid="66585" grpId="0" autoUpdateAnimBg="0"/>
      <p:bldP spid="66586" grpId="0" autoUpdateAnimBg="0"/>
      <p:bldP spid="66587" grpId="0" autoUpdateAnimBg="0"/>
      <p:bldP spid="66588" grpId="0" autoUpdateAnimBg="0"/>
      <p:bldP spid="66589" grpId="0" autoUpdateAnimBg="0"/>
      <p:bldP spid="66590" grpId="0" autoUpdateAnimBg="0"/>
      <p:bldP spid="66593" grpId="0" animBg="1"/>
      <p:bldP spid="66595" grpId="0" animBg="1"/>
      <p:bldP spid="66594" grpId="0" animBg="1"/>
      <p:bldP spid="66596" grpId="0" autoUpdateAnimBg="0"/>
      <p:bldP spid="66597" grpId="0" autoUpdateAnimBg="0"/>
      <p:bldP spid="66599" grpId="0" animBg="1"/>
      <p:bldP spid="66600" grpId="0"/>
      <p:bldP spid="6660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B4E8-97A7-488D-B777-950F287EBE09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Výšky v rovnoramennom trojuholníku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3581400" y="1752600"/>
            <a:ext cx="2057400" cy="2895600"/>
          </a:xfrm>
          <a:prstGeom prst="flowChartExtra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352800" y="47244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5562600" y="47244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4343400" y="12192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324475" y="307975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581400" y="31242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495800" y="44958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533400" y="16002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3200" i="1">
                <a:solidFill>
                  <a:srgbClr val="FF66FF"/>
                </a:solidFill>
              </a:rPr>
              <a:t>a</a:t>
            </a:r>
            <a:r>
              <a:rPr lang="sk-SK" sz="3200" i="1">
                <a:solidFill>
                  <a:schemeClr val="tx1"/>
                </a:solidFill>
              </a:rPr>
              <a:t>=</a:t>
            </a:r>
            <a:r>
              <a:rPr lang="sk-SK" sz="3200" i="1">
                <a:solidFill>
                  <a:srgbClr val="FF66FF"/>
                </a:solidFill>
              </a:rPr>
              <a:t> b </a:t>
            </a:r>
            <a:r>
              <a:rPr lang="sk-SK" sz="2800" i="1">
                <a:solidFill>
                  <a:schemeClr val="tx1"/>
                </a:solidFill>
              </a:rPr>
              <a:t>– ramená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33400" y="2362200"/>
            <a:ext cx="3155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3200" i="1">
                <a:solidFill>
                  <a:srgbClr val="FF66FF"/>
                </a:solidFill>
              </a:rPr>
              <a:t>c </a:t>
            </a:r>
            <a:r>
              <a:rPr lang="sk-SK" sz="2800" i="1">
                <a:solidFill>
                  <a:schemeClr val="tx1"/>
                </a:solidFill>
              </a:rPr>
              <a:t>– základňa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4613275" y="1771650"/>
            <a:ext cx="0" cy="2876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V="1">
            <a:off x="3581400" y="3962400"/>
            <a:ext cx="1828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rot="13339314" flipV="1">
            <a:off x="3810000" y="3943350"/>
            <a:ext cx="1828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4648200" y="35052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c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4114800" y="37338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b</a:t>
            </a: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5029200" y="38862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a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762000" y="3124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i="1"/>
              <a:t>v</a:t>
            </a:r>
            <a:r>
              <a:rPr lang="sk-SK" sz="2000" i="1" baseline="-25000"/>
              <a:t>a </a:t>
            </a:r>
            <a:r>
              <a:rPr lang="sk-SK" sz="2000"/>
              <a:t>= </a:t>
            </a:r>
            <a:r>
              <a:rPr lang="sk-SK" sz="2000" i="1"/>
              <a:t>v</a:t>
            </a:r>
            <a:r>
              <a:rPr lang="sk-SK" sz="2000" i="1" baseline="-25000"/>
              <a:t>b </a:t>
            </a:r>
            <a:r>
              <a:rPr lang="sk-SK" sz="2000" b="1">
                <a:sym typeface="Symbol" pitchFamily="18" charset="2"/>
              </a:rPr>
              <a:t> </a:t>
            </a:r>
            <a:r>
              <a:rPr lang="sk-SK" sz="2000" i="1"/>
              <a:t>v</a:t>
            </a:r>
            <a:r>
              <a:rPr lang="sk-SK" sz="2000" i="1" baseline="-25000"/>
              <a:t>c</a:t>
            </a:r>
          </a:p>
          <a:p>
            <a:endParaRPr lang="sk-SK" sz="2000" b="1">
              <a:sym typeface="Symbol" pitchFamily="18" charset="2"/>
            </a:endParaRP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685800" y="3810000"/>
            <a:ext cx="289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Výšky na ramená rovnoramenného trojuholníka sú zhodné</a:t>
            </a:r>
          </a:p>
        </p:txBody>
      </p:sp>
      <p:sp>
        <p:nvSpPr>
          <p:cNvPr id="67613" name="AutoShape 2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1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91" grpId="0" autoUpdateAnimBg="0"/>
      <p:bldP spid="67592" grpId="0" autoUpdateAnimBg="0"/>
      <p:bldP spid="67593" grpId="0" autoUpdateAnimBg="0"/>
      <p:bldP spid="67594" grpId="0" autoUpdateAnimBg="0"/>
      <p:bldP spid="67595" grpId="0" autoUpdateAnimBg="0"/>
      <p:bldP spid="67596" grpId="0" autoUpdateAnimBg="0"/>
      <p:bldP spid="67598" grpId="0" autoUpdateAnimBg="0"/>
      <p:bldP spid="67599" grpId="0" autoUpdateAnimBg="0"/>
      <p:bldP spid="67600" grpId="0" animBg="1"/>
      <p:bldP spid="67601" grpId="0" animBg="1"/>
      <p:bldP spid="67602" grpId="0" animBg="1"/>
      <p:bldP spid="67603" grpId="0" autoUpdateAnimBg="0"/>
      <p:bldP spid="67604" grpId="0" autoUpdateAnimBg="0"/>
      <p:bldP spid="67605" grpId="0" autoUpdateAnimBg="0"/>
      <p:bldP spid="67606" grpId="0" autoUpdateAnimBg="0"/>
      <p:bldP spid="67612" grpId="0" autoUpdateAnimBg="0"/>
      <p:bldP spid="676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8222-3158-4BEA-A9AE-CC51801AC0F2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Výšky v rovnostrannom trojuholníku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438400" y="1447800"/>
          <a:ext cx="4038600" cy="3275013"/>
        </p:xfrm>
        <a:graphic>
          <a:graphicData uri="http://schemas.openxmlformats.org/presentationml/2006/ole">
            <p:oleObj spid="_x0000_s68612" name="Bitmap Image" r:id="rId4" imgW="3820058" imgH="3333333" progId="Paint.Picture">
              <p:embed/>
            </p:oleObj>
          </a:graphicData>
        </a:graphic>
      </p:graphicFrame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362200" y="44958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096000" y="44958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267200" y="9906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334000" y="24384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3124200" y="2514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4191000" y="44196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4476750" y="1479550"/>
            <a:ext cx="12700" cy="307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rot="-2866015">
            <a:off x="4587082" y="2113756"/>
            <a:ext cx="798512" cy="326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rot="3019094" flipV="1">
            <a:off x="3612357" y="2102644"/>
            <a:ext cx="687387" cy="3305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3657600" y="34290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a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4953000" y="350520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b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4419600" y="37338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v</a:t>
            </a:r>
            <a:r>
              <a:rPr lang="sk-SK" sz="2000" i="1" baseline="-25000"/>
              <a:t>c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395288" y="2133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i="1"/>
              <a:t>v</a:t>
            </a:r>
            <a:r>
              <a:rPr lang="sk-SK" sz="2000" i="1" baseline="-25000"/>
              <a:t>a </a:t>
            </a:r>
            <a:r>
              <a:rPr lang="sk-SK" sz="2000"/>
              <a:t>=</a:t>
            </a:r>
            <a:r>
              <a:rPr lang="sk-SK" sz="2000" i="1" baseline="-25000"/>
              <a:t> </a:t>
            </a:r>
            <a:r>
              <a:rPr lang="sk-SK" sz="2000" i="1"/>
              <a:t>v</a:t>
            </a:r>
            <a:r>
              <a:rPr lang="sk-SK" sz="2000" i="1" baseline="-25000"/>
              <a:t>b </a:t>
            </a:r>
            <a:r>
              <a:rPr lang="sk-SK" sz="2000"/>
              <a:t>=</a:t>
            </a:r>
            <a:r>
              <a:rPr lang="sk-SK" sz="2000" i="1" baseline="-25000"/>
              <a:t> </a:t>
            </a:r>
            <a:r>
              <a:rPr lang="sk-SK" sz="2000" i="1"/>
              <a:t>v</a:t>
            </a:r>
            <a:r>
              <a:rPr lang="sk-SK" sz="2000" i="1" baseline="-25000"/>
              <a:t>c</a:t>
            </a:r>
            <a:endParaRPr lang="sk-SK"/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250825" y="2636838"/>
            <a:ext cx="3097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Všetky výšky v rovnostrannom trojuholníku sú zhodné</a:t>
            </a:r>
          </a:p>
        </p:txBody>
      </p:sp>
      <p:sp>
        <p:nvSpPr>
          <p:cNvPr id="68629" name="AutoShap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395288" y="1052513"/>
            <a:ext cx="2305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a = b =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20" grpId="0" animBg="1"/>
      <p:bldP spid="68621" grpId="0" animBg="1"/>
      <p:bldP spid="68622" grpId="0" animBg="1"/>
      <p:bldP spid="68623" grpId="0" autoUpdateAnimBg="0"/>
      <p:bldP spid="68624" grpId="0" autoUpdateAnimBg="0"/>
      <p:bldP spid="68625" grpId="0" autoUpdateAnimBg="0"/>
      <p:bldP spid="68627" grpId="0" autoUpdateAnimBg="0"/>
      <p:bldP spid="68628" grpId="0" autoUpdateAnimBg="0"/>
      <p:bldP spid="686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8DEA-8BDB-47C2-BAFC-3DB49EF8E566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Ťažnice trojuholníka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524000" y="2133600"/>
          <a:ext cx="5410200" cy="3276600"/>
        </p:xfrm>
        <a:graphic>
          <a:graphicData uri="http://schemas.openxmlformats.org/presentationml/2006/ole">
            <p:oleObj spid="_x0000_s75780" name="Bitmap Image" r:id="rId4" imgW="3790476" imgH="2933333" progId="Paint.Picture">
              <p:embed/>
            </p:oleObj>
          </a:graphicData>
        </a:graphic>
      </p:graphicFrame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574675" y="1295400"/>
            <a:ext cx="7467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sk-SK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Ťažnica je spojnica vrcholu a stredu protiľahlej strany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4362450" y="2286000"/>
            <a:ext cx="914400" cy="2895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 flipV="1">
            <a:off x="3505200" y="3657600"/>
            <a:ext cx="3352800" cy="1524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1600200" y="3733800"/>
            <a:ext cx="4495800" cy="1447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1219200" y="47244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858000" y="48768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5181600" y="18288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5675313" y="27305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3886200" y="25908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3124200" y="5105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4857750" y="290195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t</a:t>
            </a:r>
            <a:r>
              <a:rPr lang="sk-SK" sz="2000" i="1" baseline="-25000"/>
              <a:t>c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5562600" y="3733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t</a:t>
            </a:r>
            <a:r>
              <a:rPr lang="sk-SK" sz="2000" i="1" baseline="-25000"/>
              <a:t>a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3492500" y="365125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i="1"/>
              <a:t>t</a:t>
            </a:r>
            <a:r>
              <a:rPr lang="sk-SK" sz="2000" i="1" baseline="-25000"/>
              <a:t>b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4572000" y="41148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b="1">
                <a:solidFill>
                  <a:srgbClr val="CC3300"/>
                </a:solidFill>
              </a:rPr>
              <a:t>T</a:t>
            </a: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5791200" y="1905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/>
              <a:t>Bod </a:t>
            </a:r>
            <a:r>
              <a:rPr lang="sk-SK" sz="2000" b="1">
                <a:solidFill>
                  <a:srgbClr val="CC3300"/>
                </a:solidFill>
              </a:rPr>
              <a:t>T</a:t>
            </a:r>
            <a:r>
              <a:rPr lang="sk-SK" sz="2000"/>
              <a:t> – ťažisko (priesečník všetkých ťažníc trojuholníka</a:t>
            </a:r>
            <a:r>
              <a:rPr lang="sk-SK" sz="1600"/>
              <a:t>)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4038600" y="52578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800" b="1"/>
              <a:t>Ak chceš</a:t>
            </a:r>
            <a:r>
              <a:rPr lang="sk-SK" sz="1800"/>
              <a:t> </a:t>
            </a:r>
            <a:r>
              <a:rPr lang="sk-SK" sz="1800" b="1"/>
              <a:t>podrobnejšie: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6324600" y="2819400"/>
            <a:ext cx="251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Ťažisko leží vždy vo vnútri trojuholníka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6175375" y="35004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>
                <a:solidFill>
                  <a:srgbClr val="3333FF"/>
                </a:solidFill>
              </a:rPr>
              <a:t>A</a:t>
            </a:r>
            <a:r>
              <a:rPr lang="sk-SK" sz="20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3049588" y="3271838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>
                <a:solidFill>
                  <a:srgbClr val="3333FF"/>
                </a:solidFill>
              </a:rPr>
              <a:t>B</a:t>
            </a:r>
            <a:r>
              <a:rPr lang="sk-SK" sz="20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3768725" y="509587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>
                <a:solidFill>
                  <a:srgbClr val="3333FF"/>
                </a:solidFill>
              </a:rPr>
              <a:t>C</a:t>
            </a:r>
            <a:r>
              <a:rPr lang="sk-SK" sz="20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 flipH="1">
            <a:off x="436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 rot="16564891" flipH="1">
            <a:off x="6095206" y="3658394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 rot="20309165" flipH="1">
            <a:off x="3505200" y="3581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5410200" y="51816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k-SK" sz="1800"/>
              <a:t>v rovnoramennom</a:t>
            </a:r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5580063" y="5562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rovnostrannom</a:t>
            </a:r>
          </a:p>
        </p:txBody>
      </p:sp>
      <p:sp>
        <p:nvSpPr>
          <p:cNvPr id="75818" name="AutoShape 4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153400" y="5257800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5819" name="AutoShape 4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53400" y="5638800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5820" name="AutoShape 4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924800" y="60198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rgbClr val="2F10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6629400" y="63246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 sz="1600" i="1"/>
              <a:t>Stredné priečky </a:t>
            </a:r>
          </a:p>
        </p:txBody>
      </p: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0" y="1981200"/>
            <a:ext cx="2819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000"/>
              <a:t>Ťažisko rozdeľuje  </a:t>
            </a:r>
            <a:br>
              <a:rPr lang="sk-SK" sz="2000"/>
            </a:br>
            <a:r>
              <a:rPr lang="sk-SK" sz="2000"/>
              <a:t>   ťažnicu v pomere 2:1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000"/>
              <a:t>Dlhšia časť smeruje </a:t>
            </a:r>
            <a:br>
              <a:rPr lang="sk-SK" sz="2000"/>
            </a:br>
            <a:r>
              <a:rPr lang="sk-SK" sz="2000"/>
              <a:t>    k vrcholu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000"/>
              <a:t>Kratšia časť smeruje</a:t>
            </a:r>
            <a:br>
              <a:rPr lang="sk-SK" sz="2000"/>
            </a:br>
            <a:r>
              <a:rPr lang="sk-SK" sz="2000"/>
              <a:t>    k stredu strany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7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75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75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75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1000"/>
                                        <p:tgtEl>
                                          <p:spTgt spid="75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1000"/>
                                        <p:tgtEl>
                                          <p:spTgt spid="75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1000"/>
                                        <p:tgtEl>
                                          <p:spTgt spid="75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utoUpdateAnimBg="0"/>
      <p:bldP spid="75783" grpId="0" animBg="1"/>
      <p:bldP spid="75785" grpId="0" animBg="1"/>
      <p:bldP spid="75786" grpId="0" animBg="1"/>
      <p:bldP spid="75793" grpId="0" autoUpdateAnimBg="0"/>
      <p:bldP spid="75794" grpId="0" autoUpdateAnimBg="0"/>
      <p:bldP spid="75795" grpId="0" autoUpdateAnimBg="0"/>
      <p:bldP spid="75796" grpId="0" autoUpdateAnimBg="0"/>
      <p:bldP spid="75797" grpId="0" autoUpdateAnimBg="0"/>
      <p:bldP spid="75798" grpId="0" autoUpdateAnimBg="0"/>
      <p:bldP spid="75799" grpId="0" autoUpdateAnimBg="0"/>
      <p:bldP spid="75800" grpId="0" autoUpdateAnimBg="0"/>
      <p:bldP spid="75802" grpId="0" autoUpdateAnimBg="0"/>
      <p:bldP spid="75804" grpId="0" autoUpdateAnimBg="0"/>
      <p:bldP spid="75807" grpId="0" autoUpdateAnimBg="0"/>
      <p:bldP spid="75808" grpId="0" autoUpdateAnimBg="0"/>
      <p:bldP spid="75809" grpId="0" autoUpdateAnimBg="0"/>
      <p:bldP spid="75810" grpId="0" autoUpdateAnimBg="0"/>
      <p:bldP spid="75811" grpId="0" autoUpdateAnimBg="0"/>
      <p:bldP spid="75812" grpId="0" autoUpdateAnimBg="0"/>
      <p:bldP spid="75813" grpId="0" animBg="1"/>
      <p:bldP spid="75814" grpId="0" animBg="1"/>
      <p:bldP spid="75815" grpId="0" animBg="1"/>
      <p:bldP spid="75816" grpId="0" autoUpdateAnimBg="0"/>
      <p:bldP spid="75817" grpId="0" autoUpdateAnimBg="0"/>
      <p:bldP spid="75818" grpId="0" animBg="1"/>
      <p:bldP spid="75819" grpId="0" animBg="1"/>
      <p:bldP spid="75820" grpId="0" animBg="1"/>
      <p:bldP spid="75821" grpId="0" autoUpdateAnimBg="0"/>
      <p:bldP spid="758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5DA6-E694-44FA-B7D2-6307FA7B0A01}" type="datetime1">
              <a:rPr lang="cs-CZ"/>
              <a:pPr/>
              <a:t>28.04.2019</a:t>
            </a:fld>
            <a:endParaRPr lang="sk-SK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5863" y="3359150"/>
            <a:ext cx="3167062" cy="1870075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4800">
                <a:solidFill>
                  <a:srgbClr val="669900"/>
                </a:solidFill>
              </a:rPr>
              <a:t>Definícia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r>
              <a:rPr lang="sk-SK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Trojuholník  je časť roviny ohraničená troma navzájom rôznobežnými priamkami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468313" y="2781300"/>
            <a:ext cx="194468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403350" y="5805488"/>
            <a:ext cx="55435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k-SK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6084888" y="2781300"/>
            <a:ext cx="2376487" cy="223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sk-SK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2.96296E-6 L -0.32673 -0.005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83996E-6 L 0.21649 -2.83996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1387E-6 L 0.01562 -0.16786 " pathEditMode="relative" ptsTypes="AA">
                                      <p:cBhvr>
                                        <p:cTn id="32" dur="2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p"/>
      <p:bldP spid="5130" grpId="0" animBg="1"/>
      <p:bldP spid="5130" grpId="1" animBg="1"/>
      <p:bldP spid="5131" grpId="0" animBg="1"/>
      <p:bldP spid="5131" grpId="1" animBg="1"/>
      <p:bldP spid="5132" grpId="0" animBg="1"/>
      <p:bldP spid="513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CB8B-EF10-4437-8FAD-6AD7561A9841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Ťažnice v rovnoramennom trojuholníku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3581400" y="1752600"/>
            <a:ext cx="2057400" cy="2895600"/>
          </a:xfrm>
          <a:prstGeom prst="flowChartExtra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4610100" y="1757363"/>
            <a:ext cx="0" cy="2895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3352800" y="47244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562600" y="47244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4343400" y="12192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5337175" y="312896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594100" y="317341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4813300" y="45450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533400" y="2362200"/>
            <a:ext cx="3155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3200" i="1">
                <a:solidFill>
                  <a:srgbClr val="FF66FF"/>
                </a:solidFill>
              </a:rPr>
              <a:t>c </a:t>
            </a:r>
            <a:r>
              <a:rPr lang="sk-SK" sz="2800" i="1">
                <a:solidFill>
                  <a:schemeClr val="tx1"/>
                </a:solidFill>
              </a:rPr>
              <a:t>– základňa</a:t>
            </a:r>
          </a:p>
        </p:txBody>
      </p:sp>
      <p:sp>
        <p:nvSpPr>
          <p:cNvPr id="79890" name="AutoShape 1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685800" y="3810000"/>
            <a:ext cx="2895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000"/>
              <a:t>Ťažnice na ramená rovnoramenného trojuholníka sú zhodné</a:t>
            </a:r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762000" y="3124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i="1"/>
              <a:t>t</a:t>
            </a:r>
            <a:r>
              <a:rPr lang="sk-SK" sz="2000" i="1" baseline="-25000"/>
              <a:t>a</a:t>
            </a:r>
            <a:r>
              <a:rPr lang="sk-SK" sz="2000"/>
              <a:t>= </a:t>
            </a:r>
            <a:r>
              <a:rPr lang="sk-SK" sz="2000" i="1"/>
              <a:t>t</a:t>
            </a:r>
            <a:r>
              <a:rPr lang="sk-SK" sz="2000" i="1" baseline="-25000"/>
              <a:t>b </a:t>
            </a:r>
            <a:r>
              <a:rPr lang="sk-SK" sz="2000" b="1">
                <a:sym typeface="Symbol" pitchFamily="18" charset="2"/>
              </a:rPr>
              <a:t> </a:t>
            </a:r>
            <a:r>
              <a:rPr lang="sk-SK" sz="2000" i="1"/>
              <a:t>t</a:t>
            </a:r>
            <a:r>
              <a:rPr lang="sk-SK" sz="2000" i="1" baseline="-25000"/>
              <a:t>c</a:t>
            </a:r>
          </a:p>
          <a:p>
            <a:pPr algn="l"/>
            <a:endParaRPr lang="sk-SK" sz="2000" b="1">
              <a:sym typeface="Symbol" pitchFamily="18" charset="2"/>
            </a:endParaRPr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 rot="16200000" flipH="1">
            <a:off x="4110038" y="3114675"/>
            <a:ext cx="14287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 flipV="1">
            <a:off x="3590925" y="3181350"/>
            <a:ext cx="1528763" cy="1447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 flipH="1" flipV="1">
            <a:off x="4105275" y="3171825"/>
            <a:ext cx="1528763" cy="14620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5105400" y="28194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>
                <a:solidFill>
                  <a:srgbClr val="3333FF"/>
                </a:solidFill>
              </a:rPr>
              <a:t>A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3581400" y="2819400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>
                <a:solidFill>
                  <a:srgbClr val="3333FF"/>
                </a:solidFill>
              </a:rPr>
              <a:t>B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4343400" y="45720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>
                <a:solidFill>
                  <a:srgbClr val="3333FF"/>
                </a:solidFill>
              </a:rPr>
              <a:t>C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3886200" y="40386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t</a:t>
            </a:r>
            <a:r>
              <a:rPr lang="sk-SK" sz="2000" i="1" baseline="-25000"/>
              <a:t>a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5029200" y="40386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t</a:t>
            </a:r>
            <a:r>
              <a:rPr lang="sk-SK" sz="2000" i="1" baseline="-25000"/>
              <a:t>b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4648200" y="2590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t</a:t>
            </a:r>
            <a:r>
              <a:rPr lang="sk-SK" sz="2000" i="1" baseline="-25000"/>
              <a:t>c</a:t>
            </a:r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 rot="7797019" flipH="1">
            <a:off x="4573588" y="4614863"/>
            <a:ext cx="84137" cy="65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791200" y="18288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2000"/>
              <a:t>Ťažnica na základňu je totožná s výškou na základňu</a:t>
            </a:r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 flipH="1" flipV="1">
            <a:off x="5081588" y="3190875"/>
            <a:ext cx="10953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500063" y="1312863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3200" i="1">
                <a:solidFill>
                  <a:srgbClr val="FF66FF"/>
                </a:solidFill>
              </a:rPr>
              <a:t>a</a:t>
            </a:r>
            <a:r>
              <a:rPr lang="sk-SK" sz="3200" i="1">
                <a:solidFill>
                  <a:schemeClr val="tx1"/>
                </a:solidFill>
              </a:rPr>
              <a:t>=</a:t>
            </a:r>
            <a:r>
              <a:rPr lang="sk-SK" sz="3200" i="1">
                <a:solidFill>
                  <a:srgbClr val="FF66FF"/>
                </a:solidFill>
              </a:rPr>
              <a:t>b </a:t>
            </a:r>
            <a:r>
              <a:rPr lang="sk-SK" sz="2800" i="1">
                <a:solidFill>
                  <a:schemeClr val="tx1"/>
                </a:solidFill>
              </a:rPr>
              <a:t>– ramená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4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79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9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79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9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9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7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 autoUpdateAnimBg="0"/>
      <p:bldP spid="79878" grpId="0" animBg="1"/>
      <p:bldP spid="79881" grpId="0" autoUpdateAnimBg="0"/>
      <p:bldP spid="79882" grpId="0" autoUpdateAnimBg="0"/>
      <p:bldP spid="79883" grpId="0" autoUpdateAnimBg="0"/>
      <p:bldP spid="79884" grpId="0" autoUpdateAnimBg="0"/>
      <p:bldP spid="79885" grpId="0" autoUpdateAnimBg="0"/>
      <p:bldP spid="79886" grpId="0" autoUpdateAnimBg="0"/>
      <p:bldP spid="79889" grpId="0" autoUpdateAnimBg="0"/>
      <p:bldP spid="79890" grpId="0" animBg="1"/>
      <p:bldP spid="79891" grpId="0" autoUpdateAnimBg="0"/>
      <p:bldP spid="79892" grpId="0" autoUpdateAnimBg="0"/>
      <p:bldP spid="79893" grpId="0" animBg="1"/>
      <p:bldP spid="79896" grpId="0" animBg="1"/>
      <p:bldP spid="79895" grpId="0" animBg="1"/>
      <p:bldP spid="79897" grpId="0" autoUpdateAnimBg="0"/>
      <p:bldP spid="79898" grpId="0" autoUpdateAnimBg="0"/>
      <p:bldP spid="79899" grpId="0" autoUpdateAnimBg="0"/>
      <p:bldP spid="79900" grpId="0" autoUpdateAnimBg="0"/>
      <p:bldP spid="79902" grpId="0" autoUpdateAnimBg="0"/>
      <p:bldP spid="79903" grpId="0" autoUpdateAnimBg="0"/>
      <p:bldP spid="79904" grpId="0" animBg="1"/>
      <p:bldP spid="79905" grpId="0" autoUpdateAnimBg="0"/>
      <p:bldP spid="79894" grpId="0" animBg="1"/>
      <p:bldP spid="7990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5B8F-82AC-4DD0-8A09-46685594450C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Ťažnice v rovnostrannom trojuholníku</a:t>
            </a: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438400" y="1447800"/>
          <a:ext cx="4038600" cy="3275013"/>
        </p:xfrm>
        <a:graphic>
          <a:graphicData uri="http://schemas.openxmlformats.org/presentationml/2006/ole">
            <p:oleObj spid="_x0000_s84995" name="Bitmap Image" r:id="rId5" imgW="3820058" imgH="3333333" progId="Paint.Picture">
              <p:embed/>
            </p:oleObj>
          </a:graphicData>
        </a:graphic>
      </p:graphicFrame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362200" y="44958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6096000" y="44958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267200" y="9906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5105400" y="21336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2971800" y="27432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3657600" y="4419600"/>
            <a:ext cx="311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4495800" y="1447800"/>
            <a:ext cx="0" cy="3124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rot="-2866015">
            <a:off x="4582319" y="2080419"/>
            <a:ext cx="790575" cy="32400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 rot="3019094" flipV="1">
            <a:off x="3617913" y="2082800"/>
            <a:ext cx="641350" cy="33210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3686175" y="34290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t</a:t>
            </a:r>
            <a:r>
              <a:rPr lang="sk-SK" sz="2000" i="1" baseline="-25000"/>
              <a:t>a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4981575" y="3505200"/>
            <a:ext cx="34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t</a:t>
            </a:r>
            <a:r>
              <a:rPr lang="sk-SK" sz="2000" i="1" baseline="-25000"/>
              <a:t>b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4448175" y="37338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t</a:t>
            </a:r>
            <a:r>
              <a:rPr lang="sk-SK" sz="2000" i="1" baseline="-25000"/>
              <a:t>c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381000" y="1600200"/>
            <a:ext cx="2606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i="1"/>
              <a:t>t</a:t>
            </a:r>
            <a:r>
              <a:rPr lang="sk-SK" sz="2000" i="1" baseline="-25000"/>
              <a:t>a </a:t>
            </a:r>
            <a:r>
              <a:rPr lang="sk-SK" sz="2000" i="1">
                <a:cs typeface="Arial" charset="0"/>
              </a:rPr>
              <a:t>≡</a:t>
            </a:r>
            <a:r>
              <a:rPr lang="sk-SK" sz="2000" i="1" baseline="-25000"/>
              <a:t> </a:t>
            </a:r>
            <a:r>
              <a:rPr lang="sk-SK" sz="2000" i="1"/>
              <a:t>v</a:t>
            </a:r>
            <a:r>
              <a:rPr lang="sk-SK" sz="2000" i="1" baseline="-25000"/>
              <a:t>a</a:t>
            </a:r>
            <a:r>
              <a:rPr lang="sk-SK" sz="2000"/>
              <a:t>=</a:t>
            </a:r>
            <a:r>
              <a:rPr lang="sk-SK" sz="2000" i="1" baseline="-25000"/>
              <a:t> </a:t>
            </a:r>
            <a:r>
              <a:rPr lang="sk-SK" sz="2000" i="1"/>
              <a:t>t</a:t>
            </a:r>
            <a:r>
              <a:rPr lang="sk-SK" sz="2000" i="1" baseline="-25000"/>
              <a:t>b </a:t>
            </a:r>
            <a:r>
              <a:rPr lang="sk-SK" sz="2000" i="1">
                <a:cs typeface="Arial" charset="0"/>
              </a:rPr>
              <a:t>≡</a:t>
            </a:r>
            <a:r>
              <a:rPr lang="sk-SK" sz="2000" i="1" baseline="-25000"/>
              <a:t> </a:t>
            </a:r>
            <a:r>
              <a:rPr lang="sk-SK" sz="2000" i="1"/>
              <a:t>v</a:t>
            </a:r>
            <a:r>
              <a:rPr lang="sk-SK" sz="2000" i="1" baseline="-25000"/>
              <a:t>b</a:t>
            </a:r>
            <a:r>
              <a:rPr lang="sk-SK" sz="2000"/>
              <a:t>=</a:t>
            </a:r>
            <a:r>
              <a:rPr lang="sk-SK" sz="2000" i="1" baseline="-25000"/>
              <a:t> </a:t>
            </a:r>
            <a:r>
              <a:rPr lang="sk-SK" sz="2000" i="1"/>
              <a:t>t</a:t>
            </a:r>
            <a:r>
              <a:rPr lang="sk-SK" sz="2000" i="1" baseline="-25000"/>
              <a:t>c</a:t>
            </a:r>
            <a:r>
              <a:rPr lang="sk-SK" sz="2000" i="1">
                <a:cs typeface="Arial" charset="0"/>
              </a:rPr>
              <a:t> ≡ v</a:t>
            </a:r>
            <a:r>
              <a:rPr lang="sk-SK" sz="2000" i="1" baseline="-25000">
                <a:cs typeface="Arial" charset="0"/>
              </a:rPr>
              <a:t>c</a:t>
            </a:r>
            <a:endParaRPr lang="sk-SK" sz="2000" i="1" baseline="-25000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228600" y="2057400"/>
            <a:ext cx="419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Všetky ťažnice v rovnostrannom trojuholníku sú zhodné...</a:t>
            </a:r>
          </a:p>
        </p:txBody>
      </p:sp>
      <p:sp>
        <p:nvSpPr>
          <p:cNvPr id="85010" name="AutoShape 1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rot="-5075432">
            <a:off x="5410994" y="2894807"/>
            <a:ext cx="158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4495800" y="449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rot="-5400000">
            <a:off x="3542506" y="2858294"/>
            <a:ext cx="1588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5470525" y="2819400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>
                <a:solidFill>
                  <a:srgbClr val="3333FF"/>
                </a:solidFill>
              </a:rPr>
              <a:t>A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191000" y="4572000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>
                <a:solidFill>
                  <a:srgbClr val="3333FF"/>
                </a:solidFill>
              </a:rPr>
              <a:t>C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3124200" y="2514600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>
                <a:solidFill>
                  <a:srgbClr val="3333FF"/>
                </a:solidFill>
              </a:rPr>
              <a:t>B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4419600" y="33528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 b="1">
                <a:solidFill>
                  <a:srgbClr val="CC3300"/>
                </a:solidFill>
              </a:rPr>
              <a:t>T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5219700" y="1341438"/>
            <a:ext cx="392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...a sú totožné s jeho výškami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6400800" y="3505200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Ťažisko je totožné s ortocentrom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5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5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5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nimBg="1"/>
      <p:bldP spid="85003" grpId="0" animBg="1"/>
      <p:bldP spid="85004" grpId="0" animBg="1"/>
      <p:bldP spid="85005" grpId="0" autoUpdateAnimBg="0"/>
      <p:bldP spid="85006" grpId="0" autoUpdateAnimBg="0"/>
      <p:bldP spid="85007" grpId="0" autoUpdateAnimBg="0"/>
      <p:bldP spid="85008" grpId="0" autoUpdateAnimBg="0"/>
      <p:bldP spid="85009" grpId="0" autoUpdateAnimBg="0"/>
      <p:bldP spid="85010" grpId="0" animBg="1"/>
      <p:bldP spid="85011" grpId="0" animBg="1"/>
      <p:bldP spid="85012" grpId="0" animBg="1"/>
      <p:bldP spid="85013" grpId="0" animBg="1"/>
      <p:bldP spid="85014" grpId="0" autoUpdateAnimBg="0"/>
      <p:bldP spid="85015" grpId="0" autoUpdateAnimBg="0"/>
      <p:bldP spid="85016" grpId="0" autoUpdateAnimBg="0"/>
      <p:bldP spid="85017" grpId="0" autoUpdateAnimBg="0"/>
      <p:bldP spid="85018" grpId="0" autoUpdateAnimBg="0"/>
      <p:bldP spid="850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0B3-DFC4-4ADC-A237-AD2BCD628E20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Stredné priečky trojuholníka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sk-SK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Stredná priečka je spojnica stredov strán trojuholníka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524000" y="2133600"/>
          <a:ext cx="5410200" cy="3276600"/>
        </p:xfrm>
        <a:graphic>
          <a:graphicData uri="http://schemas.openxmlformats.org/presentationml/2006/ole">
            <p:oleObj spid="_x0000_s70660" name="Bitmap Image" r:id="rId4" imgW="3790476" imgH="2933333" progId="Paint.Picture">
              <p:embed/>
            </p:oleObj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1219200" y="47244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858000" y="487680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181600" y="18288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5675313" y="27305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886200" y="25908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3124200" y="5105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6148388" y="3452813"/>
            <a:ext cx="500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>
                <a:solidFill>
                  <a:srgbClr val="3333FF"/>
                </a:solidFill>
              </a:rPr>
              <a:t>A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3022600" y="3224213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>
                <a:solidFill>
                  <a:srgbClr val="3333FF"/>
                </a:solidFill>
              </a:rPr>
              <a:t>B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3733800" y="51054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400">
                <a:solidFill>
                  <a:srgbClr val="3333FF"/>
                </a:solidFill>
              </a:rPr>
              <a:t>C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H="1">
            <a:off x="43434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 rot="16564891" flipH="1">
            <a:off x="6019006" y="3582194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rot="20309165" flipH="1">
            <a:off x="3505200" y="3581400"/>
            <a:ext cx="15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3505200" y="3657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3505200" y="36576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 flipV="1">
            <a:off x="4343400" y="3657600"/>
            <a:ext cx="1676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81000" y="2209800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Dĺžka strednej priečky sa rovná polovici dĺžky príslušnej strany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486400" y="2362200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Stredná priečka je rovnobežná s príslušnou stranou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685800" y="5638800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Stredné priečky rozdelia trojuholník na 4 zhodné trojuholníky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5" grpId="0" autoUpdateAnimBg="0"/>
      <p:bldP spid="70666" grpId="0" autoUpdateAnimBg="0"/>
      <p:bldP spid="70667" grpId="0" autoUpdateAnimBg="0"/>
      <p:bldP spid="70668" grpId="0" autoUpdateAnimBg="0"/>
      <p:bldP spid="70669" grpId="0" autoUpdateAnimBg="0"/>
      <p:bldP spid="70676" grpId="0" autoUpdateAnimBg="0"/>
      <p:bldP spid="70677" grpId="0" autoUpdateAnimBg="0"/>
      <p:bldP spid="70678" grpId="0" autoUpdateAnimBg="0"/>
      <p:bldP spid="70679" grpId="0" animBg="1"/>
      <p:bldP spid="70680" grpId="0" animBg="1"/>
      <p:bldP spid="70681" grpId="0" animBg="1"/>
      <p:bldP spid="70687" grpId="0" animBg="1"/>
      <p:bldP spid="70688" grpId="0" animBg="1"/>
      <p:bldP spid="70689" grpId="0" animBg="1"/>
      <p:bldP spid="70690" grpId="0" autoUpdateAnimBg="0"/>
      <p:bldP spid="70691" grpId="0" autoUpdateAnimBg="0"/>
      <p:bldP spid="706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8EFE-AD62-40C4-9A8F-18072BFCDAE9}" type="datetime1">
              <a:rPr lang="cs-CZ"/>
              <a:pPr/>
              <a:t>28.04.2019</a:t>
            </a:fld>
            <a:endParaRPr lang="sk-SK"/>
          </a:p>
        </p:txBody>
      </p:sp>
      <p:pic>
        <p:nvPicPr>
          <p:cNvPr id="94218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23293"/>
          <a:stretch>
            <a:fillRect/>
          </a:stretch>
        </p:blipFill>
        <p:spPr bwMode="auto">
          <a:xfrm>
            <a:off x="3571875" y="2144713"/>
            <a:ext cx="4746625" cy="3051175"/>
          </a:xfrm>
          <a:prstGeom prst="rect">
            <a:avLst/>
          </a:prstGeom>
          <a:noFill/>
        </p:spPr>
      </p:pic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584200" y="211138"/>
            <a:ext cx="8229600" cy="717550"/>
          </a:xfrm>
          <a:noFill/>
          <a:ln/>
        </p:spPr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Kružnica  trojuholníku opísaná</a:t>
            </a:r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3798888" y="2506663"/>
            <a:ext cx="3138487" cy="3184525"/>
          </a:xfrm>
          <a:prstGeom prst="ellips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3330575" y="4232275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6907213" y="4184650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875338" y="2168525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6488113" y="3414713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511675" y="42322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4311650" y="33035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4140200" y="2449513"/>
            <a:ext cx="2406650" cy="300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 flipV="1">
            <a:off x="4033838" y="3081338"/>
            <a:ext cx="3162300" cy="210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5537200" y="1528763"/>
            <a:ext cx="6350" cy="443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919913" y="3306763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i="1"/>
              <a:t>o</a:t>
            </a:r>
            <a:r>
              <a:rPr lang="sk-SK" sz="2400" baseline="-25000"/>
              <a:t>a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3938588" y="2001838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i="1"/>
              <a:t>o</a:t>
            </a:r>
            <a:r>
              <a:rPr lang="sk-SK" sz="2400" baseline="-25000"/>
              <a:t>b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5481638" y="1573213"/>
            <a:ext cx="49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i="1"/>
              <a:t>o</a:t>
            </a:r>
            <a:r>
              <a:rPr lang="sk-SK" sz="2400" baseline="-25000"/>
              <a:t>c</a:t>
            </a:r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424488" y="3924300"/>
            <a:ext cx="88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i="1"/>
              <a:t>O</a:t>
            </a:r>
            <a:r>
              <a:rPr lang="sk-SK" sz="2800" i="1" baseline="-25000"/>
              <a:t>r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450850" y="1012825"/>
            <a:ext cx="45037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800" i="1"/>
              <a:t>O</a:t>
            </a:r>
            <a:r>
              <a:rPr lang="sk-SK" sz="2800" b="1" i="1" baseline="-25000"/>
              <a:t>r</a:t>
            </a:r>
            <a:r>
              <a:rPr lang="sk-SK" sz="2800" i="1" baseline="-25000"/>
              <a:t> – </a:t>
            </a:r>
            <a:r>
              <a:rPr lang="sk-SK" sz="2000"/>
              <a:t>stred kružnice opísanej</a:t>
            </a:r>
          </a:p>
          <a:p>
            <a:pPr algn="l"/>
            <a:r>
              <a:rPr lang="sk-SK" sz="2000"/>
              <a:t>         leží na priesečníku osí strán</a:t>
            </a:r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 flipV="1">
            <a:off x="3824288" y="4187825"/>
            <a:ext cx="171450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381000" y="2592388"/>
            <a:ext cx="357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 i="1"/>
              <a:t>r</a:t>
            </a:r>
            <a:r>
              <a:rPr lang="sk-SK" sz="2000"/>
              <a:t> – polomer kružnice opísanej</a:t>
            </a:r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4762500" y="3930650"/>
            <a:ext cx="26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r</a:t>
            </a:r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0" y="4833938"/>
            <a:ext cx="5291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Kružnica opísaná prechádza všetkými vrcholmi trojuholníka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038600" y="5832475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800" b="1"/>
              <a:t>Ak chceš</a:t>
            </a:r>
            <a:r>
              <a:rPr lang="sk-SK" sz="1800"/>
              <a:t> </a:t>
            </a:r>
            <a:r>
              <a:rPr lang="sk-SK" sz="1800" b="1"/>
              <a:t>podrobnejšie:</a:t>
            </a:r>
          </a:p>
        </p:txBody>
      </p:sp>
      <p:sp>
        <p:nvSpPr>
          <p:cNvPr id="94245" name="Text Box 37"/>
          <p:cNvSpPr txBox="1">
            <a:spLocks noChangeArrowheads="1"/>
          </p:cNvSpPr>
          <p:nvPr/>
        </p:nvSpPr>
        <p:spPr bwMode="auto">
          <a:xfrm>
            <a:off x="5632450" y="5624513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pravouhlom</a:t>
            </a:r>
          </a:p>
        </p:txBody>
      </p: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5622925" y="5916613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rovnostrannom</a:t>
            </a:r>
          </a:p>
        </p:txBody>
      </p:sp>
      <p:sp>
        <p:nvSpPr>
          <p:cNvPr id="94247" name="AutoShape 3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904163" y="5654675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4248" name="AutoShape 4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904163" y="5965825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4249" name="AutoShape 4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915275" y="6283325"/>
            <a:ext cx="304800" cy="228600"/>
          </a:xfrm>
          <a:prstGeom prst="star5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5653088" y="6208713"/>
            <a:ext cx="2109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1800"/>
              <a:t>v tupouhlom</a:t>
            </a:r>
          </a:p>
        </p:txBody>
      </p:sp>
      <p:sp>
        <p:nvSpPr>
          <p:cNvPr id="94252" name="AutoShape 4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043863" y="6516688"/>
            <a:ext cx="615950" cy="341312"/>
          </a:xfrm>
          <a:prstGeom prst="leftArrow">
            <a:avLst>
              <a:gd name="adj1" fmla="val 50000"/>
              <a:gd name="adj2" fmla="val 45116"/>
            </a:avLst>
          </a:prstGeom>
          <a:solidFill>
            <a:srgbClr val="2F10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4254" name="Text Box 46"/>
          <p:cNvSpPr txBox="1">
            <a:spLocks noChangeArrowheads="1"/>
          </p:cNvSpPr>
          <p:nvPr/>
        </p:nvSpPr>
        <p:spPr bwMode="auto">
          <a:xfrm>
            <a:off x="5538788" y="652145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sk-SK" sz="1400" i="1"/>
              <a:t>Kružnica vpísaná </a:t>
            </a:r>
            <a:endParaRPr lang="sk-SK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94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30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94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9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94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94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  <p:bldP spid="94227" grpId="0"/>
      <p:bldP spid="94228" grpId="0"/>
      <p:bldP spid="94229" grpId="0"/>
      <p:bldP spid="94230" grpId="0"/>
      <p:bldP spid="94231" grpId="0"/>
      <p:bldP spid="94232" grpId="0" animBg="1"/>
      <p:bldP spid="94233" grpId="0" animBg="1"/>
      <p:bldP spid="94234" grpId="0" animBg="1"/>
      <p:bldP spid="94235" grpId="0"/>
      <p:bldP spid="94236" grpId="0"/>
      <p:bldP spid="94237" grpId="0"/>
      <p:bldP spid="94238" grpId="0"/>
      <p:bldP spid="94239" grpId="0" uiExpand="1"/>
      <p:bldP spid="94240" grpId="0" animBg="1"/>
      <p:bldP spid="94241" grpId="0"/>
      <p:bldP spid="94242" grpId="0"/>
      <p:bldP spid="94243" grpId="0"/>
      <p:bldP spid="94244" grpId="0" autoUpdateAnimBg="0"/>
      <p:bldP spid="94245" grpId="0" autoUpdateAnimBg="0"/>
      <p:bldP spid="94247" grpId="0" animBg="1"/>
      <p:bldP spid="94248" grpId="0" animBg="1"/>
      <p:bldP spid="94249" grpId="0" animBg="1"/>
      <p:bldP spid="94249" grpId="1" animBg="1"/>
      <p:bldP spid="94250" grpId="0"/>
      <p:bldP spid="94252" grpId="0" animBg="1"/>
      <p:bldP spid="942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0AD3-2876-45E2-B194-774D28A4AE39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0"/>
            <a:ext cx="8555038" cy="774700"/>
          </a:xfrm>
        </p:spPr>
        <p:txBody>
          <a:bodyPr/>
          <a:lstStyle/>
          <a:p>
            <a:r>
              <a:rPr lang="sk-SK" sz="3200">
                <a:solidFill>
                  <a:srgbClr val="669900"/>
                </a:solidFill>
              </a:rPr>
              <a:t>Kružnica  opísaná pravouhlému trojuholníku</a:t>
            </a:r>
            <a:r>
              <a:rPr lang="sk-SK" sz="4000"/>
              <a:t> 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6419850" y="4573588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809875" y="219075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028950" y="452755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5795963" y="3541713"/>
            <a:ext cx="454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c</a:t>
            </a:r>
            <a:endParaRPr lang="sk-SK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719388" y="3490913"/>
            <a:ext cx="617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a</a:t>
            </a:r>
            <a:endParaRPr lang="sk-SK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5368925" y="4545013"/>
            <a:ext cx="50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b</a:t>
            </a:r>
            <a:endParaRPr lang="sk-SK"/>
          </a:p>
        </p:txBody>
      </p:sp>
      <p:sp>
        <p:nvSpPr>
          <p:cNvPr id="98323" name="AutoShap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13663" y="6118225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98325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340" t="9976" r="-16599" b="19377"/>
          <a:stretch>
            <a:fillRect/>
          </a:stretch>
        </p:blipFill>
        <p:spPr bwMode="auto">
          <a:xfrm>
            <a:off x="3538538" y="2806700"/>
            <a:ext cx="4675187" cy="1944688"/>
          </a:xfrm>
          <a:prstGeom prst="rect">
            <a:avLst/>
          </a:prstGeom>
          <a:noFill/>
        </p:spPr>
      </p:pic>
      <p:sp>
        <p:nvSpPr>
          <p:cNvPr id="98329" name="Line 25"/>
          <p:cNvSpPr>
            <a:spLocks noChangeShapeType="1"/>
          </p:cNvSpPr>
          <p:nvPr/>
        </p:nvSpPr>
        <p:spPr bwMode="auto">
          <a:xfrm flipH="1">
            <a:off x="5157788" y="1639888"/>
            <a:ext cx="39687" cy="399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2916238" y="3700463"/>
            <a:ext cx="4989512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 flipH="1">
            <a:off x="4454525" y="1709738"/>
            <a:ext cx="1457325" cy="397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7175500" y="4175125"/>
            <a:ext cx="60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800" i="1"/>
              <a:t>o</a:t>
            </a:r>
            <a:r>
              <a:rPr lang="sk-SK" sz="2800" i="1" baseline="-25000"/>
              <a:t>a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5187950" y="1316038"/>
            <a:ext cx="5461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i="1"/>
              <a:t>o</a:t>
            </a:r>
            <a:r>
              <a:rPr lang="sk-SK" sz="2800" i="1" baseline="-25000"/>
              <a:t>b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5595938" y="2224088"/>
            <a:ext cx="6810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800" i="1"/>
              <a:t>o</a:t>
            </a:r>
            <a:r>
              <a:rPr lang="sk-SK" sz="2800" i="1" baseline="-25000"/>
              <a:t>c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427038" y="1223963"/>
            <a:ext cx="1962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98337" name="Text Box 33"/>
          <p:cNvSpPr txBox="1">
            <a:spLocks noChangeArrowheads="1"/>
          </p:cNvSpPr>
          <p:nvPr/>
        </p:nvSpPr>
        <p:spPr bwMode="auto">
          <a:xfrm>
            <a:off x="266700" y="841375"/>
            <a:ext cx="5456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Stred kružnice opísanej pravouhlému trojuholníku leží v strede prepony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323850" y="5221288"/>
            <a:ext cx="4189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Kružnica  opísaná pravouhlému trojuholníku je talesova kružnica </a:t>
            </a:r>
          </a:p>
        </p:txBody>
      </p:sp>
      <p:sp>
        <p:nvSpPr>
          <p:cNvPr id="98347" name="Oval 43"/>
          <p:cNvSpPr>
            <a:spLocks noChangeArrowheads="1"/>
          </p:cNvSpPr>
          <p:nvPr/>
        </p:nvSpPr>
        <p:spPr bwMode="auto">
          <a:xfrm>
            <a:off x="3405188" y="1889125"/>
            <a:ext cx="3656012" cy="3700463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8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8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8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8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8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8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nimBg="1"/>
      <p:bldP spid="98329" grpId="0" animBg="1"/>
      <p:bldP spid="98330" grpId="0" animBg="1"/>
      <p:bldP spid="98331" grpId="0" animBg="1"/>
      <p:bldP spid="98332" grpId="0"/>
      <p:bldP spid="98333" grpId="0"/>
      <p:bldP spid="98334" grpId="0"/>
      <p:bldP spid="98337" grpId="0"/>
      <p:bldP spid="98338" grpId="0"/>
      <p:bldP spid="983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DD87-5354-4A45-9F36-C482F5B42AB6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 rot="10800000">
            <a:off x="3257550" y="1462088"/>
            <a:ext cx="4106863" cy="3560762"/>
          </a:xfrm>
          <a:prstGeom prst="flowChartMerg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1047750" y="2374900"/>
            <a:ext cx="0" cy="3789363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H="1">
            <a:off x="5257800" y="754063"/>
            <a:ext cx="65088" cy="581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V="1">
            <a:off x="2522538" y="2473325"/>
            <a:ext cx="4805362" cy="299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3856038" y="2867025"/>
            <a:ext cx="4032250" cy="247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2968625" y="5040313"/>
            <a:ext cx="455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7083425" y="4983163"/>
            <a:ext cx="455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5321300" y="9271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 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6565900" y="31956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3605213" y="311308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5870575" y="5010150"/>
            <a:ext cx="311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rot="-5075432">
            <a:off x="6252369" y="3102769"/>
            <a:ext cx="1588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6370638" y="2792413"/>
            <a:ext cx="56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>
                <a:solidFill>
                  <a:srgbClr val="3333FF"/>
                </a:solidFill>
              </a:rPr>
              <a:t>A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rot="-5400000">
            <a:off x="4353719" y="3123407"/>
            <a:ext cx="158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3979863" y="2765425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>
                <a:solidFill>
                  <a:srgbClr val="3333FF"/>
                </a:solidFill>
              </a:rPr>
              <a:t>B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 flipH="1">
            <a:off x="5216525" y="4968875"/>
            <a:ext cx="60325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4795838" y="5118100"/>
            <a:ext cx="60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>
                <a:solidFill>
                  <a:srgbClr val="3333FF"/>
                </a:solidFill>
              </a:rPr>
              <a:t>C</a:t>
            </a:r>
            <a:r>
              <a:rPr lang="sk-SK" sz="2400" baseline="-25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4359275" y="4197350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o</a:t>
            </a:r>
            <a:r>
              <a:rPr lang="sk-SK" sz="2000" i="1" baseline="-25000"/>
              <a:t>a</a:t>
            </a: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5861050" y="4124325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o</a:t>
            </a:r>
            <a:r>
              <a:rPr lang="sk-SK" sz="2000" i="1" baseline="-25000"/>
              <a:t>b</a:t>
            </a:r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4957763" y="2886075"/>
            <a:ext cx="407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o</a:t>
            </a:r>
            <a:r>
              <a:rPr lang="sk-SK" sz="2000" i="1" baseline="-25000"/>
              <a:t>c</a:t>
            </a: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5276850" y="3765550"/>
            <a:ext cx="554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800" b="1" i="1">
                <a:solidFill>
                  <a:schemeClr val="tx1"/>
                </a:solidFill>
              </a:rPr>
              <a:t>O</a:t>
            </a:r>
            <a:r>
              <a:rPr lang="sk-SK" sz="2800" b="1" i="1" baseline="-25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288925" y="998538"/>
            <a:ext cx="4651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b="1" i="1"/>
              <a:t>O</a:t>
            </a:r>
            <a:r>
              <a:rPr lang="sk-SK" sz="2000" b="1" i="1" baseline="-25000"/>
              <a:t>r</a:t>
            </a:r>
            <a:r>
              <a:rPr lang="sk-SK" sz="2000" i="1"/>
              <a:t> – </a:t>
            </a:r>
            <a:r>
              <a:rPr lang="sk-SK" sz="2000"/>
              <a:t>stred kružnice opísanej je totožný s ťažiskom a ortocentrom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238375"/>
            <a:ext cx="3373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b="1" i="1"/>
              <a:t>r</a:t>
            </a:r>
            <a:r>
              <a:rPr lang="sk-SK" sz="2000"/>
              <a:t> – polomer kružnice opísanej sa rovná dvom tretinám dĺžky ťažnice</a:t>
            </a:r>
          </a:p>
        </p:txBody>
      </p:sp>
      <p:sp>
        <p:nvSpPr>
          <p:cNvPr id="100381" name="AutoShape 2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13663" y="6118225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0382" name="Oval 30"/>
          <p:cNvSpPr>
            <a:spLocks noChangeArrowheads="1"/>
          </p:cNvSpPr>
          <p:nvPr/>
        </p:nvSpPr>
        <p:spPr bwMode="auto">
          <a:xfrm>
            <a:off x="2935288" y="1444625"/>
            <a:ext cx="4778375" cy="4767263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>
              <a:solidFill>
                <a:schemeClr val="tx1"/>
              </a:solidFill>
            </a:endParaRPr>
          </a:p>
        </p:txBody>
      </p:sp>
      <p:sp>
        <p:nvSpPr>
          <p:cNvPr id="100386" name="Rectangle 3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4700"/>
          </a:xfrm>
          <a:noFill/>
          <a:ln/>
        </p:spPr>
        <p:txBody>
          <a:bodyPr/>
          <a:lstStyle/>
          <a:p>
            <a:r>
              <a:rPr lang="sk-SK" sz="3200">
                <a:solidFill>
                  <a:srgbClr val="669900"/>
                </a:solidFill>
              </a:rPr>
              <a:t>Kružnica  opísaná rovnostrannému trojuholníku</a:t>
            </a:r>
            <a:r>
              <a:rPr lang="sk-SK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 animBg="1"/>
      <p:bldP spid="100361" grpId="0" animBg="1"/>
      <p:bldP spid="100362" grpId="0" animBg="1"/>
      <p:bldP spid="100363" grpId="0" autoUpdateAnimBg="0"/>
      <p:bldP spid="100364" grpId="0" autoUpdateAnimBg="0"/>
      <p:bldP spid="100365" grpId="0" autoUpdateAnimBg="0"/>
      <p:bldP spid="100366" grpId="0" autoUpdateAnimBg="0"/>
      <p:bldP spid="100367" grpId="0" autoUpdateAnimBg="0"/>
      <p:bldP spid="100368" grpId="0" autoUpdateAnimBg="0"/>
      <p:bldP spid="100369" grpId="0" animBg="1"/>
      <p:bldP spid="100370" grpId="0" autoUpdateAnimBg="0"/>
      <p:bldP spid="100371" grpId="0" animBg="1"/>
      <p:bldP spid="100372" grpId="0" autoUpdateAnimBg="0"/>
      <p:bldP spid="100373" grpId="0" animBg="1"/>
      <p:bldP spid="100374" grpId="0" autoUpdateAnimBg="0"/>
      <p:bldP spid="100375" grpId="0" autoUpdateAnimBg="0"/>
      <p:bldP spid="100376" grpId="0" autoUpdateAnimBg="0"/>
      <p:bldP spid="100377" grpId="0" autoUpdateAnimBg="0"/>
      <p:bldP spid="100378" grpId="0" autoUpdateAnimBg="0"/>
      <p:bldP spid="100379" grpId="0"/>
      <p:bldP spid="100380" grpId="0"/>
      <p:bldP spid="100381" grpId="0" animBg="1"/>
      <p:bldP spid="1003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365D-42C2-4642-8BBC-15DF7F44F95D}" type="datetime1">
              <a:rPr lang="cs-CZ"/>
              <a:pPr/>
              <a:t>28.04.2019</a:t>
            </a:fld>
            <a:endParaRPr lang="sk-SK"/>
          </a:p>
        </p:txBody>
      </p:sp>
      <p:pic>
        <p:nvPicPr>
          <p:cNvPr id="10138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256"/>
          <a:stretch>
            <a:fillRect/>
          </a:stretch>
        </p:blipFill>
        <p:spPr bwMode="auto">
          <a:xfrm>
            <a:off x="1624013" y="3932238"/>
            <a:ext cx="6537325" cy="2230437"/>
          </a:xfrm>
          <a:prstGeom prst="rect">
            <a:avLst/>
          </a:prstGeom>
          <a:noFill/>
        </p:spPr>
      </p:pic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6426200" y="706438"/>
            <a:ext cx="12700" cy="551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V="1">
            <a:off x="4205288" y="928688"/>
            <a:ext cx="4760912" cy="464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 flipH="1">
            <a:off x="5364163" y="968375"/>
            <a:ext cx="1916112" cy="545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3698875" y="4511675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A</a:t>
            </a:r>
            <a:endParaRPr lang="sk-SK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4914900" y="57912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B</a:t>
            </a:r>
            <a:endParaRPr lang="sk-SK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7748588" y="54864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C</a:t>
            </a:r>
            <a:endParaRPr lang="sk-SK"/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6461125" y="547687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a</a:t>
            </a:r>
            <a:endParaRPr lang="sk-SK"/>
          </a:p>
        </p:txBody>
      </p:sp>
      <p:sp>
        <p:nvSpPr>
          <p:cNvPr id="101398" name="Rectangle 22"/>
          <p:cNvSpPr>
            <a:spLocks noChangeArrowheads="1"/>
          </p:cNvSpPr>
          <p:nvPr/>
        </p:nvSpPr>
        <p:spPr bwMode="auto">
          <a:xfrm>
            <a:off x="5424488" y="4538663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b</a:t>
            </a:r>
            <a:endParaRPr lang="sk-SK"/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 flipH="1">
            <a:off x="4576763" y="5218113"/>
            <a:ext cx="50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c</a:t>
            </a:r>
            <a:endParaRPr lang="sk-SK"/>
          </a:p>
        </p:txBody>
      </p:sp>
      <p:sp>
        <p:nvSpPr>
          <p:cNvPr id="101400" name="Rectangle 24"/>
          <p:cNvSpPr>
            <a:spLocks noChangeArrowheads="1"/>
          </p:cNvSpPr>
          <p:nvPr/>
        </p:nvSpPr>
        <p:spPr bwMode="auto">
          <a:xfrm>
            <a:off x="6010275" y="1423988"/>
            <a:ext cx="417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o</a:t>
            </a:r>
            <a:r>
              <a:rPr lang="sk-SK" sz="2000" i="1" baseline="-25000"/>
              <a:t>a</a:t>
            </a:r>
            <a:endParaRPr lang="sk-SK"/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7158038" y="1631950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o</a:t>
            </a:r>
            <a:r>
              <a:rPr lang="sk-SK" sz="2000" i="1" baseline="-25000"/>
              <a:t>b</a:t>
            </a:r>
            <a:endParaRPr lang="sk-SK"/>
          </a:p>
        </p:txBody>
      </p:sp>
      <p:sp>
        <p:nvSpPr>
          <p:cNvPr id="101402" name="Rectangle 26"/>
          <p:cNvSpPr>
            <a:spLocks noChangeArrowheads="1"/>
          </p:cNvSpPr>
          <p:nvPr/>
        </p:nvSpPr>
        <p:spPr bwMode="auto">
          <a:xfrm>
            <a:off x="7051675" y="2827338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/>
              <a:t>o</a:t>
            </a:r>
            <a:r>
              <a:rPr lang="sk-SK" sz="2000" i="1" baseline="-25000"/>
              <a:t>c</a:t>
            </a:r>
            <a:endParaRPr lang="sk-SK"/>
          </a:p>
        </p:txBody>
      </p:sp>
      <p:sp>
        <p:nvSpPr>
          <p:cNvPr id="101403" name="Rectangle 27"/>
          <p:cNvSpPr>
            <a:spLocks noChangeArrowheads="1"/>
          </p:cNvSpPr>
          <p:nvPr/>
        </p:nvSpPr>
        <p:spPr bwMode="auto">
          <a:xfrm>
            <a:off x="6559550" y="3441700"/>
            <a:ext cx="554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800" b="1" i="1">
                <a:solidFill>
                  <a:schemeClr val="tx1"/>
                </a:solidFill>
              </a:rPr>
              <a:t>O</a:t>
            </a:r>
            <a:r>
              <a:rPr lang="sk-SK" sz="2800" b="1" i="1" baseline="-25000">
                <a:solidFill>
                  <a:schemeClr val="tx1"/>
                </a:solidFill>
              </a:rPr>
              <a:t>r</a:t>
            </a:r>
            <a:endParaRPr lang="sk-SK"/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265113" y="1208088"/>
            <a:ext cx="4660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/>
              <a:t>V tupouhlom trojuholníku leží stred kružnice opísanej mimo trojuholníka</a:t>
            </a:r>
          </a:p>
        </p:txBody>
      </p:sp>
      <p:sp>
        <p:nvSpPr>
          <p:cNvPr id="101406" name="Oval 30"/>
          <p:cNvSpPr>
            <a:spLocks noChangeArrowheads="1"/>
          </p:cNvSpPr>
          <p:nvPr/>
        </p:nvSpPr>
        <p:spPr bwMode="auto">
          <a:xfrm>
            <a:off x="3908425" y="927100"/>
            <a:ext cx="5059363" cy="5002213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1407" name="Rectangle 31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1143000"/>
          </a:xfrm>
          <a:noFill/>
          <a:ln/>
        </p:spPr>
        <p:txBody>
          <a:bodyPr/>
          <a:lstStyle/>
          <a:p>
            <a:r>
              <a:rPr lang="sk-SK" sz="3200">
                <a:solidFill>
                  <a:srgbClr val="669900"/>
                </a:solidFill>
              </a:rPr>
              <a:t>Kružnica  opísaná tupouhlému trojuholníku</a:t>
            </a:r>
          </a:p>
        </p:txBody>
      </p:sp>
      <p:sp>
        <p:nvSpPr>
          <p:cNvPr id="101409" name="AutoShape 3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713663" y="6118225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nimBg="1"/>
      <p:bldP spid="101387" grpId="0" animBg="1"/>
      <p:bldP spid="101388" grpId="0" animBg="1"/>
      <p:bldP spid="101389" grpId="0"/>
      <p:bldP spid="101390" grpId="0"/>
      <p:bldP spid="101391" grpId="0"/>
      <p:bldP spid="101397" grpId="0"/>
      <p:bldP spid="101398" grpId="0"/>
      <p:bldP spid="101399" grpId="0"/>
      <p:bldP spid="101400" grpId="0"/>
      <p:bldP spid="101401" grpId="0"/>
      <p:bldP spid="101402" grpId="0"/>
      <p:bldP spid="101403" grpId="0"/>
      <p:bldP spid="101404" grpId="0"/>
      <p:bldP spid="101406" grpId="0" animBg="1"/>
      <p:bldP spid="1014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1CF3-5EEB-487A-BDE0-83C14059E503}" type="datetime1">
              <a:rPr lang="cs-CZ"/>
              <a:pPr/>
              <a:t>28.04.2019</a:t>
            </a:fld>
            <a:endParaRPr lang="sk-SK"/>
          </a:p>
        </p:txBody>
      </p:sp>
      <p:pic>
        <p:nvPicPr>
          <p:cNvPr id="95242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463" t="17329" r="10075" b="23343"/>
          <a:stretch>
            <a:fillRect/>
          </a:stretch>
        </p:blipFill>
        <p:spPr bwMode="auto">
          <a:xfrm>
            <a:off x="1946275" y="2657475"/>
            <a:ext cx="4016375" cy="1989138"/>
          </a:xfrm>
          <a:prstGeom prst="rect">
            <a:avLst/>
          </a:prstGeom>
          <a:noFill/>
        </p:spPr>
      </p:pic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3587"/>
          </a:xfrm>
        </p:spPr>
        <p:txBody>
          <a:bodyPr/>
          <a:lstStyle/>
          <a:p>
            <a:r>
              <a:rPr lang="sk-SK" sz="3600">
                <a:solidFill>
                  <a:srgbClr val="669900"/>
                </a:solidFill>
              </a:rPr>
              <a:t>Kružnica  trojuholníku vpísaná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3224213" y="2990850"/>
            <a:ext cx="1689100" cy="16891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3673475" y="3006725"/>
            <a:ext cx="1525588" cy="14859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1690688" y="4548188"/>
            <a:ext cx="420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5649913" y="4610100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4560888" y="2154238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5621338" y="3617913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2828925" y="327025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3344863" y="45323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8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071813" y="2987675"/>
            <a:ext cx="3287712" cy="175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flipH="1">
            <a:off x="1555750" y="3132138"/>
            <a:ext cx="4860925" cy="149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 flipH="1">
            <a:off x="4240213" y="2012950"/>
            <a:ext cx="501650" cy="317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383088" y="3609975"/>
            <a:ext cx="820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0000FF"/>
                </a:solidFill>
              </a:rPr>
              <a:t>O</a:t>
            </a:r>
            <a:r>
              <a:rPr lang="sk-SK" sz="2800" baseline="-25000">
                <a:solidFill>
                  <a:srgbClr val="0000FF"/>
                </a:solidFill>
                <a:sym typeface="Symbol" pitchFamily="18" charset="2"/>
              </a:rPr>
              <a:t></a:t>
            </a:r>
            <a:endParaRPr lang="el-GR" sz="2800" baseline="-25000">
              <a:solidFill>
                <a:srgbClr val="0000F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5940425" y="3162300"/>
            <a:ext cx="568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 i="1">
                <a:solidFill>
                  <a:schemeClr val="tx1"/>
                </a:solidFill>
              </a:rPr>
              <a:t>o </a:t>
            </a:r>
            <a:r>
              <a:rPr lang="sk-SK" sz="2000" baseline="-25000">
                <a:solidFill>
                  <a:schemeClr val="tx1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95260" name="Rectangle 28"/>
          <p:cNvSpPr>
            <a:spLocks noChangeArrowheads="1"/>
          </p:cNvSpPr>
          <p:nvPr/>
        </p:nvSpPr>
        <p:spPr bwMode="auto">
          <a:xfrm>
            <a:off x="2257425" y="4110038"/>
            <a:ext cx="34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5530850" y="4148138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4351338" y="2617788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>
                <a:solidFill>
                  <a:schemeClr val="accent2"/>
                </a:solidFill>
                <a:sym typeface="Symbol" pitchFamily="18" charset="2"/>
              </a:rPr>
              <a:t></a:t>
            </a: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4313238" y="4659313"/>
            <a:ext cx="568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 i="1">
                <a:solidFill>
                  <a:schemeClr val="tx1"/>
                </a:solidFill>
              </a:rPr>
              <a:t>o </a:t>
            </a:r>
            <a:r>
              <a:rPr lang="sk-SK" sz="2000" baseline="-25000">
                <a:solidFill>
                  <a:schemeClr val="tx1"/>
                </a:solidFill>
                <a:sym typeface="Symbol" pitchFamily="18" charset="2"/>
              </a:rPr>
              <a:t></a:t>
            </a:r>
          </a:p>
        </p:txBody>
      </p:sp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2728913" y="2876550"/>
            <a:ext cx="48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>
                <a:solidFill>
                  <a:schemeClr val="tx1"/>
                </a:solidFill>
              </a:rPr>
              <a:t>o </a:t>
            </a:r>
            <a:r>
              <a:rPr lang="sk-SK" sz="2000" baseline="-25000">
                <a:solidFill>
                  <a:schemeClr val="tx1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>
            <a:off x="4467225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4464050" y="40227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>
                <a:solidFill>
                  <a:schemeClr val="tx1"/>
                </a:solidFill>
                <a:sym typeface="Symbol" pitchFamily="18" charset="2"/>
              </a:rPr>
              <a:t></a:t>
            </a:r>
          </a:p>
        </p:txBody>
      </p:sp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6059488" y="3500438"/>
            <a:ext cx="2784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400">
                <a:solidFill>
                  <a:schemeClr val="tx1"/>
                </a:solidFill>
                <a:sym typeface="Symbol" pitchFamily="18" charset="2"/>
              </a:rPr>
              <a:t></a:t>
            </a:r>
            <a:r>
              <a:rPr lang="sk-SK" sz="2000">
                <a:solidFill>
                  <a:schemeClr val="tx1"/>
                </a:solidFill>
                <a:sym typeface="Symbol" pitchFamily="18" charset="2"/>
              </a:rPr>
              <a:t> - polomer</a:t>
            </a:r>
            <a:r>
              <a:rPr lang="sk-SK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sk-SK" sz="2000">
                <a:solidFill>
                  <a:schemeClr val="tx1"/>
                </a:solidFill>
                <a:sym typeface="Symbol" pitchFamily="18" charset="2"/>
              </a:rPr>
              <a:t>kružnice vpísanej</a:t>
            </a:r>
          </a:p>
        </p:txBody>
      </p:sp>
      <p:sp>
        <p:nvSpPr>
          <p:cNvPr id="95274" name="Rectangle 42"/>
          <p:cNvSpPr>
            <a:spLocks noChangeArrowheads="1"/>
          </p:cNvSpPr>
          <p:nvPr/>
        </p:nvSpPr>
        <p:spPr bwMode="auto">
          <a:xfrm>
            <a:off x="439738" y="1042988"/>
            <a:ext cx="605472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800">
                <a:solidFill>
                  <a:schemeClr val="tx1"/>
                </a:solidFill>
              </a:rPr>
              <a:t>O</a:t>
            </a:r>
            <a:r>
              <a:rPr lang="sk-SK" sz="2800" b="1" baseline="-25000">
                <a:solidFill>
                  <a:schemeClr val="tx1"/>
                </a:solidFill>
                <a:sym typeface="Symbol" pitchFamily="18" charset="2"/>
              </a:rPr>
              <a:t></a:t>
            </a:r>
            <a:r>
              <a:rPr lang="sk-SK" sz="4000" baseline="-25000">
                <a:solidFill>
                  <a:schemeClr val="tx1"/>
                </a:solidFill>
                <a:sym typeface="Symbol" pitchFamily="18" charset="2"/>
              </a:rPr>
              <a:t> - </a:t>
            </a:r>
            <a:r>
              <a:rPr lang="sk-SK" sz="2000">
                <a:solidFill>
                  <a:schemeClr val="tx1"/>
                </a:solidFill>
                <a:sym typeface="Symbol" pitchFamily="18" charset="2"/>
              </a:rPr>
              <a:t>stred kružnice vpísanej</a:t>
            </a:r>
          </a:p>
          <a:p>
            <a:pPr algn="l">
              <a:spcBef>
                <a:spcPct val="50000"/>
              </a:spcBef>
            </a:pPr>
            <a:r>
              <a:rPr lang="sk-SK" sz="2000">
                <a:solidFill>
                  <a:schemeClr val="tx1"/>
                </a:solidFill>
              </a:rPr>
              <a:t>           leží na priesečníku osí vnútorných uhlov</a:t>
            </a:r>
          </a:p>
          <a:p>
            <a:pPr algn="l"/>
            <a:r>
              <a:rPr lang="sk-SK" sz="2000">
                <a:solidFill>
                  <a:schemeClr val="tx1"/>
                </a:solidFill>
                <a:sym typeface="Symbol" pitchFamily="18" charset="2"/>
              </a:rPr>
              <a:t>  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268288" y="5302250"/>
            <a:ext cx="7421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Kružnica vpísaná sa dotýka strán trojuholníka zvnútra</a:t>
            </a:r>
          </a:p>
        </p:txBody>
      </p:sp>
      <p:pic>
        <p:nvPicPr>
          <p:cNvPr id="95277" name="Picture 4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667" t="11458" r="28125" b="29167"/>
          <a:stretch>
            <a:fillRect/>
          </a:stretch>
        </p:blipFill>
        <p:spPr bwMode="auto">
          <a:xfrm>
            <a:off x="4425950" y="4287838"/>
            <a:ext cx="252413" cy="271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5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9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0" fill="hold"/>
                                        <p:tgtEl>
                                          <p:spTgt spid="95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0" fill="hold"/>
                                        <p:tgtEl>
                                          <p:spTgt spid="95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/>
      <p:bldP spid="95245" grpId="0" autoUpdateAnimBg="0"/>
      <p:bldP spid="95246" grpId="0" autoUpdateAnimBg="0"/>
      <p:bldP spid="95247" grpId="0" autoUpdateAnimBg="0"/>
      <p:bldP spid="95248" grpId="0" autoUpdateAnimBg="0"/>
      <p:bldP spid="95249" grpId="0" autoUpdateAnimBg="0"/>
      <p:bldP spid="95250" grpId="0" autoUpdateAnimBg="0"/>
      <p:bldP spid="95252" grpId="0" animBg="1"/>
      <p:bldP spid="95253" grpId="0" animBg="1"/>
      <p:bldP spid="95254" grpId="0" animBg="1"/>
      <p:bldP spid="95255" grpId="0" autoUpdateAnimBg="0"/>
      <p:bldP spid="95258" grpId="0" autoUpdateAnimBg="0"/>
      <p:bldP spid="95260" grpId="0" autoUpdateAnimBg="0"/>
      <p:bldP spid="95261" grpId="0" autoUpdateAnimBg="0"/>
      <p:bldP spid="95262" grpId="0" autoUpdateAnimBg="0"/>
      <p:bldP spid="95266" grpId="0" autoUpdateAnimBg="0"/>
      <p:bldP spid="95267" grpId="0" autoUpdateAnimBg="0"/>
      <p:bldP spid="95268" grpId="0" animBg="1"/>
      <p:bldP spid="95272" grpId="0" autoUpdateAnimBg="0"/>
      <p:bldP spid="95273" grpId="0" autoUpdateAnimBg="0"/>
      <p:bldP spid="95274" grpId="0" uiExpand="1" autoUpdateAnimBg="0"/>
      <p:bldP spid="952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7D74-3EFF-4E2D-9EF4-1E4BB87FB455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 rot="10800000">
            <a:off x="3257550" y="1462088"/>
            <a:ext cx="4106863" cy="3560762"/>
          </a:xfrm>
          <a:prstGeom prst="flowChartMerg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1047750" y="2374900"/>
            <a:ext cx="0" cy="3789363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220663" y="215900"/>
            <a:ext cx="86868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sk-SK" sz="3200">
                <a:solidFill>
                  <a:srgbClr val="669900"/>
                </a:solidFill>
              </a:rPr>
              <a:t>Kružnica  vpísaná rovnostrannému trojuholníku</a:t>
            </a:r>
            <a:r>
              <a:rPr lang="sk-SK" sz="4000"/>
              <a:t> 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5257800" y="754063"/>
            <a:ext cx="65088" cy="581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2522538" y="2586038"/>
            <a:ext cx="4849812" cy="287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>
            <a:off x="3786188" y="2943225"/>
            <a:ext cx="4102100" cy="2398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sk-SK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2968625" y="5040313"/>
            <a:ext cx="455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7083425" y="4983163"/>
            <a:ext cx="455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5321300" y="9271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>
                <a:solidFill>
                  <a:srgbClr val="3333FF"/>
                </a:solidFill>
              </a:rPr>
              <a:t>C </a:t>
            </a:r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6565900" y="31956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3605213" y="311308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5870575" y="5010150"/>
            <a:ext cx="311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5276850" y="3765550"/>
            <a:ext cx="7016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rgbClr val="0000FF"/>
                </a:solidFill>
              </a:rPr>
              <a:t>O</a:t>
            </a:r>
            <a:r>
              <a:rPr lang="sk-SK" sz="2800" baseline="-25000">
                <a:solidFill>
                  <a:srgbClr val="0000FF"/>
                </a:solidFill>
                <a:sym typeface="Symbol" pitchFamily="18" charset="2"/>
              </a:rPr>
              <a:t></a:t>
            </a:r>
            <a:endParaRPr lang="el-GR" sz="2800" baseline="-25000">
              <a:solidFill>
                <a:srgbClr val="0000FF"/>
              </a:solidFill>
            </a:endParaRPr>
          </a:p>
          <a:p>
            <a:pPr algn="l"/>
            <a:endParaRPr lang="sk-SK" sz="2000" b="1" i="1" baseline="-25000">
              <a:solidFill>
                <a:schemeClr val="tx1"/>
              </a:solidFill>
            </a:endParaRPr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288925" y="998538"/>
            <a:ext cx="4651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b="1" i="1"/>
              <a:t>O</a:t>
            </a:r>
            <a:r>
              <a:rPr lang="sk-SK" sz="2000" i="1"/>
              <a:t> </a:t>
            </a:r>
            <a:r>
              <a:rPr lang="sk-SK" sz="2000" b="1" baseline="-25000">
                <a:sym typeface="Symbol" pitchFamily="18" charset="2"/>
              </a:rPr>
              <a:t></a:t>
            </a:r>
            <a:r>
              <a:rPr lang="sk-SK" sz="2000" i="1"/>
              <a:t>– </a:t>
            </a:r>
            <a:r>
              <a:rPr lang="sk-SK" sz="2000"/>
              <a:t>stred kružnice vpísanej je totožný s ťažiskom a ortocentrom</a:t>
            </a:r>
          </a:p>
        </p:txBody>
      </p:sp>
      <p:sp>
        <p:nvSpPr>
          <p:cNvPr id="103454" name="Oval 30"/>
          <p:cNvSpPr>
            <a:spLocks noChangeArrowheads="1"/>
          </p:cNvSpPr>
          <p:nvPr/>
        </p:nvSpPr>
        <p:spPr bwMode="auto">
          <a:xfrm>
            <a:off x="4100513" y="2698750"/>
            <a:ext cx="2419350" cy="2301875"/>
          </a:xfrm>
          <a:prstGeom prst="ellips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384175" y="2252663"/>
            <a:ext cx="3373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k-SK" sz="2000" b="1">
                <a:sym typeface="Symbol" pitchFamily="18" charset="2"/>
              </a:rPr>
              <a:t></a:t>
            </a:r>
            <a:r>
              <a:rPr lang="sk-SK" sz="2000"/>
              <a:t> – polomer kružnice vpísanej sa rovná jednej tretine dĺžky ťažnice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4583113" y="4179888"/>
            <a:ext cx="568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solidFill>
                  <a:schemeClr val="tx1"/>
                </a:solidFill>
              </a:rPr>
              <a:t>o </a:t>
            </a:r>
            <a:r>
              <a:rPr lang="sk-SK" sz="2000" baseline="-25000">
                <a:solidFill>
                  <a:schemeClr val="tx1"/>
                </a:solidFill>
                <a:sym typeface="Symbol" pitchFamily="18" charset="2"/>
              </a:rPr>
              <a:t></a:t>
            </a:r>
            <a:endParaRPr lang="sk-SK"/>
          </a:p>
        </p:txBody>
      </p: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6251575" y="4425950"/>
            <a:ext cx="48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 sz="2000" i="1">
                <a:solidFill>
                  <a:schemeClr val="tx1"/>
                </a:solidFill>
              </a:rPr>
              <a:t>o </a:t>
            </a:r>
            <a:r>
              <a:rPr lang="sk-SK" sz="2000" baseline="-25000">
                <a:solidFill>
                  <a:schemeClr val="tx1"/>
                </a:solidFill>
                <a:sym typeface="Symbol" pitchFamily="18" charset="2"/>
              </a:rPr>
              <a:t></a:t>
            </a:r>
            <a:endParaRPr lang="sk-SK"/>
          </a:p>
        </p:txBody>
      </p:sp>
      <p:sp>
        <p:nvSpPr>
          <p:cNvPr id="103461" name="Text Box 37"/>
          <p:cNvSpPr txBox="1">
            <a:spLocks noChangeArrowheads="1"/>
          </p:cNvSpPr>
          <p:nvPr/>
        </p:nvSpPr>
        <p:spPr bwMode="auto">
          <a:xfrm>
            <a:off x="4814888" y="2830513"/>
            <a:ext cx="568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000" i="1">
                <a:solidFill>
                  <a:schemeClr val="tx1"/>
                </a:solidFill>
              </a:rPr>
              <a:t>o </a:t>
            </a:r>
            <a:r>
              <a:rPr lang="sk-SK" sz="2000" baseline="-25000">
                <a:solidFill>
                  <a:schemeClr val="tx1"/>
                </a:solidFill>
                <a:sym typeface="Symbol" pitchFamily="18" charset="2"/>
              </a:rPr>
              <a:t></a:t>
            </a: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3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nimBg="1"/>
      <p:bldP spid="103433" grpId="0" animBg="1"/>
      <p:bldP spid="103434" grpId="0" animBg="1"/>
      <p:bldP spid="103435" grpId="0" autoUpdateAnimBg="0"/>
      <p:bldP spid="103436" grpId="0" autoUpdateAnimBg="0"/>
      <p:bldP spid="103437" grpId="0" autoUpdateAnimBg="0"/>
      <p:bldP spid="103438" grpId="0" autoUpdateAnimBg="0"/>
      <p:bldP spid="103439" grpId="0" autoUpdateAnimBg="0"/>
      <p:bldP spid="103440" grpId="0" autoUpdateAnimBg="0"/>
      <p:bldP spid="103450" grpId="0" autoUpdateAnimBg="0"/>
      <p:bldP spid="103451" grpId="0"/>
      <p:bldP spid="103454" grpId="0" animBg="1"/>
      <p:bldP spid="103458" grpId="0"/>
      <p:bldP spid="103459" grpId="0"/>
      <p:bldP spid="103460" grpId="0"/>
      <p:bldP spid="1034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1C60-A224-4A24-B40D-562A87EE24D1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6181" name="Object 37"/>
          <p:cNvGraphicFramePr>
            <a:graphicFrameLocks noChangeAspect="1"/>
          </p:cNvGraphicFramePr>
          <p:nvPr/>
        </p:nvGraphicFramePr>
        <p:xfrm>
          <a:off x="2743200" y="2262188"/>
          <a:ext cx="4876800" cy="2995612"/>
        </p:xfrm>
        <a:graphic>
          <a:graphicData uri="http://schemas.openxmlformats.org/presentationml/2006/ole">
            <p:oleObj spid="_x0000_s6181" name="Bitmap Image" r:id="rId5" imgW="4048690" imgH="2419048" progId="Paint.Picture">
              <p:embed/>
            </p:oleObj>
          </a:graphicData>
        </a:graphic>
      </p:graphicFrame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Základné prvky trojuholníka</a:t>
            </a:r>
            <a:r>
              <a:rPr lang="sk-SK"/>
              <a:t> 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3816350" cy="914400"/>
          </a:xfrm>
        </p:spPr>
        <p:txBody>
          <a:bodyPr/>
          <a:lstStyle/>
          <a:p>
            <a:r>
              <a:rPr lang="sk-SK" sz="3600" b="1" i="1" u="sng"/>
              <a:t>Vrcholy </a:t>
            </a:r>
            <a:r>
              <a:rPr lang="sk-SK" sz="3600" b="1" i="1"/>
              <a:t>   </a:t>
            </a:r>
            <a:r>
              <a:rPr lang="sk-SK">
                <a:solidFill>
                  <a:srgbClr val="3333FF"/>
                </a:solidFill>
              </a:rPr>
              <a:t>A,B,C</a:t>
            </a:r>
            <a:endParaRPr lang="sk-SK" sz="2400">
              <a:solidFill>
                <a:srgbClr val="3333FF"/>
              </a:solidFill>
            </a:endParaRPr>
          </a:p>
          <a:p>
            <a:endParaRPr lang="sk-SK" sz="2800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627313" y="5084763"/>
            <a:ext cx="647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A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7391400" y="5105400"/>
            <a:ext cx="86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B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156325" y="1844675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>
                <a:solidFill>
                  <a:srgbClr val="3333FF"/>
                </a:solidFill>
              </a:rPr>
              <a:t>C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551363" y="49323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k-SK" sz="3200" i="1">
                <a:solidFill>
                  <a:srgbClr val="FF66FF"/>
                </a:solidFill>
              </a:rPr>
              <a:t>c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856413" y="3059113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k-SK" sz="3200" i="1">
                <a:solidFill>
                  <a:srgbClr val="FF66FF"/>
                </a:solidFill>
              </a:rPr>
              <a:t>a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046538" y="33575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sk-SK" sz="1800">
              <a:solidFill>
                <a:schemeClr val="tx1"/>
              </a:solidFill>
            </a:endParaRP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716463" y="2781300"/>
            <a:ext cx="360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200" i="1">
                <a:solidFill>
                  <a:srgbClr val="FF66FF"/>
                </a:solidFill>
              </a:rPr>
              <a:t>b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3059113" y="4525963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k-SK" sz="3600">
                <a:solidFill>
                  <a:schemeClr val="accent2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6877050" y="4452938"/>
            <a:ext cx="43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k-SK" sz="3600">
                <a:solidFill>
                  <a:schemeClr val="accent2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940425" y="2293938"/>
            <a:ext cx="371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>
                <a:solidFill>
                  <a:schemeClr val="accent2"/>
                </a:solidFill>
                <a:sym typeface="Symbol" pitchFamily="18" charset="2"/>
              </a:rPr>
              <a:t></a:t>
            </a:r>
          </a:p>
        </p:txBody>
      </p:sp>
      <p:sp>
        <p:nvSpPr>
          <p:cNvPr id="6172" name="AutoShape 2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305800" y="1524000"/>
            <a:ext cx="450850" cy="307975"/>
          </a:xfrm>
          <a:prstGeom prst="rightArrow">
            <a:avLst>
              <a:gd name="adj1" fmla="val 50000"/>
              <a:gd name="adj2" fmla="val 365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175" name="AutoShape 3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305800" y="2362200"/>
            <a:ext cx="433388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176" name="AutoShape 3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305800" y="3352800"/>
            <a:ext cx="433388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81000" y="21336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sk-SK" sz="3600" b="1" i="1">
                <a:solidFill>
                  <a:schemeClr val="tx1"/>
                </a:solidFill>
              </a:rPr>
              <a:t> </a:t>
            </a:r>
            <a:r>
              <a:rPr lang="sk-SK" sz="3600" b="1" i="1" u="sng">
                <a:solidFill>
                  <a:schemeClr val="tx1"/>
                </a:solidFill>
              </a:rPr>
              <a:t>Strany</a:t>
            </a:r>
            <a:r>
              <a:rPr lang="sk-SK" sz="3200">
                <a:solidFill>
                  <a:schemeClr val="tx1"/>
                </a:solidFill>
              </a:rPr>
              <a:t>    </a:t>
            </a:r>
            <a:r>
              <a:rPr lang="sk-SK" sz="3200" i="1">
                <a:solidFill>
                  <a:srgbClr val="FF66FF"/>
                </a:solidFill>
              </a:rPr>
              <a:t>a, b, c</a:t>
            </a:r>
            <a:endParaRPr lang="sk-SK">
              <a:solidFill>
                <a:srgbClr val="FF66FF"/>
              </a:solidFill>
            </a:endParaRP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57200" y="3200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sk-SK" sz="3600" b="1" i="1">
                <a:solidFill>
                  <a:schemeClr val="tx1"/>
                </a:solidFill>
              </a:rPr>
              <a:t> </a:t>
            </a:r>
            <a:r>
              <a:rPr lang="sk-SK" sz="3600" b="1" i="1" u="sng">
                <a:solidFill>
                  <a:schemeClr val="tx1"/>
                </a:solidFill>
              </a:rPr>
              <a:t>Uhly </a:t>
            </a:r>
            <a:r>
              <a:rPr lang="sk-SK" sz="3600">
                <a:solidFill>
                  <a:srgbClr val="003399"/>
                </a:solidFill>
                <a:sym typeface="Symbol" pitchFamily="18" charset="2"/>
              </a:rPr>
              <a:t>,,</a:t>
            </a:r>
            <a:r>
              <a:rPr lang="sk-SK">
                <a:sym typeface="Symbol" pitchFamily="18" charset="2"/>
              </a:rPr>
              <a:t> </a:t>
            </a:r>
          </a:p>
        </p:txBody>
      </p:sp>
      <p:sp>
        <p:nvSpPr>
          <p:cNvPr id="6182" name="AutoShape 38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rgbClr val="2F10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5943600" y="60198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 sz="1600" i="1"/>
              <a:t>Rozdelenie trojuholníkov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 autoUpdateAnimBg="0"/>
      <p:bldP spid="6155" grpId="0" autoUpdateAnimBg="0"/>
      <p:bldP spid="6156" grpId="0" autoUpdateAnimBg="0"/>
      <p:bldP spid="6157" grpId="0" autoUpdateAnimBg="0"/>
      <p:bldP spid="6158" grpId="0" autoUpdateAnimBg="0"/>
      <p:bldP spid="6159" grpId="0" autoUpdateAnimBg="0"/>
      <p:bldP spid="6162" grpId="0" autoUpdateAnimBg="0"/>
      <p:bldP spid="6165" grpId="0" autoUpdateAnimBg="0"/>
      <p:bldP spid="6166" grpId="0" autoUpdateAnimBg="0"/>
      <p:bldP spid="6168" grpId="0" autoUpdateAnimBg="0"/>
      <p:bldP spid="6172" grpId="0" animBg="1"/>
      <p:bldP spid="6175" grpId="0" animBg="1"/>
      <p:bldP spid="6176" grpId="0" animBg="1"/>
      <p:bldP spid="6179" grpId="0" autoUpdateAnimBg="0"/>
      <p:bldP spid="6180" grpId="0" autoUpdateAnimBg="0"/>
      <p:bldP spid="6182" grpId="0" animBg="1"/>
      <p:bldP spid="61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F248-A6DD-40D1-8CA1-604E4904B538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Vrcholy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2262188"/>
            <a:ext cx="8229600" cy="2317750"/>
          </a:xfrm>
        </p:spPr>
        <p:txBody>
          <a:bodyPr/>
          <a:lstStyle/>
          <a:p>
            <a:r>
              <a:rPr lang="sk-SK">
                <a:solidFill>
                  <a:srgbClr val="3333FF"/>
                </a:solidFill>
              </a:rPr>
              <a:t> A,B,C</a:t>
            </a:r>
            <a:r>
              <a:rPr lang="sk-SK" i="1"/>
              <a:t> </a:t>
            </a:r>
            <a:r>
              <a:rPr lang="sk-SK"/>
              <a:t> body</a:t>
            </a:r>
          </a:p>
          <a:p>
            <a:r>
              <a:rPr lang="sk-SK"/>
              <a:t> priesečníky strán</a:t>
            </a:r>
          </a:p>
          <a:p>
            <a:r>
              <a:rPr lang="sk-SK"/>
              <a:t> neležia na jednej priamke </a:t>
            </a:r>
          </a:p>
          <a:p>
            <a:endParaRPr lang="sk-SK"/>
          </a:p>
          <a:p>
            <a:endParaRPr lang="sk-SK" sz="2800"/>
          </a:p>
        </p:txBody>
      </p:sp>
      <p:sp>
        <p:nvSpPr>
          <p:cNvPr id="36869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85113" y="573405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autoUpdateAnimBg="0"/>
      <p:bldP spid="368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8F37-72A8-4D10-97DC-2D811464A6A5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Strany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8820150" cy="3887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i="1">
                <a:solidFill>
                  <a:srgbClr val="FF66FF"/>
                </a:solidFill>
              </a:rPr>
              <a:t> a, b, c</a:t>
            </a:r>
            <a:r>
              <a:rPr lang="sk-SK" i="1"/>
              <a:t>  </a:t>
            </a:r>
            <a:r>
              <a:rPr lang="sk-SK"/>
              <a:t>úsečky</a:t>
            </a:r>
          </a:p>
          <a:p>
            <a:pPr>
              <a:lnSpc>
                <a:spcPct val="90000"/>
              </a:lnSpc>
            </a:pPr>
            <a:r>
              <a:rPr lang="sk-SK"/>
              <a:t> časti priamok medzi priesečníkmi</a:t>
            </a:r>
          </a:p>
          <a:p>
            <a:pPr>
              <a:lnSpc>
                <a:spcPct val="90000"/>
              </a:lnSpc>
            </a:pPr>
            <a:r>
              <a:rPr lang="sk-SK"/>
              <a:t> strana leží oproti vrcholu s rovnakým  </a:t>
            </a:r>
            <a:br>
              <a:rPr lang="sk-SK"/>
            </a:br>
            <a:r>
              <a:rPr lang="sk-SK"/>
              <a:t> názvom</a:t>
            </a:r>
          </a:p>
          <a:p>
            <a:pPr>
              <a:lnSpc>
                <a:spcPct val="90000"/>
              </a:lnSpc>
            </a:pPr>
            <a:r>
              <a:rPr lang="sk-SK"/>
              <a:t> súčet dĺžok dvoch kratších strán trojuholníka   </a:t>
            </a:r>
            <a:br>
              <a:rPr lang="sk-SK"/>
            </a:br>
            <a:r>
              <a:rPr lang="sk-SK"/>
              <a:t> musí byť väčší ako najdlhšia strana </a:t>
            </a:r>
            <a:br>
              <a:rPr lang="sk-SK"/>
            </a:br>
            <a:r>
              <a:rPr lang="sk-SK"/>
              <a:t> (trojuholníková nerovnosť)</a:t>
            </a:r>
          </a:p>
          <a:p>
            <a:pPr>
              <a:lnSpc>
                <a:spcPct val="90000"/>
              </a:lnSpc>
            </a:pPr>
            <a:endParaRPr lang="sk-SK"/>
          </a:p>
          <a:p>
            <a:pPr>
              <a:lnSpc>
                <a:spcPct val="90000"/>
              </a:lnSpc>
            </a:pPr>
            <a:endParaRPr lang="sk-SK"/>
          </a:p>
          <a:p>
            <a:pPr>
              <a:lnSpc>
                <a:spcPct val="90000"/>
              </a:lnSpc>
            </a:pPr>
            <a:endParaRPr lang="sk-SK"/>
          </a:p>
        </p:txBody>
      </p:sp>
      <p:sp>
        <p:nvSpPr>
          <p:cNvPr id="3891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85113" y="573405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5EC2-0CA2-475C-A53E-FA3D49BF2FAC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Uhly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3527425"/>
          </a:xfrm>
        </p:spPr>
        <p:txBody>
          <a:bodyPr/>
          <a:lstStyle/>
          <a:p>
            <a:pPr marL="363538" indent="-363538">
              <a:lnSpc>
                <a:spcPct val="90000"/>
              </a:lnSpc>
            </a:pPr>
            <a:r>
              <a:rPr lang="sk-SK">
                <a:solidFill>
                  <a:schemeClr val="accent2"/>
                </a:solidFill>
                <a:sym typeface="Symbol" pitchFamily="18" charset="2"/>
              </a:rPr>
              <a:t>,,</a:t>
            </a:r>
            <a:r>
              <a:rPr lang="sk-SK">
                <a:sym typeface="Symbol" pitchFamily="18" charset="2"/>
              </a:rPr>
              <a:t> </a:t>
            </a:r>
            <a:r>
              <a:rPr lang="sk-SK"/>
              <a:t>–</a:t>
            </a:r>
            <a:r>
              <a:rPr lang="sk-SK">
                <a:sym typeface="Symbol" pitchFamily="18" charset="2"/>
              </a:rPr>
              <a:t>  č</a:t>
            </a:r>
            <a:r>
              <a:rPr lang="sk-SK"/>
              <a:t>asti roviny ohraničené dvoma polpriamkami so spoločným vrcholom (susednými stranami)</a:t>
            </a:r>
          </a:p>
          <a:p>
            <a:pPr marL="363538" indent="-363538">
              <a:lnSpc>
                <a:spcPct val="90000"/>
              </a:lnSpc>
            </a:pPr>
            <a:r>
              <a:rPr lang="sk-SK"/>
              <a:t>Súčet veľkostí vnútorných uhlov trojuholníka je 180°</a:t>
            </a:r>
          </a:p>
          <a:p>
            <a:pPr marL="363538" indent="-363538">
              <a:lnSpc>
                <a:spcPct val="90000"/>
              </a:lnSpc>
            </a:pPr>
            <a:r>
              <a:rPr lang="sk-SK"/>
              <a:t>Najväčší uhol leží oproti najdlhšej strane; najmenší oproti najkratšej</a:t>
            </a:r>
          </a:p>
          <a:p>
            <a:pPr marL="363538" indent="-363538">
              <a:lnSpc>
                <a:spcPct val="90000"/>
              </a:lnSpc>
            </a:pPr>
            <a:endParaRPr lang="sk-SK" sz="2800"/>
          </a:p>
          <a:p>
            <a:pPr marL="363538" indent="-363538">
              <a:lnSpc>
                <a:spcPct val="90000"/>
              </a:lnSpc>
            </a:pPr>
            <a:endParaRPr lang="sk-SK"/>
          </a:p>
        </p:txBody>
      </p:sp>
      <p:sp>
        <p:nvSpPr>
          <p:cNvPr id="3994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85113" y="573405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  <p:bldP spid="399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061D-A177-4C77-92E3-D5255F44DC5D}" type="datetime1">
              <a:rPr lang="cs-CZ"/>
              <a:pPr/>
              <a:t>28.04.2019</a:t>
            </a:fld>
            <a:endParaRPr lang="sk-SK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Rozdelenie trojuholníkov</a:t>
            </a:r>
            <a:r>
              <a:rPr lang="sk-SK"/>
              <a:t> 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3644900"/>
            <a:ext cx="5543550" cy="2303463"/>
          </a:xfrm>
        </p:spPr>
        <p:txBody>
          <a:bodyPr/>
          <a:lstStyle/>
          <a:p>
            <a:r>
              <a:rPr lang="sk-SK" b="1" i="1" u="sng"/>
              <a:t>Podľa dĺžok strán</a:t>
            </a:r>
          </a:p>
          <a:p>
            <a:pPr lvl="2">
              <a:buFont typeface="Wingdings" pitchFamily="2" charset="2"/>
              <a:buChar char="Ø"/>
            </a:pPr>
            <a:r>
              <a:rPr lang="sk-SK" sz="2800"/>
              <a:t>Všeobecný (rôznostranný)</a:t>
            </a:r>
          </a:p>
          <a:p>
            <a:pPr lvl="2">
              <a:buFont typeface="Wingdings" pitchFamily="2" charset="2"/>
              <a:buChar char="Ø"/>
            </a:pPr>
            <a:r>
              <a:rPr lang="sk-SK" sz="2800"/>
              <a:t>Rovnoramenný</a:t>
            </a:r>
          </a:p>
          <a:p>
            <a:pPr lvl="2">
              <a:buFont typeface="Wingdings" pitchFamily="2" charset="2"/>
              <a:buChar char="Ø"/>
            </a:pPr>
            <a:r>
              <a:rPr lang="sk-SK" sz="2800"/>
              <a:t>Rovnostranný</a:t>
            </a:r>
            <a:r>
              <a:rPr lang="sk-SK"/>
              <a:t> </a:t>
            </a:r>
          </a:p>
        </p:txBody>
      </p:sp>
      <p:sp>
        <p:nvSpPr>
          <p:cNvPr id="7176" name="AutoShap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308850" y="1844675"/>
            <a:ext cx="433388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77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08850" y="2420938"/>
            <a:ext cx="433388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78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08850" y="2924175"/>
            <a:ext cx="433388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79" name="AutoShape 1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443663" y="4437063"/>
            <a:ext cx="433387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81" name="AutoShape 13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43663" y="5445125"/>
            <a:ext cx="433387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82" name="AutoShape 14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43663" y="4941888"/>
            <a:ext cx="433387" cy="342900"/>
          </a:xfrm>
          <a:prstGeom prst="rightArrow">
            <a:avLst>
              <a:gd name="adj1" fmla="val 50000"/>
              <a:gd name="adj2" fmla="val 31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83" name="AutoShape 15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924800" y="58674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rgbClr val="2F10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7184" name="Text Box 16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6477000" y="6172200"/>
            <a:ext cx="220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sk-SK" sz="1600" i="1"/>
              <a:t>Výšky trojuholníka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827088" y="1268413"/>
            <a:ext cx="5113337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sk-SK" sz="3200" b="1" i="1" u="sng">
                <a:solidFill>
                  <a:schemeClr val="tx1"/>
                </a:solidFill>
              </a:rPr>
              <a:t>Podľa veľkosti uhlov</a:t>
            </a:r>
          </a:p>
          <a:p>
            <a:pPr lvl="2" algn="l">
              <a:buFont typeface="Wingdings" pitchFamily="2" charset="2"/>
              <a:buChar char="Ø"/>
            </a:pPr>
            <a:r>
              <a:rPr lang="sk-SK" sz="2800">
                <a:solidFill>
                  <a:schemeClr val="tx1"/>
                </a:solidFill>
              </a:rPr>
              <a:t>Ostrouhlý</a:t>
            </a:r>
            <a:br>
              <a:rPr lang="sk-SK" sz="2800">
                <a:solidFill>
                  <a:schemeClr val="tx1"/>
                </a:solidFill>
              </a:rPr>
            </a:br>
            <a:endParaRPr lang="sk-SK" sz="800">
              <a:solidFill>
                <a:schemeClr val="tx1"/>
              </a:solidFill>
            </a:endParaRPr>
          </a:p>
          <a:p>
            <a:pPr lvl="2" algn="l">
              <a:buFont typeface="Wingdings" pitchFamily="2" charset="2"/>
              <a:buChar char="Ø"/>
            </a:pPr>
            <a:r>
              <a:rPr lang="sk-SK" sz="2800">
                <a:solidFill>
                  <a:schemeClr val="tx1"/>
                </a:solidFill>
              </a:rPr>
              <a:t>Pravouhlý</a:t>
            </a:r>
            <a:br>
              <a:rPr lang="sk-SK" sz="2800">
                <a:solidFill>
                  <a:schemeClr val="tx1"/>
                </a:solidFill>
              </a:rPr>
            </a:br>
            <a:endParaRPr lang="sk-SK" sz="800">
              <a:solidFill>
                <a:schemeClr val="tx1"/>
              </a:solidFill>
            </a:endParaRPr>
          </a:p>
          <a:p>
            <a:pPr lvl="2" algn="l">
              <a:buFont typeface="Wingdings" pitchFamily="2" charset="2"/>
              <a:buChar char="Ø"/>
            </a:pPr>
            <a:r>
              <a:rPr lang="sk-SK" sz="2800">
                <a:solidFill>
                  <a:schemeClr val="tx1"/>
                </a:solidFill>
              </a:rPr>
              <a:t>Tupouhlý </a:t>
            </a:r>
          </a:p>
          <a:p>
            <a:pPr algn="l"/>
            <a:endParaRPr lang="sk-SK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20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2000"/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2000"/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2000"/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1" uiExpand="1" build="p"/>
      <p:bldP spid="7176" grpId="0" animBg="1"/>
      <p:bldP spid="7177" grpId="0" animBg="1"/>
      <p:bldP spid="7178" grpId="0" animBg="1"/>
      <p:bldP spid="7179" grpId="0" animBg="1"/>
      <p:bldP spid="7181" grpId="0" animBg="1"/>
      <p:bldP spid="7182" grpId="0" animBg="1"/>
      <p:bldP spid="7183" grpId="0" animBg="1"/>
      <p:bldP spid="7184" grpId="1"/>
      <p:bldP spid="718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23A-6BF0-4151-BF0C-AA3A429D8761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533400" y="381000"/>
          <a:ext cx="6248400" cy="5299075"/>
        </p:xfrm>
        <a:graphic>
          <a:graphicData uri="http://schemas.openxmlformats.org/presentationml/2006/ole">
            <p:oleObj spid="_x0000_s8201" name="Bitmap Image" r:id="rId5" imgW="2381582" imgH="2019048" progId="Paint.Picture">
              <p:embed/>
            </p:oleObj>
          </a:graphicData>
        </a:graphic>
      </p:graphicFrame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Trojuholník ostrouhlý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68288" y="2152650"/>
            <a:ext cx="8229600" cy="2711450"/>
          </a:xfrm>
        </p:spPr>
        <p:txBody>
          <a:bodyPr/>
          <a:lstStyle/>
          <a:p>
            <a:r>
              <a:rPr lang="sk-SK"/>
              <a:t>Má všetky tri uhly ostré (</a:t>
            </a:r>
            <a:r>
              <a:rPr lang="en-US"/>
              <a:t>&lt;</a:t>
            </a:r>
            <a:r>
              <a:rPr lang="sk-SK"/>
              <a:t> 90</a:t>
            </a:r>
            <a:r>
              <a:rPr lang="en-US"/>
              <a:t>°</a:t>
            </a:r>
            <a:r>
              <a:rPr lang="sk-SK"/>
              <a:t>)</a:t>
            </a:r>
            <a:br>
              <a:rPr lang="sk-SK"/>
            </a:br>
            <a:endParaRPr lang="sk-SK"/>
          </a:p>
          <a:p>
            <a:r>
              <a:rPr lang="sk-SK"/>
              <a:t>Priesečník výšok leží vo vnútri trojuholníka</a:t>
            </a:r>
          </a:p>
        </p:txBody>
      </p:sp>
      <p:sp>
        <p:nvSpPr>
          <p:cNvPr id="8202" name="AutoShap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 autoUpdateAnimBg="0"/>
      <p:bldP spid="8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440D-5CA7-4011-BE29-65C3C6F63B17}" type="datetime1">
              <a:rPr lang="cs-CZ"/>
              <a:pPr/>
              <a:t>28.04.2019</a:t>
            </a:fld>
            <a:endParaRPr lang="sk-SK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219200" y="1219200"/>
          <a:ext cx="7924800" cy="4367213"/>
        </p:xfrm>
        <a:graphic>
          <a:graphicData uri="http://schemas.openxmlformats.org/presentationml/2006/ole">
            <p:oleObj spid="_x0000_s10249" name="Bitmap Image" r:id="rId5" imgW="3247619" imgH="1790476" progId="Paint.Picture">
              <p:embed/>
            </p:oleObj>
          </a:graphicData>
        </a:graphic>
      </p:graphicFrame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sk-SK" sz="4800">
                <a:solidFill>
                  <a:srgbClr val="669900"/>
                </a:solidFill>
              </a:rPr>
              <a:t>Trojuholník pravouhlý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696200" y="5181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CC3300"/>
                </a:solidFill>
              </a:rPr>
              <a:t>odvesna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81000" y="5638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CC3300"/>
                </a:solidFill>
              </a:rPr>
              <a:t>odvesna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740650" y="4292600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CC3300"/>
                </a:solidFill>
              </a:rPr>
              <a:t>prepona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1524000" y="1524000"/>
            <a:ext cx="601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sk-SK" sz="1800">
              <a:solidFill>
                <a:schemeClr val="tx1"/>
              </a:solidFill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866775" y="1447800"/>
            <a:ext cx="67818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sk-SK" sz="3200">
                <a:solidFill>
                  <a:schemeClr val="tx1"/>
                </a:solidFill>
              </a:rPr>
              <a:t> Názvy strán: najdlhšia strana –  </a:t>
            </a:r>
            <a:br>
              <a:rPr lang="sk-SK" sz="3200">
                <a:solidFill>
                  <a:schemeClr val="tx1"/>
                </a:solidFill>
              </a:rPr>
            </a:br>
            <a:r>
              <a:rPr lang="sk-SK" sz="3200">
                <a:solidFill>
                  <a:schemeClr val="tx1"/>
                </a:solidFill>
              </a:rPr>
              <a:t>    </a:t>
            </a:r>
            <a:r>
              <a:rPr lang="sk-SK" sz="3200">
                <a:solidFill>
                  <a:srgbClr val="CC3300"/>
                </a:solidFill>
              </a:rPr>
              <a:t>prepona</a:t>
            </a:r>
            <a:r>
              <a:rPr lang="sk-SK" sz="3200">
                <a:solidFill>
                  <a:schemeClr val="tx1"/>
                </a:solidFill>
              </a:rPr>
              <a:t>, kratšie strany – </a:t>
            </a:r>
            <a:r>
              <a:rPr lang="sk-SK" sz="3200">
                <a:solidFill>
                  <a:srgbClr val="CC3300"/>
                </a:solidFill>
              </a:rPr>
              <a:t>odvesny</a:t>
            </a:r>
          </a:p>
          <a:p>
            <a:pPr algn="l">
              <a:spcBef>
                <a:spcPct val="50000"/>
              </a:spcBef>
            </a:pPr>
            <a:endParaRPr lang="sk-SK" sz="1800">
              <a:solidFill>
                <a:schemeClr val="tx1"/>
              </a:solidFill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857250" y="2565400"/>
            <a:ext cx="68580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sk-SK" sz="3200">
                <a:solidFill>
                  <a:schemeClr val="tx1"/>
                </a:solidFill>
              </a:rPr>
              <a:t> Jeden vnútorný uhol je pravý </a:t>
            </a:r>
            <a:br>
              <a:rPr lang="sk-SK" sz="3200">
                <a:solidFill>
                  <a:schemeClr val="tx1"/>
                </a:solidFill>
              </a:rPr>
            </a:br>
            <a:r>
              <a:rPr lang="sk-SK" sz="3200">
                <a:solidFill>
                  <a:schemeClr val="tx1"/>
                </a:solidFill>
              </a:rPr>
              <a:t>   (= 90</a:t>
            </a:r>
            <a:r>
              <a:rPr lang="en-US" sz="3200">
                <a:solidFill>
                  <a:schemeClr val="tx1"/>
                </a:solidFill>
              </a:rPr>
              <a:t>°</a:t>
            </a:r>
            <a:r>
              <a:rPr lang="sk-SK" sz="3200">
                <a:solidFill>
                  <a:schemeClr val="tx1"/>
                </a:solidFill>
              </a:rPr>
              <a:t>), ostatné sú ostré (</a:t>
            </a:r>
            <a:r>
              <a:rPr lang="en-US" sz="3200">
                <a:solidFill>
                  <a:schemeClr val="tx1"/>
                </a:solidFill>
              </a:rPr>
              <a:t>&lt;</a:t>
            </a:r>
            <a:r>
              <a:rPr lang="sk-SK" sz="3200">
                <a:solidFill>
                  <a:schemeClr val="tx1"/>
                </a:solidFill>
              </a:rPr>
              <a:t> 90</a:t>
            </a:r>
            <a:r>
              <a:rPr lang="en-US" sz="3200">
                <a:solidFill>
                  <a:schemeClr val="tx1"/>
                </a:solidFill>
              </a:rPr>
              <a:t>°</a:t>
            </a:r>
            <a:r>
              <a:rPr lang="sk-SK" sz="320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ct val="50000"/>
              </a:spcBef>
            </a:pPr>
            <a:endParaRPr lang="sk-SK" sz="1800">
              <a:solidFill>
                <a:schemeClr val="tx1"/>
              </a:solidFill>
            </a:endParaRP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1752600" y="4800600"/>
          <a:ext cx="457200" cy="457200"/>
        </p:xfrm>
        <a:graphic>
          <a:graphicData uri="http://schemas.openxmlformats.org/presentationml/2006/ole">
            <p:oleObj spid="_x0000_s10262" name="Bitmap Image" r:id="rId6" imgW="961905" imgH="923810" progId="Paint.Picture">
              <p:embed/>
            </p:oleObj>
          </a:graphicData>
        </a:graphic>
      </p:graphicFrame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868363" y="3775075"/>
            <a:ext cx="777240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sk-SK" sz="3200">
                <a:solidFill>
                  <a:schemeClr val="tx1"/>
                </a:solidFill>
              </a:rPr>
              <a:t> Priesečník výšok je totožný s  hlavným vrcholom trojuholníka</a:t>
            </a:r>
          </a:p>
          <a:p>
            <a:pPr algn="l">
              <a:spcBef>
                <a:spcPct val="50000"/>
              </a:spcBef>
            </a:pPr>
            <a:endParaRPr lang="sk-SK" sz="1800">
              <a:solidFill>
                <a:schemeClr val="tx1"/>
              </a:solidFill>
            </a:endParaRPr>
          </a:p>
        </p:txBody>
      </p:sp>
      <p:sp>
        <p:nvSpPr>
          <p:cNvPr id="10261" name="AutoShap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48600" y="5715000"/>
            <a:ext cx="615950" cy="341313"/>
          </a:xfrm>
          <a:prstGeom prst="leftArrow">
            <a:avLst>
              <a:gd name="adj1" fmla="val 50000"/>
              <a:gd name="adj2" fmla="val 45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autoUpdateAnimBg="0"/>
      <p:bldP spid="10250" grpId="1"/>
      <p:bldP spid="10251" grpId="0" autoUpdateAnimBg="0"/>
      <p:bldP spid="10251" grpId="1"/>
      <p:bldP spid="10252" grpId="0" autoUpdateAnimBg="0"/>
      <p:bldP spid="10252" grpId="1"/>
      <p:bldP spid="10259" grpId="0" autoUpdateAnimBg="0"/>
      <p:bldP spid="10260" grpId="0" autoUpdateAnimBg="0"/>
      <p:bldP spid="10261" grpId="0" animBg="1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894</Words>
  <Application>Microsoft PowerPoint 7.0</Application>
  <PresentationFormat>Prezentácia na obrazovke (4:3)</PresentationFormat>
  <Paragraphs>380</Paragraphs>
  <Slides>28</Slides>
  <Notes>6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4" baseType="lpstr">
      <vt:lpstr>Times New Roman</vt:lpstr>
      <vt:lpstr>Arial</vt:lpstr>
      <vt:lpstr>Symbol</vt:lpstr>
      <vt:lpstr>Wingdings</vt:lpstr>
      <vt:lpstr>Predvolený návrh</vt:lpstr>
      <vt:lpstr>Bitmap Image</vt:lpstr>
      <vt:lpstr>Vlastnosti trojuholníka</vt:lpstr>
      <vt:lpstr>Definícia </vt:lpstr>
      <vt:lpstr>Základné prvky trojuholníka </vt:lpstr>
      <vt:lpstr>Vrcholy</vt:lpstr>
      <vt:lpstr>Strany</vt:lpstr>
      <vt:lpstr>Uhly</vt:lpstr>
      <vt:lpstr>Rozdelenie trojuholníkov </vt:lpstr>
      <vt:lpstr>Trojuholník ostrouhlý</vt:lpstr>
      <vt:lpstr>Trojuholník pravouhlý</vt:lpstr>
      <vt:lpstr>Trojuholník tupouhlý</vt:lpstr>
      <vt:lpstr>Trojuholník všeobecný (rôznostranný)</vt:lpstr>
      <vt:lpstr>Trojuholník rovnoramenný</vt:lpstr>
      <vt:lpstr>Trojuholník rovnostranný Najšpeciálnejší typ trojuholníka </vt:lpstr>
      <vt:lpstr>Výšky trojuholníka</vt:lpstr>
      <vt:lpstr>Výšky v pravouhlom trojuholníku</vt:lpstr>
      <vt:lpstr>Výšky v tupouhlom trojuholníku</vt:lpstr>
      <vt:lpstr>Výšky v rovnoramennom trojuholníku</vt:lpstr>
      <vt:lpstr>Výšky v rovnostrannom trojuholníku</vt:lpstr>
      <vt:lpstr>Ťažnice trojuholníka</vt:lpstr>
      <vt:lpstr>Ťažnice v rovnoramennom trojuholníku</vt:lpstr>
      <vt:lpstr>Ťažnice v rovnostrannom trojuholníku</vt:lpstr>
      <vt:lpstr>Stredné priečky trojuholníka</vt:lpstr>
      <vt:lpstr>Kružnica  trojuholníku opísaná</vt:lpstr>
      <vt:lpstr>Kružnica  opísaná pravouhlému trojuholníku </vt:lpstr>
      <vt:lpstr>Kružnica  opísaná rovnostrannému trojuholníku </vt:lpstr>
      <vt:lpstr>Kružnica  opísaná tupouhlému trojuholníku</vt:lpstr>
      <vt:lpstr>Kružnica  trojuholníku vpísaná</vt:lpstr>
      <vt:lpstr>Snímka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Jarka Viťazková</dc:creator>
  <cp:lastModifiedBy>Jarka Viťazková</cp:lastModifiedBy>
  <cp:revision>78</cp:revision>
  <cp:lastPrinted>1601-01-01T00:00:00Z</cp:lastPrinted>
  <dcterms:created xsi:type="dcterms:W3CDTF">1601-01-01T00:00:00Z</dcterms:created>
  <dcterms:modified xsi:type="dcterms:W3CDTF">2019-04-28T11:35:31Z</dcterms:modified>
</cp:coreProperties>
</file>