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7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23. 4. 2023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533400" y="609600"/>
            <a:ext cx="8001000" cy="50292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miesto génu na chromozóme...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6" name="Oblak 5"/>
          <p:cNvSpPr/>
          <p:nvPr/>
        </p:nvSpPr>
        <p:spPr>
          <a:xfrm>
            <a:off x="609600" y="762000"/>
            <a:ext cx="8001000" cy="50292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hmota vďaka ktorej vznikne chromozóm...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7" name="Oblak 6"/>
          <p:cNvSpPr/>
          <p:nvPr/>
        </p:nvSpPr>
        <p:spPr>
          <a:xfrm>
            <a:off x="609600" y="685800"/>
            <a:ext cx="8001000" cy="5029200"/>
          </a:xfrm>
          <a:prstGeom prst="cloud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konkrétna forma génu...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8" name="Oblak 7"/>
          <p:cNvSpPr/>
          <p:nvPr/>
        </p:nvSpPr>
        <p:spPr>
          <a:xfrm>
            <a:off x="609600" y="685800"/>
            <a:ext cx="8001000" cy="5029200"/>
          </a:xfrm>
          <a:prstGeom prst="cloud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miesto zúženia na chromozóme...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9" name="Oblak 8"/>
          <p:cNvSpPr/>
          <p:nvPr/>
        </p:nvSpPr>
        <p:spPr>
          <a:xfrm>
            <a:off x="457200" y="762000"/>
            <a:ext cx="8001000" cy="5029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dusíkatá báza nachádzajúca sa iba v RNA...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0" name="Oblak 9"/>
          <p:cNvSpPr/>
          <p:nvPr/>
        </p:nvSpPr>
        <p:spPr>
          <a:xfrm>
            <a:off x="533400" y="685800"/>
            <a:ext cx="8001000" cy="502920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zákon, ktorý </a:t>
            </a:r>
            <a:r>
              <a:rPr lang="sk-SK" sz="3600" b="1" dirty="0" err="1" smtClean="0"/>
              <a:t>Mendel</a:t>
            </a:r>
            <a:r>
              <a:rPr lang="sk-SK" sz="3600" b="1" dirty="0" smtClean="0"/>
              <a:t> vytvoril ako 2.v poradí...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1" name="Oblak 10"/>
          <p:cNvSpPr/>
          <p:nvPr/>
        </p:nvSpPr>
        <p:spPr>
          <a:xfrm>
            <a:off x="685800" y="762000"/>
            <a:ext cx="8001000" cy="5029200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tvarová a funkčná rozmanitosť organizmu...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2" name="Oblak 11"/>
          <p:cNvSpPr/>
          <p:nvPr/>
        </p:nvSpPr>
        <p:spPr>
          <a:xfrm>
            <a:off x="609600" y="838200"/>
            <a:ext cx="8001000" cy="5029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trojica </a:t>
            </a:r>
            <a:r>
              <a:rPr lang="sk-SK" sz="3600" b="1" dirty="0" err="1" smtClean="0"/>
              <a:t>nukleotidov</a:t>
            </a:r>
            <a:r>
              <a:rPr lang="sk-SK" sz="3600" b="1" dirty="0" smtClean="0"/>
              <a:t> 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3" name="Oblak 12"/>
          <p:cNvSpPr/>
          <p:nvPr/>
        </p:nvSpPr>
        <p:spPr>
          <a:xfrm>
            <a:off x="609600" y="914400"/>
            <a:ext cx="8001000" cy="502920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vlastnosť genetického kódu, ktorá hovorí o tom, že každý </a:t>
            </a:r>
            <a:r>
              <a:rPr lang="sk-SK" sz="3600" b="1" dirty="0" err="1" smtClean="0"/>
              <a:t>nukleotid</a:t>
            </a:r>
            <a:r>
              <a:rPr lang="sk-SK" sz="3600" b="1" dirty="0" smtClean="0"/>
              <a:t> je súčasťou len jedného </a:t>
            </a:r>
            <a:r>
              <a:rPr lang="sk-SK" sz="3600" b="1" dirty="0" err="1" smtClean="0"/>
              <a:t>kodónu</a:t>
            </a:r>
            <a:r>
              <a:rPr lang="sk-SK" sz="3600" b="1" dirty="0" smtClean="0"/>
              <a:t>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4" name="Oblak 13"/>
          <p:cNvSpPr/>
          <p:nvPr/>
        </p:nvSpPr>
        <p:spPr>
          <a:xfrm>
            <a:off x="457200" y="838200"/>
            <a:ext cx="8001000" cy="50292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jedinec, ktorý má pre sledovaný znak rovnaké </a:t>
            </a:r>
            <a:r>
              <a:rPr lang="sk-SK" sz="3600" b="1" dirty="0" err="1" smtClean="0"/>
              <a:t>alely</a:t>
            </a:r>
            <a:r>
              <a:rPr lang="sk-SK" sz="3600" b="1" dirty="0" smtClean="0"/>
              <a:t>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  <p:sp>
        <p:nvSpPr>
          <p:cNvPr id="15" name="Oblak 14"/>
          <p:cNvSpPr/>
          <p:nvPr/>
        </p:nvSpPr>
        <p:spPr>
          <a:xfrm>
            <a:off x="457200" y="838200"/>
            <a:ext cx="8001000" cy="50292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Som rameno chromozómu... </a:t>
            </a:r>
            <a:r>
              <a:rPr lang="sk-SK" sz="3600" b="1" dirty="0" smtClean="0">
                <a:sym typeface="Wingdings" pitchFamily="2" charset="2"/>
              </a:rPr>
              <a:t>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67200" y="5791200"/>
            <a:ext cx="4495800" cy="5673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Mgr. Ivana </a:t>
            </a:r>
            <a:r>
              <a:rPr lang="sk-SK" dirty="0" smtClean="0"/>
              <a:t>Sokolská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305800" cy="166233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sz="9600" dirty="0" smtClean="0">
                <a:solidFill>
                  <a:schemeClr val="bg1"/>
                </a:solidFill>
              </a:rPr>
              <a:t>MUTÁCIE</a:t>
            </a:r>
            <a:endParaRPr lang="sk-SK" sz="96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Výsledok vyhľadávania obrázkov pre dopyt mutac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4724400" cy="3543300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mutacie"/>
          <p:cNvPicPr>
            <a:picLocks noChangeAspect="1" noChangeArrowheads="1"/>
          </p:cNvPicPr>
          <p:nvPr/>
        </p:nvPicPr>
        <p:blipFill>
          <a:blip r:embed="rId2" cstate="print"/>
          <a:srcRect l="11290"/>
          <a:stretch>
            <a:fillRect/>
          </a:stretch>
        </p:blipFill>
        <p:spPr bwMode="auto">
          <a:xfrm>
            <a:off x="4648200" y="2209800"/>
            <a:ext cx="4191000" cy="354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Def</a:t>
            </a:r>
            <a:r>
              <a:rPr lang="sk-SK" b="1" dirty="0" smtClean="0">
                <a:solidFill>
                  <a:schemeClr val="bg1"/>
                </a:solidFill>
              </a:rPr>
              <a:t>.:????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26626" name="Picture 2" descr="Výsledok vyhľadávania obrázkov pre dopyt mutac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538693" cy="1828800"/>
          </a:xfrm>
          <a:prstGeom prst="rect">
            <a:avLst/>
          </a:prstGeom>
          <a:noFill/>
        </p:spPr>
      </p:pic>
      <p:sp>
        <p:nvSpPr>
          <p:cNvPr id="5" name="Šípka vpravo so zárezom 4"/>
          <p:cNvSpPr/>
          <p:nvPr/>
        </p:nvSpPr>
        <p:spPr>
          <a:xfrm>
            <a:off x="228600" y="3048000"/>
            <a:ext cx="8610600" cy="3810000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Sú podľa vás mutácie základným predpokladom pre evolúciu???</a:t>
            </a:r>
            <a:endParaRPr lang="sk-SK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MUTÁCIE </a:t>
            </a:r>
            <a:r>
              <a:rPr lang="sk-SK" dirty="0" smtClean="0"/>
              <a:t>sú:</a:t>
            </a:r>
            <a:endParaRPr lang="sk-SK" dirty="0"/>
          </a:p>
        </p:txBody>
      </p:sp>
      <p:sp>
        <p:nvSpPr>
          <p:cNvPr id="4" name="Oblak 3"/>
          <p:cNvSpPr/>
          <p:nvPr/>
        </p:nvSpPr>
        <p:spPr>
          <a:xfrm>
            <a:off x="914400" y="1219200"/>
            <a:ext cx="5867400" cy="1676400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ÁNHLE</a:t>
            </a:r>
            <a:endParaRPr lang="sk-SK" sz="4800" b="1" dirty="0"/>
          </a:p>
        </p:txBody>
      </p:sp>
      <p:sp>
        <p:nvSpPr>
          <p:cNvPr id="5" name="Oblak 4"/>
          <p:cNvSpPr/>
          <p:nvPr/>
        </p:nvSpPr>
        <p:spPr>
          <a:xfrm>
            <a:off x="1295400" y="2438400"/>
            <a:ext cx="7848600" cy="16764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ENUMSENRENÉ</a:t>
            </a:r>
            <a:endParaRPr lang="sk-SK" sz="4800" b="1" dirty="0"/>
          </a:p>
        </p:txBody>
      </p:sp>
      <p:sp>
        <p:nvSpPr>
          <p:cNvPr id="6" name="Oblak 5"/>
          <p:cNvSpPr/>
          <p:nvPr/>
        </p:nvSpPr>
        <p:spPr>
          <a:xfrm>
            <a:off x="685800" y="3657600"/>
            <a:ext cx="5867400" cy="1676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RTVALÉ</a:t>
            </a:r>
            <a:endParaRPr lang="sk-SK" sz="4800" b="1" dirty="0"/>
          </a:p>
        </p:txBody>
      </p:sp>
      <p:sp>
        <p:nvSpPr>
          <p:cNvPr id="7" name="Oblak 6"/>
          <p:cNvSpPr/>
          <p:nvPr/>
        </p:nvSpPr>
        <p:spPr>
          <a:xfrm>
            <a:off x="2209800" y="4953000"/>
            <a:ext cx="5867400" cy="1676400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JEIDENNČÉ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sk-SK" sz="4800" b="1" dirty="0" err="1" smtClean="0">
                <a:solidFill>
                  <a:schemeClr val="bg1"/>
                </a:solidFill>
              </a:rPr>
              <a:t>Mutagény</a:t>
            </a:r>
            <a:r>
              <a:rPr lang="sk-SK" sz="4800" b="1" dirty="0" smtClean="0">
                <a:solidFill>
                  <a:schemeClr val="bg1"/>
                </a:solidFill>
              </a:rPr>
              <a:t>: 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7650" name="Picture 2" descr="Výsledok vyhľadávania obrázkov pre dopyt rontgenove ziaren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2657475" cy="4095750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uv ziarenie"/>
          <p:cNvPicPr>
            <a:picLocks noChangeAspect="1" noChangeArrowheads="1"/>
          </p:cNvPicPr>
          <p:nvPr/>
        </p:nvPicPr>
        <p:blipFill>
          <a:blip r:embed="rId3" cstate="print"/>
          <a:srcRect l="5031" b="5945"/>
          <a:stretch>
            <a:fillRect/>
          </a:stretch>
        </p:blipFill>
        <p:spPr bwMode="auto">
          <a:xfrm>
            <a:off x="3124200" y="1447800"/>
            <a:ext cx="4314825" cy="4267200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chemicke postrek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371600"/>
            <a:ext cx="4114800" cy="4114800"/>
          </a:xfrm>
          <a:prstGeom prst="rect">
            <a:avLst/>
          </a:prstGeom>
          <a:noFill/>
        </p:spPr>
      </p:pic>
      <p:pic>
        <p:nvPicPr>
          <p:cNvPr id="27656" name="Picture 8" descr="Výsledok vyhľadávania obrázkov pre dopyt chemicke postrek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250" y="1905000"/>
            <a:ext cx="5238750" cy="3352800"/>
          </a:xfrm>
          <a:prstGeom prst="rect">
            <a:avLst/>
          </a:prstGeom>
          <a:noFill/>
        </p:spPr>
      </p:pic>
      <p:pic>
        <p:nvPicPr>
          <p:cNvPr id="27658" name="Picture 10" descr="Výsledok vyhľadávania obrázkov pre dopyt virus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1752600"/>
            <a:ext cx="67310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ANTIMUTAGÉNY: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29698" name="Picture 2" descr="Výsledok vyhľadávania obrázkov pre dopyt antioxidan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781800" cy="508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MUTÁCIÍ: 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28600" y="1295400"/>
            <a:ext cx="7620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A: podľa typu zasiahnutej bunky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28600" y="2286000"/>
            <a:ext cx="7620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B: podľa vzniku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28600" y="3276600"/>
            <a:ext cx="76200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C: podľa rozsahu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28600" y="4267200"/>
            <a:ext cx="76200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D: podľa lokalizácie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28600" y="5410200"/>
            <a:ext cx="7620000" cy="838200"/>
          </a:xfrm>
          <a:prstGeom prst="rect">
            <a:avLst/>
          </a:prstGeom>
          <a:solidFill>
            <a:srgbClr val="C927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E: podľa </a:t>
            </a:r>
            <a:r>
              <a:rPr lang="sk-SK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zlúčiteľnosti</a:t>
            </a:r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so životom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VZNIK mutácií: </a:t>
            </a:r>
            <a:endParaRPr lang="sk-SK" dirty="0"/>
          </a:p>
        </p:txBody>
      </p:sp>
      <p:pic>
        <p:nvPicPr>
          <p:cNvPr id="30722" name="Picture 2" descr="Výsledok vyhľadávania obrázkov pre dopyt vznik mutac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5562600" cy="5562600"/>
          </a:xfrm>
          <a:prstGeom prst="rect">
            <a:avLst/>
          </a:prstGeom>
          <a:noFill/>
        </p:spPr>
      </p:pic>
      <p:pic>
        <p:nvPicPr>
          <p:cNvPr id="5" name="Picture 5" descr="bez_názv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273175"/>
            <a:ext cx="7991475" cy="532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</TotalTime>
  <Words>156</Words>
  <Application>Microsoft Office PowerPoint</Application>
  <PresentationFormat>Prezentácia na obrazovke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Papier</vt:lpstr>
      <vt:lpstr>Snímka 1</vt:lpstr>
      <vt:lpstr>Snímka 2</vt:lpstr>
      <vt:lpstr>MUTÁCIE</vt:lpstr>
      <vt:lpstr>Def.:????</vt:lpstr>
      <vt:lpstr>MUTÁCIE sú:</vt:lpstr>
      <vt:lpstr>Mutagény: </vt:lpstr>
      <vt:lpstr>ANTIMUTAGÉNY:</vt:lpstr>
      <vt:lpstr>DELENIE MUTÁCIÍ: </vt:lpstr>
      <vt:lpstr>VZNIK mutácií: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MUTÁCIE</dc:title>
  <dc:creator>hp</dc:creator>
  <cp:lastModifiedBy>sokol</cp:lastModifiedBy>
  <cp:revision>24</cp:revision>
  <dcterms:created xsi:type="dcterms:W3CDTF">2017-05-03T15:10:19Z</dcterms:created>
  <dcterms:modified xsi:type="dcterms:W3CDTF">2023-04-23T09:35:59Z</dcterms:modified>
</cp:coreProperties>
</file>