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66" r:id="rId3"/>
    <p:sldId id="353" r:id="rId4"/>
    <p:sldId id="356" r:id="rId5"/>
    <p:sldId id="355" r:id="rId6"/>
    <p:sldId id="354" r:id="rId7"/>
    <p:sldId id="359" r:id="rId8"/>
    <p:sldId id="357" r:id="rId9"/>
    <p:sldId id="349" r:id="rId10"/>
    <p:sldId id="361" r:id="rId11"/>
    <p:sldId id="360" r:id="rId12"/>
    <p:sldId id="362" r:id="rId13"/>
    <p:sldId id="358" r:id="rId14"/>
    <p:sldId id="367" r:id="rId15"/>
    <p:sldId id="363" r:id="rId16"/>
    <p:sldId id="364" r:id="rId17"/>
    <p:sldId id="368" r:id="rId18"/>
    <p:sldId id="370" r:id="rId19"/>
    <p:sldId id="365" r:id="rId20"/>
    <p:sldId id="369" r:id="rId21"/>
    <p:sldId id="351" r:id="rId22"/>
    <p:sldId id="350" r:id="rId23"/>
    <p:sldId id="352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>
        <p:scale>
          <a:sx n="87" d="100"/>
          <a:sy n="87" d="100"/>
        </p:scale>
        <p:origin x="-8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F10A-5931-4764-8DBC-6DAF1DE254E0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B345-28BB-48C9-AB0F-C6B14F7852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95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6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4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40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88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2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6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TV8dnIkSos" TargetMode="External"/><Relationship Id="rId2" Type="http://schemas.openxmlformats.org/officeDocument/2006/relationships/hyperlink" Target="https://www.youtube.com/watch?v=d2viJJetKw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EH5xbYz8zc&amp;list=PLyVNKqkkebeEp4bxZr_8Y2CN8Nluy-7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10279777" cy="2949325"/>
          </a:xfrm>
        </p:spPr>
        <p:txBody>
          <a:bodyPr/>
          <a:lstStyle/>
          <a:p>
            <a:pPr algn="ctr"/>
            <a:r>
              <a:rPr lang="sk-SK" dirty="0"/>
              <a:t>V. SLOVENSKÝ ŠTÁT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66" y="4250303"/>
            <a:ext cx="9047460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V. SLOVENSKÉ NÁRODNÉ POVSTANIE   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836754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29.8.1944 minister národnej obrany Ferdinand </a:t>
            </a:r>
            <a:r>
              <a:rPr lang="sk-SK" sz="3200" dirty="0" err="1"/>
              <a:t>Čatloš</a:t>
            </a:r>
            <a:r>
              <a:rPr lang="sk-SK" sz="3200" dirty="0"/>
              <a:t> predniesol v rozhlase prejav, v ktorom oznámil príchod nemeckých vojsk na Slovensko, žiadal, aby ľudia nekládli odpor a spolupracovali</a:t>
            </a:r>
          </a:p>
          <a:p>
            <a:pPr algn="just"/>
            <a:endParaRPr lang="sk-SK" sz="3200" dirty="0"/>
          </a:p>
          <a:p>
            <a:pPr algn="just"/>
            <a:r>
              <a:rPr lang="sk-SK" sz="3200" dirty="0"/>
              <a:t>Ján </a:t>
            </a:r>
            <a:r>
              <a:rPr lang="sk-SK" sz="3200" dirty="0" err="1"/>
              <a:t>Golian</a:t>
            </a:r>
            <a:r>
              <a:rPr lang="sk-SK" sz="3200" dirty="0"/>
              <a:t> dal povel posádkam klásť organizovaný odpor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68747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84" y="3879574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b="1" dirty="0"/>
              <a:t>29.8.1944 začalo SNP </a:t>
            </a:r>
          </a:p>
          <a:p>
            <a:pPr marL="0" indent="0" algn="just">
              <a:buNone/>
            </a:pPr>
            <a:endParaRPr lang="sk-SK" sz="3200" b="1" dirty="0"/>
          </a:p>
          <a:p>
            <a:pPr algn="just"/>
            <a:r>
              <a:rPr lang="sk-SK" sz="3200" dirty="0"/>
              <a:t>centrum: Banská Bystrica, sídlo SNR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SNR vyhlásila obnovenie ČSR a uznala prezidentskú funkciu E. Beneša v zahraničí</a:t>
            </a:r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311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20618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30.8.1944 začal vysielať Slovenský slobodný vysielač v BB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122" name="Picture 2" descr="Výsledok vyhľadávania obrázkov pre dopyt slovensky slobodny vysielac">
            <a:extLst>
              <a:ext uri="{FF2B5EF4-FFF2-40B4-BE49-F238E27FC236}">
                <a16:creationId xmlns:a16="http://schemas.microsoft.com/office/drawing/2014/main" xmlns="" id="{51DE182C-25DF-41E9-9212-E401E488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33" y="2620618"/>
            <a:ext cx="7620000" cy="40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7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56722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povstanie vypuklo skôr, ako sa plánovalo, nepripravené</a:t>
            </a:r>
          </a:p>
          <a:p>
            <a:pPr algn="just"/>
            <a:r>
              <a:rPr lang="sk-SK" sz="3200" dirty="0"/>
              <a:t>Nemci odzbrojili východoslovenskú armádu</a:t>
            </a:r>
          </a:p>
          <a:p>
            <a:pPr algn="just"/>
            <a:r>
              <a:rPr lang="sk-SK" sz="3200" dirty="0"/>
              <a:t>zmobilizovanie 1. čs. armády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87864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21955425-5B54-44B2-982E-4C858331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928" y="1064499"/>
            <a:ext cx="8946872" cy="471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0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157870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b="1" dirty="0"/>
              <a:t>8.9.1944 začala Karpatsko-duklianska operácia vojsk Červenej armády a 1. čs. armádneho zboru na oslobodenie územia Slovenska</a:t>
            </a:r>
          </a:p>
          <a:p>
            <a:pPr algn="just"/>
            <a:r>
              <a:rPr lang="sk-SK" sz="3200" dirty="0"/>
              <a:t>presunuli sa na Slovensko aj 1. čs. stíhací pluk a 2. čs. paradesantná brigáda – podpora povstalcov</a:t>
            </a:r>
          </a:p>
          <a:p>
            <a:pPr algn="just"/>
            <a:r>
              <a:rPr lang="sk-SK" sz="3200" dirty="0"/>
              <a:t>materiálna pomoc – americké lietadlá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4750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157870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b="1" dirty="0"/>
              <a:t>7.10.1944 prevzal velenie povstaleckej armády Rudolf Viest</a:t>
            </a:r>
          </a:p>
          <a:p>
            <a:pPr algn="just"/>
            <a:r>
              <a:rPr lang="sk-SK" sz="3200" b="1" dirty="0"/>
              <a:t>povstalecké jednotky sa dostali do obkľúčenia nemeckej armády</a:t>
            </a:r>
          </a:p>
          <a:p>
            <a:pPr algn="just"/>
            <a:r>
              <a:rPr lang="sk-SK" sz="3200" b="1" dirty="0"/>
              <a:t>27.10.1944 obsadili Nemci BB, SNP skončilo, pokračovalo sa v partizánskom spôsobe boja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22157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ýsledok vyhľadávania obrázkov pre dopyt karpatsko duklianska operácia">
            <a:extLst>
              <a:ext uri="{FF2B5EF4-FFF2-40B4-BE49-F238E27FC236}">
                <a16:creationId xmlns:a16="http://schemas.microsoft.com/office/drawing/2014/main" xmlns="" id="{BF3E4F52-2990-4979-979F-DEB336D93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7" y="318052"/>
            <a:ext cx="8680173" cy="63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6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ýsledok vyhľadávania obrázkov pre dopyt karpatskoduklianska operaci">
            <a:extLst>
              <a:ext uri="{FF2B5EF4-FFF2-40B4-BE49-F238E27FC236}">
                <a16:creationId xmlns:a16="http://schemas.microsoft.com/office/drawing/2014/main" xmlns="" id="{053902BF-77DD-4197-BB8E-999461237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8" r="-1" b="11985"/>
          <a:stretch/>
        </p:blipFill>
        <p:spPr bwMode="auto">
          <a:xfrm>
            <a:off x="5162052" y="3272588"/>
            <a:ext cx="6105382" cy="35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Výsledok vyhľadávania obrázkov pre dopyt karpatskoduklianska operaci">
            <a:extLst>
              <a:ext uri="{FF2B5EF4-FFF2-40B4-BE49-F238E27FC236}">
                <a16:creationId xmlns:a16="http://schemas.microsoft.com/office/drawing/2014/main" xmlns="" id="{4ABEF3B2-7EFD-4AFA-9B14-269C2879C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 r="1" b="1"/>
          <a:stretch/>
        </p:blipFill>
        <p:spPr bwMode="auto"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Výsledok vyhľadávania obrázkov pre dopyt karpatskoduklianska operaci">
            <a:extLst>
              <a:ext uri="{FF2B5EF4-FFF2-40B4-BE49-F238E27FC236}">
                <a16:creationId xmlns:a16="http://schemas.microsoft.com/office/drawing/2014/main" xmlns="" id="{2C4DA892-6C91-4BF2-81FE-2EEF3B890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5" r="-3" b="1529"/>
          <a:stretch/>
        </p:blipFill>
        <p:spPr bwMode="auto">
          <a:xfrm>
            <a:off x="7458302" y="-22547"/>
            <a:ext cx="3809132" cy="31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Výsledok vyhľadávania obrázkov pre dopyt karpatskoduklianska operaci">
            <a:extLst>
              <a:ext uri="{FF2B5EF4-FFF2-40B4-BE49-F238E27FC236}">
                <a16:creationId xmlns:a16="http://schemas.microsoft.com/office/drawing/2014/main" xmlns="" id="{9A2A2D50-D07A-4259-9679-F70D7CBFB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2" b="2987"/>
          <a:stretch/>
        </p:blipFill>
        <p:spPr bwMode="auto">
          <a:xfrm>
            <a:off x="1" y="4065775"/>
            <a:ext cx="5001186" cy="27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25414FA1-2D4C-41DB-83DE-4F3E38C10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800062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b="1" dirty="0"/>
              <a:t>obdobie teroru:</a:t>
            </a:r>
          </a:p>
          <a:p>
            <a:pPr algn="just">
              <a:buFontTx/>
              <a:buChar char="-"/>
            </a:pPr>
            <a:r>
              <a:rPr lang="sk-SK" sz="3200" dirty="0"/>
              <a:t>mnoho ľudí skončilo v koncentračných táboroch</a:t>
            </a:r>
          </a:p>
          <a:p>
            <a:pPr algn="just">
              <a:buFontTx/>
              <a:buChar char="-"/>
            </a:pPr>
            <a:r>
              <a:rPr lang="sk-SK" sz="3200" dirty="0"/>
              <a:t>niektoré dediny a osady (Kľak, Ostrý Grúň) boli za účasť na povstaní vypálené a obyvatelia povraždení</a:t>
            </a:r>
          </a:p>
          <a:p>
            <a:pPr marL="0" indent="0" algn="just">
              <a:buNone/>
            </a:pPr>
            <a:r>
              <a:rPr lang="sk-SK" sz="3200" dirty="0"/>
              <a:t> 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3151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23ECC2A-A5C4-4A08-9D69-0D35F64B08A9}"/>
              </a:ext>
            </a:extLst>
          </p:cNvPr>
          <p:cNvSpPr txBox="1"/>
          <p:nvPr/>
        </p:nvSpPr>
        <p:spPr>
          <a:xfrm>
            <a:off x="2398643" y="3320030"/>
            <a:ext cx="8746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hlinkClick r:id="rId2"/>
              </a:rPr>
              <a:t>O čom bolo SNP</a:t>
            </a:r>
          </a:p>
          <a:p>
            <a:pPr algn="ctr"/>
            <a:r>
              <a:rPr lang="sk-SK" sz="3200" dirty="0">
                <a:hlinkClick r:id="rId2"/>
              </a:rPr>
              <a:t>https://www.youtube.com/watch?v=d2viJJetKwY</a:t>
            </a:r>
            <a:endParaRPr lang="sk-SK" sz="3200" dirty="0"/>
          </a:p>
          <a:p>
            <a:pPr algn="ctr"/>
            <a:endParaRPr lang="sk-SK" sz="3200" dirty="0"/>
          </a:p>
          <a:p>
            <a:pPr algn="ctr"/>
            <a:r>
              <a:rPr lang="sk-SK" sz="3200" dirty="0" err="1"/>
              <a:t>Kinožurnál</a:t>
            </a:r>
            <a:r>
              <a:rPr lang="sk-SK" sz="3200" dirty="0"/>
              <a:t> 34/1989 – Slovenské národné povstanie</a:t>
            </a:r>
          </a:p>
          <a:p>
            <a:pPr algn="ctr"/>
            <a:r>
              <a:rPr lang="sk-SK" sz="3200" dirty="0">
                <a:hlinkClick r:id="rId3"/>
              </a:rPr>
              <a:t>https://www.youtube.com/watch?v=2TV8dnIkSos</a:t>
            </a:r>
            <a:endParaRPr lang="sk-SK" sz="3200" dirty="0"/>
          </a:p>
        </p:txBody>
      </p:sp>
      <p:pic>
        <p:nvPicPr>
          <p:cNvPr id="1026" name="Picture 2" descr="Výsledok vyhľadávania obrázkov pre dopyt video">
            <a:extLst>
              <a:ext uri="{FF2B5EF4-FFF2-40B4-BE49-F238E27FC236}">
                <a16:creationId xmlns:a16="http://schemas.microsoft.com/office/drawing/2014/main" xmlns="" id="{958C4AC1-AA58-4D6A-A7E5-17F0D8F0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38" y="678968"/>
            <a:ext cx="4301987" cy="24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7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xmlns="" id="{6C2997EE-0889-44C3-AC0D-18F26AC9A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Výsledok vyhľadávania obrázkov pre dopyt dediny klak ostry grun">
            <a:extLst>
              <a:ext uri="{FF2B5EF4-FFF2-40B4-BE49-F238E27FC236}">
                <a16:creationId xmlns:a16="http://schemas.microsoft.com/office/drawing/2014/main" xmlns="" id="{ACD4DB75-ADC6-4F99-ADDD-7E0431930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 r="-3" b="8603"/>
          <a:stretch/>
        </p:blipFill>
        <p:spPr bwMode="auto"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Výsledok vyhľadávania obrázkov pre dopyt dediny klak ostry grun">
            <a:extLst>
              <a:ext uri="{FF2B5EF4-FFF2-40B4-BE49-F238E27FC236}">
                <a16:creationId xmlns:a16="http://schemas.microsoft.com/office/drawing/2014/main" xmlns="" id="{4C4302CE-2912-47FD-81B9-504C55A43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7" b="36834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ok vyhľadávania obrázkov pre dopyt dediny klak ostry grun">
            <a:extLst>
              <a:ext uri="{FF2B5EF4-FFF2-40B4-BE49-F238E27FC236}">
                <a16:creationId xmlns:a16="http://schemas.microsoft.com/office/drawing/2014/main" xmlns="" id="{3230078F-DAC2-4E87-82DE-EC3A91430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r="16321" b="-2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Osobnosti SNP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xmlns="" id="{1E2A49E7-F64A-4291-AB7F-6738BE325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86572"/>
              </p:ext>
            </p:extLst>
          </p:nvPr>
        </p:nvGraphicFramePr>
        <p:xfrm>
          <a:off x="2239615" y="1417982"/>
          <a:ext cx="9263408" cy="5098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704">
                  <a:extLst>
                    <a:ext uri="{9D8B030D-6E8A-4147-A177-3AD203B41FA5}">
                      <a16:colId xmlns:a16="http://schemas.microsoft.com/office/drawing/2014/main" xmlns="" val="3662060948"/>
                    </a:ext>
                  </a:extLst>
                </a:gridCol>
                <a:gridCol w="4631704">
                  <a:extLst>
                    <a:ext uri="{9D8B030D-6E8A-4147-A177-3AD203B41FA5}">
                      <a16:colId xmlns:a16="http://schemas.microsoft.com/office/drawing/2014/main" xmlns="" val="1771190570"/>
                    </a:ext>
                  </a:extLst>
                </a:gridCol>
              </a:tblGrid>
              <a:tr h="742387">
                <a:tc>
                  <a:txBody>
                    <a:bodyPr/>
                    <a:lstStyle/>
                    <a:p>
                      <a:pPr algn="ctr"/>
                      <a:r>
                        <a:rPr lang="sk-SK" sz="3200" dirty="0"/>
                        <a:t>JÁN GOLIAN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/>
                        <a:t>RUDOLF VIEST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3042439"/>
                  </a:ext>
                </a:extLst>
              </a:tr>
              <a:tr h="4356386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sk-SK" sz="2800" dirty="0"/>
                        <a:t>brigádny generál a veliteľ Vojenského ústredia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k-SK" sz="2800" dirty="0"/>
                        <a:t>padol do nemeckého zajatia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k-SK" sz="2800" dirty="0"/>
                        <a:t>zahynul v koncentračnom tábore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sk-SK" sz="2800" dirty="0"/>
                        <a:t>armádny generál, veliteľ 1. čs. armády na Slovensku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sk-SK" sz="2800" dirty="0"/>
                        <a:t>padol do nemeckého zajatia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sk-SK" sz="2800" dirty="0"/>
                        <a:t>zahynul v koncentračnom tábore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84092"/>
                  </a:ext>
                </a:extLst>
              </a:tr>
            </a:tbl>
          </a:graphicData>
        </a:graphic>
      </p:graphicFrame>
      <p:pic>
        <p:nvPicPr>
          <p:cNvPr id="9218" name="Picture 2" descr="Výsledok vyhľadávania obrázkov pre dopyt golian">
            <a:extLst>
              <a:ext uri="{FF2B5EF4-FFF2-40B4-BE49-F238E27FC236}">
                <a16:creationId xmlns:a16="http://schemas.microsoft.com/office/drawing/2014/main" xmlns="" id="{C46CCA5A-44CB-4917-A369-5D538B82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46" y="4399722"/>
            <a:ext cx="1876753" cy="19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ýsledok vyhľadávania obrázkov pre dopyt viest">
            <a:extLst>
              <a:ext uri="{FF2B5EF4-FFF2-40B4-BE49-F238E27FC236}">
                <a16:creationId xmlns:a16="http://schemas.microsoft.com/office/drawing/2014/main" xmlns="" id="{86168E0B-DC67-4B74-AF3E-2995077E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204" y="4399722"/>
            <a:ext cx="1928813" cy="19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5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Význam SNP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91" y="2974529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politický</a:t>
            </a:r>
          </a:p>
          <a:p>
            <a:pPr algn="just"/>
            <a:r>
              <a:rPr lang="sk-SK" sz="3200" dirty="0"/>
              <a:t>vojenský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212129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/>
              <a:t>Múzeum SNP v Banskej Bystrici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91" y="2974529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/>
          </a:p>
          <a:p>
            <a:pPr algn="just"/>
            <a:endParaRPr lang="sk-SK" sz="3200"/>
          </a:p>
          <a:p>
            <a:pPr marL="0" indent="0" algn="just">
              <a:buNone/>
            </a:pPr>
            <a:endParaRPr lang="sk-SK" sz="3200"/>
          </a:p>
          <a:p>
            <a:pPr algn="just"/>
            <a:endParaRPr lang="sk-SK" sz="3200"/>
          </a:p>
          <a:p>
            <a:pPr algn="just"/>
            <a:endParaRPr lang="sk-SK" sz="3200"/>
          </a:p>
          <a:p>
            <a:pPr algn="just"/>
            <a:endParaRPr lang="sk-SK" sz="3200"/>
          </a:p>
          <a:p>
            <a:pPr algn="just">
              <a:buNone/>
            </a:pPr>
            <a:endParaRPr lang="sk-SK" sz="320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42" name="Picture 2" descr="Výsledok vyhľadávania obrázkov pre dopyt muzeum snp">
            <a:extLst>
              <a:ext uri="{FF2B5EF4-FFF2-40B4-BE49-F238E27FC236}">
                <a16:creationId xmlns:a16="http://schemas.microsoft.com/office/drawing/2014/main" xmlns="" id="{89EE14BD-90B6-4B15-88F8-232B9C2F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4" y="1192696"/>
            <a:ext cx="7586663" cy="537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3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Moje povstanie...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1AA5DAF-1D24-48B3-AF09-2B03260928A9}"/>
              </a:ext>
            </a:extLst>
          </p:cNvPr>
          <p:cNvSpPr txBox="1"/>
          <p:nvPr/>
        </p:nvSpPr>
        <p:spPr>
          <a:xfrm>
            <a:off x="1484310" y="3082184"/>
            <a:ext cx="100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hlinkClick r:id="rId2"/>
              </a:rPr>
              <a:t>https://www.youtube.com/watch?v=MEH5xbYz8zc&amp;list=PLyVNKqkkebeEp4bxZr_8Y2CN8Nluy-7So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8816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Formovanie odboja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22" y="2915478"/>
            <a:ext cx="10367288" cy="537623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500" dirty="0"/>
              <a:t>od vzniku Slovenského štátu existoval odpor k jeho režimu a k spojenectvu s Nemeckom</a:t>
            </a:r>
          </a:p>
          <a:p>
            <a:pPr marL="0" indent="0" algn="just">
              <a:buNone/>
            </a:pPr>
            <a:endParaRPr lang="sk-SK" sz="3500" dirty="0"/>
          </a:p>
          <a:p>
            <a:pPr algn="just"/>
            <a:r>
              <a:rPr lang="sk-SK" sz="3500" dirty="0"/>
              <a:t>úteky slovenských vojakov v ZSSR (1. čs. armádny zbor pod vedením generála </a:t>
            </a:r>
            <a:r>
              <a:rPr lang="sk-SK" sz="3500" dirty="0" err="1"/>
              <a:t>Ludvíka</a:t>
            </a:r>
            <a:r>
              <a:rPr lang="sk-SK" sz="3500" dirty="0"/>
              <a:t> Svobodu)</a:t>
            </a:r>
          </a:p>
          <a:p>
            <a:pPr algn="just"/>
            <a:endParaRPr lang="sk-SK" sz="3500" dirty="0"/>
          </a:p>
          <a:p>
            <a:pPr algn="just"/>
            <a:r>
              <a:rPr lang="sk-SK" sz="3500" dirty="0"/>
              <a:t>emigranti: generál Viest vo Francúzsku – 1. čs. divízia, veliteľ slovenského letectva J. </a:t>
            </a:r>
            <a:r>
              <a:rPr lang="sk-SK" sz="3500" dirty="0" err="1"/>
              <a:t>Ambruš</a:t>
            </a:r>
            <a:r>
              <a:rPr lang="sk-SK" sz="3500" dirty="0"/>
              <a:t> – zapojenie čs. letcov do bojových operácií vo Francúzsku, v Anglicku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582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Formovanie odboja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22" y="2550458"/>
            <a:ext cx="10367288" cy="448229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4100" dirty="0"/>
              <a:t>1942 prvé ozbrojené partizánske skupiny na Slovensku</a:t>
            </a:r>
          </a:p>
          <a:p>
            <a:pPr algn="just"/>
            <a:endParaRPr lang="sk-SK" sz="4100" dirty="0"/>
          </a:p>
          <a:p>
            <a:pPr algn="just"/>
            <a:r>
              <a:rPr lang="sk-SK" sz="4100" dirty="0"/>
              <a:t>demokratický občiansky odboj – obnovenie ČSR, spolupráca s čs. exilovou vládou v Londýne</a:t>
            </a:r>
          </a:p>
          <a:p>
            <a:pPr marL="0" indent="0" algn="just">
              <a:buNone/>
            </a:pPr>
            <a:endParaRPr lang="sk-SK" sz="4100" dirty="0"/>
          </a:p>
          <a:p>
            <a:pPr algn="just"/>
            <a:r>
              <a:rPr lang="sk-SK" sz="4100" dirty="0"/>
              <a:t>komunistický odboj – spočiatku sa neorientoval na obnovenie ČSR, vytvorenie „sovietskeho Slovenska“ – súčasť ZSSR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0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Formovanie odboja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22" y="2550458"/>
            <a:ext cx="10367288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1943 prezident E. Beneš, ako predstaviteľ československej vlády v zahraničí, podpísal spojeneckú zmluvu so ZSSR, komunisti sa začali orientovať na obnovenie ČSR (</a:t>
            </a:r>
            <a:r>
              <a:rPr lang="sk-SK" sz="3200" i="1" dirty="0"/>
              <a:t>Zmluva o priateľstve, vzájomnej pomoci a povojnovej spolupráci medzi čs. exilovou vládou a ZSSR</a:t>
            </a:r>
            <a:r>
              <a:rPr lang="sk-SK" sz="3200" dirty="0"/>
              <a:t>)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2050" name="Picture 2" descr="Výsledok vyhľadávania obrázkov pre dopyt beneš">
            <a:extLst>
              <a:ext uri="{FF2B5EF4-FFF2-40B4-BE49-F238E27FC236}">
                <a16:creationId xmlns:a16="http://schemas.microsoft.com/office/drawing/2014/main" xmlns="" id="{3408B6E5-7695-43A2-9231-31B3DBB0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68" y="3617842"/>
            <a:ext cx="3453434" cy="30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Plán SNP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4235"/>
            <a:ext cx="10367288" cy="55617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december 1943 </a:t>
            </a:r>
            <a:r>
              <a:rPr lang="sk-SK" sz="3200" b="1" dirty="0"/>
              <a:t>Vianočná dohoda</a:t>
            </a:r>
            <a:r>
              <a:rPr lang="sk-SK" sz="3200" dirty="0"/>
              <a:t>: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r>
              <a:rPr lang="sk-SK" sz="3200" dirty="0"/>
              <a:t>- cieľ odboja = obnovenie ČSR</a:t>
            </a:r>
          </a:p>
          <a:p>
            <a:pPr algn="just">
              <a:buFontTx/>
              <a:buChar char="-"/>
            </a:pPr>
            <a:r>
              <a:rPr lang="sk-SK" sz="3200" dirty="0"/>
              <a:t>samobytnosť slovenského národa</a:t>
            </a:r>
          </a:p>
          <a:p>
            <a:pPr algn="just">
              <a:buFontTx/>
              <a:buChar char="-"/>
            </a:pPr>
            <a:r>
              <a:rPr lang="sk-SK" sz="3200" dirty="0"/>
              <a:t>rovnoprávne postavenie s českým národom</a:t>
            </a:r>
          </a:p>
          <a:p>
            <a:pPr algn="just">
              <a:buFontTx/>
              <a:buChar char="-"/>
            </a:pPr>
            <a:r>
              <a:rPr lang="sk-SK" sz="3200" dirty="0"/>
              <a:t>odstránenie antidemokratických zákonov a totalitných praktík v režime Slovenského štátu</a:t>
            </a:r>
          </a:p>
          <a:p>
            <a:pPr algn="just">
              <a:buFontTx/>
              <a:buChar char="-"/>
            </a:pPr>
            <a:r>
              <a:rPr lang="sk-SK" sz="3200" dirty="0"/>
              <a:t>zjednotenie odboja – vznik SNR</a:t>
            </a:r>
          </a:p>
          <a:p>
            <a:pPr algn="just">
              <a:buFontTx/>
              <a:buChar char="-"/>
            </a:pPr>
            <a:r>
              <a:rPr lang="sk-SK" sz="3200" dirty="0"/>
              <a:t>príprava ozbrojeného povstania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3074" name="Picture 2" descr="Výsledok vyhľadávania obrázkov pre dopyt vianocna dohoda">
            <a:extLst>
              <a:ext uri="{FF2B5EF4-FFF2-40B4-BE49-F238E27FC236}">
                <a16:creationId xmlns:a16="http://schemas.microsoft.com/office/drawing/2014/main" xmlns="" id="{90083745-748A-470A-B9BA-E34E0824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53" y="341244"/>
            <a:ext cx="3095625" cy="35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924586FC-5972-4AFA-B7A1-31755FEE8A5D}"/>
              </a:ext>
            </a:extLst>
          </p:cNvPr>
          <p:cNvSpPr txBox="1"/>
          <p:nvPr/>
        </p:nvSpPr>
        <p:spPr>
          <a:xfrm>
            <a:off x="7689088" y="5404811"/>
            <a:ext cx="3813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1600" dirty="0"/>
              <a:t>Pamätník  s reliéfom a nápisom na vchode</a:t>
            </a:r>
            <a:br>
              <a:rPr lang="sk-SK" sz="1600" dirty="0"/>
            </a:br>
            <a:r>
              <a:rPr lang="sk-SK" sz="1600" dirty="0"/>
              <a:t>domu na </a:t>
            </a:r>
            <a:r>
              <a:rPr lang="sk-SK" sz="1600" dirty="0" err="1"/>
              <a:t>Gajovej</a:t>
            </a:r>
            <a:r>
              <a:rPr lang="sk-SK" sz="1600" dirty="0"/>
              <a:t> ulici 11 v Bratislave.</a:t>
            </a:r>
            <a:br>
              <a:rPr lang="sk-SK" sz="1600" dirty="0"/>
            </a:br>
            <a:r>
              <a:rPr lang="sk-SK" sz="1600" dirty="0"/>
              <a:t>Pamätník, ktorého autorom je Ján </a:t>
            </a:r>
            <a:r>
              <a:rPr lang="sk-SK" sz="1600" dirty="0" err="1"/>
              <a:t>Kulich</a:t>
            </a:r>
            <a:r>
              <a:rPr lang="sk-SK" sz="1600" dirty="0"/>
              <a:t>,</a:t>
            </a:r>
            <a:br>
              <a:rPr lang="sk-SK" sz="1600" dirty="0"/>
            </a:br>
            <a:r>
              <a:rPr lang="sk-SK" sz="1600" dirty="0"/>
              <a:t>odhalil v roku 1983 Gustáv Husák</a:t>
            </a:r>
          </a:p>
        </p:txBody>
      </p:sp>
    </p:spTree>
    <p:extLst>
      <p:ext uri="{BB962C8B-B14F-4D97-AF65-F5344CB8AC3E}">
        <p14:creationId xmlns:p14="http://schemas.microsoft.com/office/powerpoint/2010/main" val="53760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Plán SNP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678"/>
            <a:ext cx="10367288" cy="556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SNR: </a:t>
            </a:r>
          </a:p>
          <a:p>
            <a:pPr algn="just">
              <a:buFontTx/>
              <a:buChar char="-"/>
            </a:pPr>
            <a:r>
              <a:rPr lang="sk-SK" sz="3200" dirty="0"/>
              <a:t>komunisti - Karol Šmidke, Gustáv Husák, Ladislav Novomeský</a:t>
            </a:r>
          </a:p>
          <a:p>
            <a:pPr algn="just">
              <a:buFontTx/>
              <a:buChar char="-"/>
            </a:pPr>
            <a:r>
              <a:rPr lang="sk-SK" sz="3200" dirty="0"/>
              <a:t>občiansky blok - Ján Ursíny, Jozef Lettrich, Matej </a:t>
            </a:r>
            <a:r>
              <a:rPr lang="sk-SK" sz="3200" dirty="0" err="1"/>
              <a:t>Josko</a:t>
            </a:r>
            <a:endParaRPr lang="sk-SK" sz="3200" dirty="0"/>
          </a:p>
          <a:p>
            <a:pPr algn="just">
              <a:buFontTx/>
              <a:buChar char="-"/>
            </a:pPr>
            <a:r>
              <a:rPr lang="sk-SK" sz="3200" dirty="0"/>
              <a:t>neskôr doplnená o nových členov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" name="Obrázok 4" descr="Obrázok, na ktorom je fotografia, muž, pózujúci, osoba&#10;&#10;Automaticky generovaný popis">
            <a:extLst>
              <a:ext uri="{FF2B5EF4-FFF2-40B4-BE49-F238E27FC236}">
                <a16:creationId xmlns:a16="http://schemas.microsoft.com/office/drawing/2014/main" xmlns="" id="{49294A26-2DAA-41F6-8384-F2C42391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53" y="182218"/>
            <a:ext cx="3777006" cy="1888434"/>
          </a:xfrm>
          <a:prstGeom prst="rect">
            <a:avLst/>
          </a:prstGeom>
        </p:spPr>
      </p:pic>
      <p:pic>
        <p:nvPicPr>
          <p:cNvPr id="7" name="Obrázok 6" descr="Obrázok, na ktorom je muž, osoba, vnútri, sedenie&#10;&#10;Automaticky generovaný popis">
            <a:extLst>
              <a:ext uri="{FF2B5EF4-FFF2-40B4-BE49-F238E27FC236}">
                <a16:creationId xmlns:a16="http://schemas.microsoft.com/office/drawing/2014/main" xmlns="" id="{8F11561F-58A8-447D-9099-329C40CC1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6" y="4303644"/>
            <a:ext cx="1356691" cy="1929516"/>
          </a:xfrm>
          <a:prstGeom prst="rect">
            <a:avLst/>
          </a:prstGeom>
        </p:spPr>
      </p:pic>
      <p:pic>
        <p:nvPicPr>
          <p:cNvPr id="4098" name="Picture 2" descr="Výsledok vyhľadávania obrázkov pre dopyt matej josko">
            <a:extLst>
              <a:ext uri="{FF2B5EF4-FFF2-40B4-BE49-F238E27FC236}">
                <a16:creationId xmlns:a16="http://schemas.microsoft.com/office/drawing/2014/main" xmlns="" id="{56D8E8C1-4837-455D-AB99-7D484900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56" y="4303644"/>
            <a:ext cx="1356691" cy="192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Plán SNP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93504"/>
            <a:ext cx="10367288" cy="556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vymenovanie podplukovníka Jána </a:t>
            </a:r>
            <a:r>
              <a:rPr lang="sk-SK" sz="3200" dirty="0" err="1"/>
              <a:t>Goliana</a:t>
            </a:r>
            <a:r>
              <a:rPr lang="sk-SK" sz="3200" dirty="0"/>
              <a:t> za veliteľa vojenského odboja na Slovensku</a:t>
            </a:r>
          </a:p>
          <a:p>
            <a:pPr algn="just"/>
            <a:endParaRPr lang="sk-SK" sz="3200" dirty="0"/>
          </a:p>
          <a:p>
            <a:pPr algn="just"/>
            <a:r>
              <a:rPr lang="sk-SK" sz="3200" dirty="0"/>
              <a:t>jar 1944 vzniklo Vojenské ústredie, spolupráca so SNR</a:t>
            </a:r>
          </a:p>
          <a:p>
            <a:pPr algn="just"/>
            <a:endParaRPr lang="sk-SK" sz="3200" dirty="0"/>
          </a:p>
          <a:p>
            <a:pPr algn="just"/>
            <a:r>
              <a:rPr lang="sk-SK" sz="3200" dirty="0"/>
              <a:t>povstanie sa malo organizovať v </a:t>
            </a:r>
            <a:r>
              <a:rPr lang="sk-SK" sz="3200" dirty="0" err="1"/>
              <a:t>nádväznosti</a:t>
            </a:r>
            <a:r>
              <a:rPr lang="sk-SK" sz="3200" dirty="0"/>
              <a:t> na postup Červenej armády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8595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Proti nemeckej okupácii so zbraňou v ruke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836754"/>
            <a:ext cx="10442647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28.8.1944 partizáni spolu s vojakmi martinskej posádky zlikvidovali členov nemeckej misie vrátane niekoľkých civilistov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29.8.1944 slovenské územie začali obsadzovať nemecké vojenské a policajné jednotky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30309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Vlastná</PresentationFormat>
  <Paragraphs>215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Paralaxa</vt:lpstr>
      <vt:lpstr>V. SLOVENSKÝ ŠTÁT</vt:lpstr>
      <vt:lpstr>Prezentácia programu PowerPoint</vt:lpstr>
      <vt:lpstr>Formovanie odboja</vt:lpstr>
      <vt:lpstr>Formovanie odboja</vt:lpstr>
      <vt:lpstr>Formovanie odboja</vt:lpstr>
      <vt:lpstr>Plán SNP</vt:lpstr>
      <vt:lpstr>Plán SNP</vt:lpstr>
      <vt:lpstr>Plán SNP</vt:lpstr>
      <vt:lpstr>Proti nemeckej okupácii so zbraňou v ruke</vt:lpstr>
      <vt:lpstr>Proti nemeckej okupácii so zbraňou v ruke</vt:lpstr>
      <vt:lpstr>Proti nemeckej okupácii so zbraňou v ruke</vt:lpstr>
      <vt:lpstr>Proti nemeckej okupácii so zbraňou v ruke</vt:lpstr>
      <vt:lpstr>Proti nemeckej okupácii so zbraňou v ruke</vt:lpstr>
      <vt:lpstr>Prezentácia programu PowerPoint</vt:lpstr>
      <vt:lpstr>Proti nemeckej okupácii so zbraňou v ruke</vt:lpstr>
      <vt:lpstr>Proti nemeckej okupácii so zbraňou v ruke</vt:lpstr>
      <vt:lpstr>Prezentácia programu PowerPoint</vt:lpstr>
      <vt:lpstr>Prezentácia programu PowerPoint</vt:lpstr>
      <vt:lpstr>Proti nemeckej okupácii so zbraňou v ruke</vt:lpstr>
      <vt:lpstr>Prezentácia programu PowerPoint</vt:lpstr>
      <vt:lpstr>Osobnosti SNP</vt:lpstr>
      <vt:lpstr>Význam SNP</vt:lpstr>
      <vt:lpstr>Múzeum SNP v Banskej Bystrici</vt:lpstr>
      <vt:lpstr>Moje povstanie...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SLOVENSKÝ ŠTÁT</dc:title>
  <dc:creator>Erika</dc:creator>
  <cp:lastModifiedBy>Raduz</cp:lastModifiedBy>
  <cp:revision>1</cp:revision>
  <dcterms:created xsi:type="dcterms:W3CDTF">2020-03-07T11:49:21Z</dcterms:created>
  <dcterms:modified xsi:type="dcterms:W3CDTF">2020-03-23T12:43:03Z</dcterms:modified>
</cp:coreProperties>
</file>