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6" r:id="rId9"/>
    <p:sldId id="298" r:id="rId10"/>
    <p:sldId id="267" r:id="rId11"/>
    <p:sldId id="268" r:id="rId12"/>
    <p:sldId id="262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D5278-1933-4E54-9C33-54D16FFDF9A5}" type="datetimeFigureOut">
              <a:rPr lang="en-SG" smtClean="0"/>
              <a:pPr/>
              <a:t>6/4/2020</a:t>
            </a:fld>
            <a:endParaRPr lang="en-SG" dirty="0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 dirty="0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144111-B84E-4D4C-ABD0-A89B24EACBDC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D5278-1933-4E54-9C33-54D16FFDF9A5}" type="datetimeFigureOut">
              <a:rPr lang="en-SG" smtClean="0"/>
              <a:pPr/>
              <a:t>6/4/2020</a:t>
            </a:fld>
            <a:endParaRPr lang="en-SG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144111-B84E-4D4C-ABD0-A89B24EACBDC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  <p:transition spd="med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D5278-1933-4E54-9C33-54D16FFDF9A5}" type="datetimeFigureOut">
              <a:rPr lang="en-SG" smtClean="0"/>
              <a:pPr/>
              <a:t>6/4/2020</a:t>
            </a:fld>
            <a:endParaRPr lang="en-SG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144111-B84E-4D4C-ABD0-A89B24EACBDC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  <p:transition spd="med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D5278-1933-4E54-9C33-54D16FFDF9A5}" type="datetimeFigureOut">
              <a:rPr lang="en-SG" smtClean="0"/>
              <a:pPr/>
              <a:t>6/4/2020</a:t>
            </a:fld>
            <a:endParaRPr lang="en-SG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144111-B84E-4D4C-ABD0-A89B24EACBDC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  <p:transition spd="med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D5278-1933-4E54-9C33-54D16FFDF9A5}" type="datetimeFigureOut">
              <a:rPr lang="en-SG" smtClean="0"/>
              <a:pPr/>
              <a:t>6/4/2020</a:t>
            </a:fld>
            <a:endParaRPr lang="en-SG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144111-B84E-4D4C-ABD0-A89B24EACBDC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D5278-1933-4E54-9C33-54D16FFDF9A5}" type="datetimeFigureOut">
              <a:rPr lang="en-SG" smtClean="0"/>
              <a:pPr/>
              <a:t>6/4/2020</a:t>
            </a:fld>
            <a:endParaRPr lang="en-SG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144111-B84E-4D4C-ABD0-A89B24EACBDC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  <p:transition spd="med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D5278-1933-4E54-9C33-54D16FFDF9A5}" type="datetimeFigureOut">
              <a:rPr lang="en-SG" smtClean="0"/>
              <a:pPr/>
              <a:t>6/4/2020</a:t>
            </a:fld>
            <a:endParaRPr lang="en-SG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144111-B84E-4D4C-ABD0-A89B24EACBDC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  <p:transition spd="med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D5278-1933-4E54-9C33-54D16FFDF9A5}" type="datetimeFigureOut">
              <a:rPr lang="en-SG" smtClean="0"/>
              <a:pPr/>
              <a:t>6/4/2020</a:t>
            </a:fld>
            <a:endParaRPr lang="en-SG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144111-B84E-4D4C-ABD0-A89B24EACBDC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  <p:transition spd="med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D5278-1933-4E54-9C33-54D16FFDF9A5}" type="datetimeFigureOut">
              <a:rPr lang="en-SG" smtClean="0"/>
              <a:pPr/>
              <a:t>6/4/2020</a:t>
            </a:fld>
            <a:endParaRPr lang="en-SG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144111-B84E-4D4C-ABD0-A89B24EACBDC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D5278-1933-4E54-9C33-54D16FFDF9A5}" type="datetimeFigureOut">
              <a:rPr lang="en-SG" smtClean="0"/>
              <a:pPr/>
              <a:t>6/4/2020</a:t>
            </a:fld>
            <a:endParaRPr lang="en-SG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144111-B84E-4D4C-ABD0-A89B24EACBDC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  <p:transition spd="med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5D5278-1933-4E54-9C33-54D16FFDF9A5}" type="datetimeFigureOut">
              <a:rPr lang="en-SG" smtClean="0"/>
              <a:pPr/>
              <a:t>6/4/2020</a:t>
            </a:fld>
            <a:endParaRPr lang="en-SG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144111-B84E-4D4C-ABD0-A89B24EACBDC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 dirty="0" smtClean="0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  <p:transition spd="med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E5D5278-1933-4E54-9C33-54D16FFDF9A5}" type="datetimeFigureOut">
              <a:rPr lang="en-SG" smtClean="0"/>
              <a:pPr/>
              <a:t>6/4/2020</a:t>
            </a:fld>
            <a:endParaRPr lang="en-SG" dirty="0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SG" dirty="0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2144111-B84E-4D4C-ABD0-A89B24EACBDC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blinds dir="vert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4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15.xml"/><Relationship Id="rId12" Type="http://schemas.openxmlformats.org/officeDocument/2006/relationships/slide" Target="slide30.xml"/><Relationship Id="rId2" Type="http://schemas.openxmlformats.org/officeDocument/2006/relationships/image" Target="../media/image4.jpeg"/><Relationship Id="rId16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27.xml"/><Relationship Id="rId5" Type="http://schemas.openxmlformats.org/officeDocument/2006/relationships/slide" Target="slide9.xml"/><Relationship Id="rId15" Type="http://schemas.openxmlformats.org/officeDocument/2006/relationships/slide" Target="slide39.xml"/><Relationship Id="rId10" Type="http://schemas.openxmlformats.org/officeDocument/2006/relationships/slide" Target="slide24.xml"/><Relationship Id="rId4" Type="http://schemas.openxmlformats.org/officeDocument/2006/relationships/slide" Target="slide6.xml"/><Relationship Id="rId9" Type="http://schemas.openxmlformats.org/officeDocument/2006/relationships/slide" Target="slide21.xml"/><Relationship Id="rId14" Type="http://schemas.openxmlformats.org/officeDocument/2006/relationships/slide" Target="slide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stiahnuť (11)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492896"/>
            <a:ext cx="2267744" cy="3384376"/>
          </a:xfrm>
          <a:prstGeom prst="rect">
            <a:avLst/>
          </a:prstGeom>
        </p:spPr>
      </p:pic>
      <p:pic>
        <p:nvPicPr>
          <p:cNvPr id="5" name="Obrázok 4" descr="images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1" y="1"/>
            <a:ext cx="81724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latin typeface="Bookman Old Style" pitchFamily="18" charset="0"/>
              </a:rPr>
              <a:t>Slovenské národné hnutie</a:t>
            </a:r>
            <a:endParaRPr lang="en-SG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FF0000"/>
                </a:solidFill>
                <a:latin typeface="Bookman Old Style" pitchFamily="18" charset="0"/>
              </a:rPr>
              <a:t>Opakovanie</a:t>
            </a:r>
            <a:endParaRPr lang="en-SG" sz="3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" name="Šípka doprava 3">
            <a:hlinkClick r:id="rId5" action="ppaction://hlinksldjump"/>
          </p:cNvPr>
          <p:cNvSpPr/>
          <p:nvPr/>
        </p:nvSpPr>
        <p:spPr>
          <a:xfrm>
            <a:off x="6948264" y="5301208"/>
            <a:ext cx="1512168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BlokTextu 6">
            <a:hlinkClick r:id="rId2" action="ppaction://hlinksldjump"/>
          </p:cNvPr>
          <p:cNvSpPr txBox="1"/>
          <p:nvPr/>
        </p:nvSpPr>
        <p:spPr>
          <a:xfrm>
            <a:off x="395536" y="2924944"/>
            <a:ext cx="5760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P</a:t>
            </a:r>
          </a:p>
          <a:p>
            <a:pPr algn="ctr"/>
            <a:r>
              <a:rPr lang="sk-SK" dirty="0" smtClean="0"/>
              <a:t>R</a:t>
            </a:r>
          </a:p>
          <a:p>
            <a:pPr algn="ctr"/>
            <a:r>
              <a:rPr lang="sk-SK" dirty="0" smtClean="0"/>
              <a:t>A</a:t>
            </a:r>
          </a:p>
          <a:p>
            <a:pPr algn="ctr"/>
            <a:r>
              <a:rPr lang="sk-SK" dirty="0" smtClean="0"/>
              <a:t>V</a:t>
            </a:r>
          </a:p>
          <a:p>
            <a:pPr algn="ctr"/>
            <a:r>
              <a:rPr lang="sk-SK" dirty="0" smtClean="0"/>
              <a:t>I</a:t>
            </a:r>
          </a:p>
          <a:p>
            <a:pPr algn="ctr"/>
            <a:r>
              <a:rPr lang="sk-SK" dirty="0" smtClean="0"/>
              <a:t>D</a:t>
            </a:r>
          </a:p>
          <a:p>
            <a:pPr algn="ctr"/>
            <a:r>
              <a:rPr lang="sk-SK" dirty="0" smtClean="0"/>
              <a:t>L</a:t>
            </a:r>
          </a:p>
          <a:p>
            <a:pPr algn="ctr"/>
            <a:r>
              <a:rPr lang="sk-SK" dirty="0" smtClean="0"/>
              <a:t>A</a:t>
            </a:r>
          </a:p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dog thumb u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56087" y="2619375"/>
            <a:ext cx="1857375" cy="2457450"/>
          </a:xfrm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6516216" y="5301208"/>
            <a:ext cx="1440160" cy="11521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sad ca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5075" y="3038475"/>
            <a:ext cx="2819400" cy="1619250"/>
          </a:xfrm>
        </p:spPr>
      </p:pic>
      <p:sp>
        <p:nvSpPr>
          <p:cNvPr id="5" name="Šípka doľava 4">
            <a:hlinkClick r:id="rId3" action="ppaction://hlinksldjump"/>
          </p:cNvPr>
          <p:cNvSpPr/>
          <p:nvPr/>
        </p:nvSpPr>
        <p:spPr>
          <a:xfrm>
            <a:off x="1547664" y="5517232"/>
            <a:ext cx="1512168" cy="720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0"/>
            <a:ext cx="8028384" cy="6858000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Akú ideu podporoval Ján Kollár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4" name="Zaoblený obdĺžnik 3">
            <a:hlinkClick r:id="rId3" action="ppaction://hlinksldjump"/>
          </p:cNvPr>
          <p:cNvSpPr/>
          <p:nvPr/>
        </p:nvSpPr>
        <p:spPr>
          <a:xfrm>
            <a:off x="1403648" y="2708920"/>
            <a:ext cx="3024336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Slovanskej vzájomnosti 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5" name="Zaoblený obdĺžnik 4">
            <a:hlinkClick r:id="rId4" action="ppaction://hlinksldjump"/>
          </p:cNvPr>
          <p:cNvSpPr/>
          <p:nvPr/>
        </p:nvSpPr>
        <p:spPr>
          <a:xfrm>
            <a:off x="5004048" y="4581128"/>
            <a:ext cx="3024336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Čechoslovakizmu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6" name="Zaoblený obdĺžnik 5">
            <a:hlinkClick r:id="rId4" action="ppaction://hlinksldjump"/>
          </p:cNvPr>
          <p:cNvSpPr/>
          <p:nvPr/>
        </p:nvSpPr>
        <p:spPr>
          <a:xfrm>
            <a:off x="1475656" y="4581128"/>
            <a:ext cx="3024336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Rusofilstva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Zaoblený obdĺžnik 6">
            <a:hlinkClick r:id="rId4" action="ppaction://hlinksldjump"/>
          </p:cNvPr>
          <p:cNvSpPr/>
          <p:nvPr/>
        </p:nvSpPr>
        <p:spPr>
          <a:xfrm>
            <a:off x="5004048" y="2852936"/>
            <a:ext cx="3024336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Austroslavizmu</a:t>
            </a:r>
            <a:endParaRPr lang="en-SG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dog thumb u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56087" y="2619375"/>
            <a:ext cx="1857375" cy="2457450"/>
          </a:xfrm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6660232" y="5445224"/>
            <a:ext cx="1080120" cy="100811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sad ca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5075" y="3038475"/>
            <a:ext cx="2819400" cy="1619250"/>
          </a:xfrm>
        </p:spPr>
      </p:pic>
      <p:sp>
        <p:nvSpPr>
          <p:cNvPr id="5" name="Šípka doľava 4">
            <a:hlinkClick r:id="rId3" action="ppaction://hlinksldjump"/>
          </p:cNvPr>
          <p:cNvSpPr/>
          <p:nvPr/>
        </p:nvSpPr>
        <p:spPr>
          <a:xfrm>
            <a:off x="1403648" y="5661248"/>
            <a:ext cx="1440160" cy="792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stiahnuť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0"/>
            <a:ext cx="8172400" cy="6858000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Autorom textu Nad Tatrou sa blýska je: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4" name="Zaoblený obdĺžnik 3">
            <a:hlinkClick r:id="rId3" action="ppaction://hlinksldjump"/>
          </p:cNvPr>
          <p:cNvSpPr/>
          <p:nvPr/>
        </p:nvSpPr>
        <p:spPr>
          <a:xfrm>
            <a:off x="1835696" y="2996952"/>
            <a:ext cx="2952328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Eugeň Suchoň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5" name="Zaoblený obdĺžnik 4">
            <a:hlinkClick r:id="rId3" action="ppaction://hlinksldjump"/>
          </p:cNvPr>
          <p:cNvSpPr/>
          <p:nvPr/>
        </p:nvSpPr>
        <p:spPr>
          <a:xfrm>
            <a:off x="5508104" y="4365104"/>
            <a:ext cx="2952328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Samuel Bohdan Hroboň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6" name="Zaoblený obdĺžnik 5">
            <a:hlinkClick r:id="rId3" action="ppaction://hlinksldjump"/>
          </p:cNvPr>
          <p:cNvSpPr/>
          <p:nvPr/>
        </p:nvSpPr>
        <p:spPr>
          <a:xfrm>
            <a:off x="1619672" y="4221088"/>
            <a:ext cx="2952328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Samo Chalupka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7" name="Zaoblený obdĺžnik 6">
            <a:hlinkClick r:id="rId4" action="ppaction://hlinksldjump"/>
          </p:cNvPr>
          <p:cNvSpPr/>
          <p:nvPr/>
        </p:nvSpPr>
        <p:spPr>
          <a:xfrm>
            <a:off x="5580112" y="2924944"/>
            <a:ext cx="2952328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Janko Matúška</a:t>
            </a:r>
            <a:endParaRPr lang="en-SG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dog thumb u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56087" y="2619375"/>
            <a:ext cx="1857375" cy="2457450"/>
          </a:xfrm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6804248" y="5661248"/>
            <a:ext cx="1296144" cy="93610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sad ca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5075" y="3038475"/>
            <a:ext cx="2819400" cy="1619250"/>
          </a:xfrm>
        </p:spPr>
      </p:pic>
      <p:sp>
        <p:nvSpPr>
          <p:cNvPr id="5" name="Šípka doľava 4">
            <a:hlinkClick r:id="rId3" action="ppaction://hlinksldjump"/>
          </p:cNvPr>
          <p:cNvSpPr/>
          <p:nvPr/>
        </p:nvSpPr>
        <p:spPr>
          <a:xfrm>
            <a:off x="1763688" y="5661248"/>
            <a:ext cx="1296144" cy="576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stiahnuť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0"/>
            <a:ext cx="8100392" cy="6858000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Centrá druhej fázy slovenského národného hnutia boli :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4" name="Zaoblený obdĺžnik 3">
            <a:hlinkClick r:id="rId3" action="ppaction://hlinksldjump"/>
          </p:cNvPr>
          <p:cNvSpPr/>
          <p:nvPr/>
        </p:nvSpPr>
        <p:spPr>
          <a:xfrm>
            <a:off x="3347864" y="2636912"/>
            <a:ext cx="3096344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Bratislava a Trnava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5" name="Zaoblený obdĺžnik 4">
            <a:hlinkClick r:id="rId4" action="ppaction://hlinksldjump"/>
          </p:cNvPr>
          <p:cNvSpPr/>
          <p:nvPr/>
        </p:nvSpPr>
        <p:spPr>
          <a:xfrm>
            <a:off x="3203848" y="3717032"/>
            <a:ext cx="3096344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Budín a Pešť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6" name="Zaoblený obdĺžnik 5">
            <a:hlinkClick r:id="rId3" action="ppaction://hlinksldjump"/>
          </p:cNvPr>
          <p:cNvSpPr/>
          <p:nvPr/>
        </p:nvSpPr>
        <p:spPr>
          <a:xfrm>
            <a:off x="3203848" y="4797152"/>
            <a:ext cx="3168352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Turčiansky Sv. Martin a Banská  Bystrica</a:t>
            </a:r>
            <a:endParaRPr lang="en-SG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dog thumb u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56087" y="2619375"/>
            <a:ext cx="1857375" cy="2457450"/>
          </a:xfrm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6660232" y="5445224"/>
            <a:ext cx="864096" cy="8640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stiahnuť (10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0"/>
            <a:ext cx="8172400" cy="6858000"/>
          </a:xfrm>
          <a:prstGeom prst="rect">
            <a:avLst/>
          </a:prstGeom>
        </p:spPr>
      </p:pic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1475656" y="1988840"/>
          <a:ext cx="6483632" cy="323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975910"/>
                <a:gridCol w="1499870"/>
                <a:gridCol w="1499870"/>
                <a:gridCol w="1499870"/>
              </a:tblGrid>
              <a:tr h="84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4800" dirty="0" smtClean="0"/>
                    </a:p>
                    <a:p>
                      <a:pPr algn="ctr"/>
                      <a:r>
                        <a:rPr lang="sk-SK" sz="4800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  <a:hlinkClick r:id="rId3" action="ppaction://hlinksldjump"/>
                        </a:rPr>
                        <a:t>1</a:t>
                      </a:r>
                      <a:endParaRPr lang="en-SG" sz="4800" dirty="0">
                        <a:solidFill>
                          <a:srgbClr val="FF0000"/>
                        </a:solidFill>
                        <a:latin typeface="Bookman Old Style" pitchFamily="18" charset="0"/>
                      </a:endParaRPr>
                    </a:p>
                  </a:txBody>
                  <a:tcPr marL="83326" marR="833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4800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  <a:hlinkClick r:id="rId4" action="ppaction://hlinksldjump"/>
                        </a:rPr>
                        <a:t>2</a:t>
                      </a:r>
                      <a:endParaRPr lang="en-SG" sz="4800" dirty="0">
                        <a:solidFill>
                          <a:srgbClr val="FF0000"/>
                        </a:solidFill>
                        <a:latin typeface="Bookman Old Style" pitchFamily="18" charset="0"/>
                      </a:endParaRPr>
                    </a:p>
                  </a:txBody>
                  <a:tcPr marL="83326" marR="833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4800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  <a:hlinkClick r:id="rId5" action="ppaction://hlinksldjump"/>
                        </a:rPr>
                        <a:t>3</a:t>
                      </a:r>
                      <a:endParaRPr lang="en-SG" sz="4800" dirty="0">
                        <a:solidFill>
                          <a:srgbClr val="FF0000"/>
                        </a:solidFill>
                        <a:latin typeface="Bookman Old Style" pitchFamily="18" charset="0"/>
                      </a:endParaRPr>
                    </a:p>
                  </a:txBody>
                  <a:tcPr marL="83326" marR="833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4800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  <a:hlinkClick r:id="rId6" action="ppaction://hlinksldjump"/>
                        </a:rPr>
                        <a:t>4</a:t>
                      </a:r>
                      <a:endParaRPr lang="en-SG" sz="4800" dirty="0">
                        <a:solidFill>
                          <a:srgbClr val="FF0000"/>
                        </a:solidFill>
                        <a:latin typeface="Bookman Old Style" pitchFamily="18" charset="0"/>
                      </a:endParaRPr>
                    </a:p>
                  </a:txBody>
                  <a:tcPr marL="83326" marR="833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4800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  <a:hlinkClick r:id="rId7" action="ppaction://hlinksldjump"/>
                        </a:rPr>
                        <a:t>5</a:t>
                      </a:r>
                      <a:endParaRPr lang="en-SG" sz="4800" dirty="0">
                        <a:solidFill>
                          <a:srgbClr val="FF0000"/>
                        </a:solidFill>
                        <a:latin typeface="Bookman Old Style" pitchFamily="18" charset="0"/>
                      </a:endParaRPr>
                    </a:p>
                  </a:txBody>
                  <a:tcPr marL="83326" marR="83326">
                    <a:noFill/>
                  </a:tcPr>
                </a:tc>
              </a:tr>
              <a:tr h="841013">
                <a:tc>
                  <a:txBody>
                    <a:bodyPr/>
                    <a:lstStyle/>
                    <a:p>
                      <a:pPr algn="ctr"/>
                      <a:r>
                        <a:rPr lang="sk-SK" sz="4800" b="1" dirty="0" smtClean="0">
                          <a:solidFill>
                            <a:schemeClr val="bg1"/>
                          </a:solidFill>
                          <a:latin typeface="Bookman Old Style" pitchFamily="18" charset="0"/>
                          <a:hlinkClick r:id="rId8" action="ppaction://hlinksldjump"/>
                        </a:rPr>
                        <a:t>6</a:t>
                      </a:r>
                      <a:endParaRPr lang="en-SG" sz="4800" b="1" dirty="0">
                        <a:solidFill>
                          <a:schemeClr val="bg1"/>
                        </a:solidFill>
                        <a:latin typeface="Bookman Old Style" pitchFamily="18" charset="0"/>
                      </a:endParaRPr>
                    </a:p>
                  </a:txBody>
                  <a:tcPr marL="83326" marR="833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4800" b="1" dirty="0" smtClean="0">
                          <a:solidFill>
                            <a:schemeClr val="bg1"/>
                          </a:solidFill>
                          <a:latin typeface="Bookman Old Style" pitchFamily="18" charset="0"/>
                          <a:hlinkClick r:id="rId9" action="ppaction://hlinksldjump"/>
                        </a:rPr>
                        <a:t>7</a:t>
                      </a:r>
                      <a:endParaRPr lang="en-SG" sz="4800" b="1" dirty="0">
                        <a:solidFill>
                          <a:schemeClr val="bg1"/>
                        </a:solidFill>
                        <a:latin typeface="Bookman Old Style" pitchFamily="18" charset="0"/>
                      </a:endParaRPr>
                    </a:p>
                  </a:txBody>
                  <a:tcPr marL="83326" marR="833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4800" b="1" dirty="0" smtClean="0">
                          <a:solidFill>
                            <a:schemeClr val="bg1"/>
                          </a:solidFill>
                          <a:latin typeface="Bookman Old Style" pitchFamily="18" charset="0"/>
                          <a:hlinkClick r:id="rId10" action="ppaction://hlinksldjump"/>
                        </a:rPr>
                        <a:t>8</a:t>
                      </a:r>
                      <a:endParaRPr lang="en-SG" sz="4800" b="1" dirty="0">
                        <a:solidFill>
                          <a:schemeClr val="bg1"/>
                        </a:solidFill>
                        <a:latin typeface="Bookman Old Style" pitchFamily="18" charset="0"/>
                      </a:endParaRPr>
                    </a:p>
                  </a:txBody>
                  <a:tcPr marL="83326" marR="833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4800" b="1" dirty="0" smtClean="0">
                          <a:solidFill>
                            <a:schemeClr val="bg1"/>
                          </a:solidFill>
                          <a:latin typeface="Bookman Old Style" pitchFamily="18" charset="0"/>
                          <a:hlinkClick r:id="rId11" action="ppaction://hlinksldjump"/>
                        </a:rPr>
                        <a:t>9</a:t>
                      </a:r>
                      <a:endParaRPr lang="en-SG" sz="4800" b="1" dirty="0">
                        <a:solidFill>
                          <a:schemeClr val="bg1"/>
                        </a:solidFill>
                        <a:latin typeface="Bookman Old Style" pitchFamily="18" charset="0"/>
                      </a:endParaRPr>
                    </a:p>
                  </a:txBody>
                  <a:tcPr marL="83326" marR="833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4800" b="1" dirty="0" smtClean="0">
                          <a:solidFill>
                            <a:schemeClr val="bg1"/>
                          </a:solidFill>
                          <a:latin typeface="Bookman Old Style" pitchFamily="18" charset="0"/>
                          <a:hlinkClick r:id="rId12" action="ppaction://hlinksldjump"/>
                        </a:rPr>
                        <a:t>10</a:t>
                      </a:r>
                      <a:endParaRPr lang="en-SG" sz="4800" b="1" dirty="0">
                        <a:solidFill>
                          <a:schemeClr val="bg1"/>
                        </a:solidFill>
                        <a:latin typeface="Bookman Old Style" pitchFamily="18" charset="0"/>
                      </a:endParaRPr>
                    </a:p>
                  </a:txBody>
                  <a:tcPr marL="83326" marR="83326">
                    <a:noFill/>
                  </a:tcPr>
                </a:tc>
              </a:tr>
              <a:tr h="841013">
                <a:tc>
                  <a:txBody>
                    <a:bodyPr/>
                    <a:lstStyle/>
                    <a:p>
                      <a:pPr algn="ctr"/>
                      <a:r>
                        <a:rPr lang="sk-SK" sz="4800" b="1" dirty="0" smtClean="0">
                          <a:solidFill>
                            <a:schemeClr val="bg1"/>
                          </a:solidFill>
                          <a:latin typeface="Bookman Old Style" pitchFamily="18" charset="0"/>
                          <a:hlinkClick r:id="rId13" action="ppaction://hlinksldjump"/>
                        </a:rPr>
                        <a:t>11</a:t>
                      </a:r>
                      <a:endParaRPr lang="en-SG" sz="4800" b="1" dirty="0">
                        <a:solidFill>
                          <a:schemeClr val="bg1"/>
                        </a:solidFill>
                        <a:latin typeface="Bookman Old Style" pitchFamily="18" charset="0"/>
                      </a:endParaRPr>
                    </a:p>
                  </a:txBody>
                  <a:tcPr marL="83326" marR="833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4800" b="1" dirty="0" smtClean="0">
                          <a:solidFill>
                            <a:schemeClr val="bg1"/>
                          </a:solidFill>
                          <a:latin typeface="Bookman Old Style" pitchFamily="18" charset="0"/>
                          <a:hlinkClick r:id="rId14" action="ppaction://hlinksldjump"/>
                        </a:rPr>
                        <a:t>12</a:t>
                      </a:r>
                      <a:endParaRPr lang="en-SG" sz="4800" b="1" dirty="0">
                        <a:solidFill>
                          <a:schemeClr val="bg1"/>
                        </a:solidFill>
                        <a:latin typeface="Bookman Old Style" pitchFamily="18" charset="0"/>
                      </a:endParaRPr>
                    </a:p>
                  </a:txBody>
                  <a:tcPr marL="83326" marR="833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4800" b="1" dirty="0" smtClean="0">
                          <a:solidFill>
                            <a:schemeClr val="bg1"/>
                          </a:solidFill>
                          <a:latin typeface="Bookman Old Style" pitchFamily="18" charset="0"/>
                          <a:hlinkClick r:id="rId15" action="ppaction://hlinksldjump"/>
                        </a:rPr>
                        <a:t>13</a:t>
                      </a:r>
                      <a:endParaRPr lang="en-SG" sz="4800" b="1" dirty="0">
                        <a:solidFill>
                          <a:schemeClr val="bg1"/>
                        </a:solidFill>
                        <a:latin typeface="Bookman Old Style" pitchFamily="18" charset="0"/>
                      </a:endParaRPr>
                    </a:p>
                  </a:txBody>
                  <a:tcPr marL="83326" marR="83326"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4800" b="1" dirty="0">
                        <a:solidFill>
                          <a:schemeClr val="bg1"/>
                        </a:solidFill>
                      </a:endParaRPr>
                    </a:p>
                  </a:txBody>
                  <a:tcPr marL="83326" marR="83326"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4800" b="1" dirty="0">
                        <a:solidFill>
                          <a:schemeClr val="bg1"/>
                        </a:solidFill>
                      </a:endParaRPr>
                    </a:p>
                  </a:txBody>
                  <a:tcPr marL="83326" marR="83326">
                    <a:noFill/>
                  </a:tcPr>
                </a:tc>
              </a:tr>
            </a:tbl>
          </a:graphicData>
        </a:graphic>
      </p:graphicFrame>
      <p:sp>
        <p:nvSpPr>
          <p:cNvPr id="6" name="Šípka doľava 5">
            <a:hlinkClick r:id="rId16" action="ppaction://hlinksldjump"/>
          </p:cNvPr>
          <p:cNvSpPr/>
          <p:nvPr/>
        </p:nvSpPr>
        <p:spPr>
          <a:xfrm>
            <a:off x="323528" y="6309320"/>
            <a:ext cx="648072" cy="548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sad ca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5075" y="3038475"/>
            <a:ext cx="2819400" cy="1619250"/>
          </a:xfrm>
        </p:spPr>
      </p:pic>
      <p:sp>
        <p:nvSpPr>
          <p:cNvPr id="5" name="Šípka doľava 4">
            <a:hlinkClick r:id="rId3" action="ppaction://hlinksldjump"/>
          </p:cNvPr>
          <p:cNvSpPr/>
          <p:nvPr/>
        </p:nvSpPr>
        <p:spPr>
          <a:xfrm>
            <a:off x="1475656" y="5805264"/>
            <a:ext cx="1368152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stiahnuť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0"/>
            <a:ext cx="8100392" cy="6858000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Prvý politický orgán Slovákov mal sídlo v meste</a:t>
            </a:r>
          </a:p>
          <a:p>
            <a:endParaRPr lang="en-SG" dirty="0"/>
          </a:p>
        </p:txBody>
      </p:sp>
      <p:sp>
        <p:nvSpPr>
          <p:cNvPr id="5" name="Vývojový diagram: alternatívny proces 4">
            <a:hlinkClick r:id="rId3" action="ppaction://hlinksldjump"/>
          </p:cNvPr>
          <p:cNvSpPr/>
          <p:nvPr/>
        </p:nvSpPr>
        <p:spPr>
          <a:xfrm>
            <a:off x="3707904" y="2924944"/>
            <a:ext cx="2592288" cy="57606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Budín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6" name="Vývojový diagram: alternatívny proces 5">
            <a:hlinkClick r:id="rId4" action="ppaction://hlinksldjump"/>
          </p:cNvPr>
          <p:cNvSpPr/>
          <p:nvPr/>
        </p:nvSpPr>
        <p:spPr>
          <a:xfrm>
            <a:off x="3779912" y="3933056"/>
            <a:ext cx="2592288" cy="57606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Viedeň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7" name="Vývojový diagram: alternatívny proces 6">
            <a:hlinkClick r:id="rId3" action="ppaction://hlinksldjump"/>
          </p:cNvPr>
          <p:cNvSpPr/>
          <p:nvPr/>
        </p:nvSpPr>
        <p:spPr>
          <a:xfrm>
            <a:off x="3779912" y="5085184"/>
            <a:ext cx="2592288" cy="57606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Levoča</a:t>
            </a:r>
            <a:endParaRPr lang="en-SG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dog thumb u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56087" y="2619375"/>
            <a:ext cx="1857375" cy="2457450"/>
          </a:xfrm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1619672" y="5877272"/>
            <a:ext cx="864096" cy="79208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sad ca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5075" y="3038475"/>
            <a:ext cx="2819400" cy="1619250"/>
          </a:xfrm>
        </p:spPr>
      </p:pic>
      <p:sp>
        <p:nvSpPr>
          <p:cNvPr id="5" name="Šípka doľava 4">
            <a:hlinkClick r:id="rId3" action="ppaction://hlinksldjump"/>
          </p:cNvPr>
          <p:cNvSpPr/>
          <p:nvPr/>
        </p:nvSpPr>
        <p:spPr>
          <a:xfrm>
            <a:off x="1403648" y="5805264"/>
            <a:ext cx="936104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stiahnuť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0"/>
            <a:ext cx="8172400" cy="6858000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Maďarskí revolucionári boli porazení v bitke pri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4" name="Zaoblený obdĺžnik 3">
            <a:hlinkClick r:id="rId3" action="ppaction://hlinksldjump"/>
          </p:cNvPr>
          <p:cNvSpPr/>
          <p:nvPr/>
        </p:nvSpPr>
        <p:spPr>
          <a:xfrm>
            <a:off x="3635896" y="3429000"/>
            <a:ext cx="288032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Világosi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5" name="Vývojový diagram: alternatívny proces 4">
            <a:hlinkClick r:id="rId4" action="ppaction://hlinksldjump"/>
          </p:cNvPr>
          <p:cNvSpPr/>
          <p:nvPr/>
        </p:nvSpPr>
        <p:spPr>
          <a:xfrm>
            <a:off x="3635896" y="2708920"/>
            <a:ext cx="2808312" cy="57606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Moháči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6" name="Zaoblený obdĺžnik 5">
            <a:hlinkClick r:id="rId4" action="ppaction://hlinksldjump"/>
          </p:cNvPr>
          <p:cNvSpPr/>
          <p:nvPr/>
        </p:nvSpPr>
        <p:spPr>
          <a:xfrm>
            <a:off x="3635896" y="4293096"/>
            <a:ext cx="288032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Myjave </a:t>
            </a:r>
            <a:endParaRPr lang="en-SG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dog thumb u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56087" y="2619375"/>
            <a:ext cx="1857375" cy="2457450"/>
          </a:xfrm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1619672" y="5877272"/>
            <a:ext cx="864096" cy="79208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sad ca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5075" y="3038475"/>
            <a:ext cx="2819400" cy="1619250"/>
          </a:xfrm>
        </p:spPr>
      </p:pic>
      <p:sp>
        <p:nvSpPr>
          <p:cNvPr id="5" name="Šípka doľava 4">
            <a:hlinkClick r:id="rId3" action="ppaction://hlinksldjump"/>
          </p:cNvPr>
          <p:cNvSpPr/>
          <p:nvPr/>
        </p:nvSpPr>
        <p:spPr>
          <a:xfrm>
            <a:off x="1403648" y="5805264"/>
            <a:ext cx="936104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stiahnuť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0"/>
            <a:ext cx="8100392" cy="6857999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Prvé slovenské gymnázia vznikli v mestách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4" name="Zaoblený obdĺžnik 3">
            <a:hlinkClick r:id="rId3" action="ppaction://hlinksldjump"/>
          </p:cNvPr>
          <p:cNvSpPr/>
          <p:nvPr/>
        </p:nvSpPr>
        <p:spPr>
          <a:xfrm>
            <a:off x="2267744" y="2564904"/>
            <a:ext cx="5544616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Kláštor pod Znievom, Bratislava, Turčiansky Sv. Martin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5" name="Zaoblený obdĺžnik 4">
            <a:hlinkClick r:id="rId4" action="ppaction://hlinksldjump"/>
          </p:cNvPr>
          <p:cNvSpPr/>
          <p:nvPr/>
        </p:nvSpPr>
        <p:spPr>
          <a:xfrm>
            <a:off x="2267744" y="3573016"/>
            <a:ext cx="5544616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Revúca, Turčiansky Sv. Martin, Kláštor pod Znievom  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6" name="Zaoblený obdĺžnik 5">
            <a:hlinkClick r:id="rId3" action="ppaction://hlinksldjump"/>
          </p:cNvPr>
          <p:cNvSpPr/>
          <p:nvPr/>
        </p:nvSpPr>
        <p:spPr>
          <a:xfrm>
            <a:off x="2123728" y="4509120"/>
            <a:ext cx="5544616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Turčiansky Sv. Martin , Revúca, Prievidza</a:t>
            </a:r>
            <a:endParaRPr lang="en-SG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dog thumb u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56087" y="2619375"/>
            <a:ext cx="1857375" cy="2457450"/>
          </a:xfrm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1619672" y="5877272"/>
            <a:ext cx="864096" cy="79208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sad ca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5075" y="3038475"/>
            <a:ext cx="2819400" cy="1619250"/>
          </a:xfrm>
        </p:spPr>
      </p:pic>
      <p:sp>
        <p:nvSpPr>
          <p:cNvPr id="5" name="Šípka doľava 4">
            <a:hlinkClick r:id="rId3" action="ppaction://hlinksldjump"/>
          </p:cNvPr>
          <p:cNvSpPr/>
          <p:nvPr/>
        </p:nvSpPr>
        <p:spPr>
          <a:xfrm>
            <a:off x="1403648" y="5805264"/>
            <a:ext cx="936104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ok 10" descr="slovensk učene tovarišstv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0"/>
            <a:ext cx="8100392" cy="6858000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Aký spolok vznikol v roku 1792?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Zaoblený obdĺžnik 3">
            <a:hlinkClick r:id="rId3" action="ppaction://hlinksldjump"/>
          </p:cNvPr>
          <p:cNvSpPr/>
          <p:nvPr/>
        </p:nvSpPr>
        <p:spPr>
          <a:xfrm>
            <a:off x="1403648" y="2924944"/>
            <a:ext cx="3240360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rgbClr val="FFC000"/>
                </a:solidFill>
              </a:rPr>
              <a:t>Živena</a:t>
            </a:r>
            <a:endParaRPr lang="en-SG" dirty="0">
              <a:solidFill>
                <a:srgbClr val="FFC000"/>
              </a:solidFill>
            </a:endParaRPr>
          </a:p>
        </p:txBody>
      </p:sp>
      <p:sp>
        <p:nvSpPr>
          <p:cNvPr id="5" name="Zaoblený obdĺžnik 4">
            <a:hlinkClick r:id="rId4" action="ppaction://hlinksldjump"/>
          </p:cNvPr>
          <p:cNvSpPr/>
          <p:nvPr/>
        </p:nvSpPr>
        <p:spPr>
          <a:xfrm>
            <a:off x="5292080" y="2924944"/>
            <a:ext cx="3240360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rgbClr val="FFC000"/>
                </a:solidFill>
              </a:rPr>
              <a:t>Slovenské učené tovarišstvo</a:t>
            </a:r>
            <a:endParaRPr lang="en-SG" dirty="0">
              <a:solidFill>
                <a:srgbClr val="FFC000"/>
              </a:solidFill>
            </a:endParaRPr>
          </a:p>
        </p:txBody>
      </p:sp>
      <p:sp>
        <p:nvSpPr>
          <p:cNvPr id="6" name="Zaoblený obdĺžnik 5">
            <a:hlinkClick r:id="rId3" action="ppaction://hlinksldjump"/>
          </p:cNvPr>
          <p:cNvSpPr/>
          <p:nvPr/>
        </p:nvSpPr>
        <p:spPr>
          <a:xfrm>
            <a:off x="5436096" y="4509120"/>
            <a:ext cx="3240360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rgbClr val="FFC000"/>
                </a:solidFill>
              </a:rPr>
              <a:t>Sokol</a:t>
            </a:r>
            <a:endParaRPr lang="en-SG" dirty="0">
              <a:solidFill>
                <a:srgbClr val="FFC000"/>
              </a:solidFill>
            </a:endParaRPr>
          </a:p>
        </p:txBody>
      </p:sp>
      <p:sp>
        <p:nvSpPr>
          <p:cNvPr id="7" name="Zaoblený obdĺžnik 6">
            <a:hlinkClick r:id="rId3" action="ppaction://hlinksldjump"/>
          </p:cNvPr>
          <p:cNvSpPr/>
          <p:nvPr/>
        </p:nvSpPr>
        <p:spPr>
          <a:xfrm>
            <a:off x="1259632" y="4293096"/>
            <a:ext cx="3240360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rgbClr val="FFC000"/>
                </a:solidFill>
              </a:rPr>
              <a:t>Hornouhorský vzdelávací spolok</a:t>
            </a:r>
            <a:endParaRPr lang="en-SG" dirty="0">
              <a:solidFill>
                <a:srgbClr val="FFC000"/>
              </a:solidFill>
            </a:endParaRPr>
          </a:p>
        </p:txBody>
      </p:sp>
      <p:sp>
        <p:nvSpPr>
          <p:cNvPr id="53250" name="AutoShape 2" descr="Slovenské učené tovarišstvo | Najkrajší kraj.s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53252" name="AutoShape 4" descr="Slovenské učené tovarišstvo | Najkrajší kraj.s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stiahnuť (6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0"/>
            <a:ext cx="8172400" cy="6858000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Podpredsedom Matice Slovenskej bol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4" name="Zaoblený obdĺžnik 3">
            <a:hlinkClick r:id="rId3" action="ppaction://hlinksldjump"/>
          </p:cNvPr>
          <p:cNvSpPr/>
          <p:nvPr/>
        </p:nvSpPr>
        <p:spPr>
          <a:xfrm>
            <a:off x="2195736" y="3068960"/>
            <a:ext cx="216024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Karol Kuzmány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5" name="Zaoblený obdĺžnik 4">
            <a:hlinkClick r:id="rId4" action="ppaction://hlinksldjump"/>
          </p:cNvPr>
          <p:cNvSpPr/>
          <p:nvPr/>
        </p:nvSpPr>
        <p:spPr>
          <a:xfrm>
            <a:off x="4788024" y="4221088"/>
            <a:ext cx="216024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Štefan Marko Daxner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6" name="Zaoblený obdĺžnik 5">
            <a:hlinkClick r:id="rId4" action="ppaction://hlinksldjump"/>
          </p:cNvPr>
          <p:cNvSpPr/>
          <p:nvPr/>
        </p:nvSpPr>
        <p:spPr>
          <a:xfrm>
            <a:off x="2195736" y="4221088"/>
            <a:ext cx="216024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Ján Francisci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Zaoblený obdĺžnik 6">
            <a:hlinkClick r:id="rId4" action="ppaction://hlinksldjump"/>
          </p:cNvPr>
          <p:cNvSpPr/>
          <p:nvPr/>
        </p:nvSpPr>
        <p:spPr>
          <a:xfrm>
            <a:off x="4860032" y="3068960"/>
            <a:ext cx="216024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Štefan Moyzes</a:t>
            </a:r>
            <a:endParaRPr lang="en-SG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dog thumb u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56087" y="2619375"/>
            <a:ext cx="1857375" cy="2457450"/>
          </a:xfrm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1619672" y="5877272"/>
            <a:ext cx="864096" cy="79208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sad ca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5075" y="3038475"/>
            <a:ext cx="2819400" cy="1619250"/>
          </a:xfrm>
        </p:spPr>
      </p:pic>
      <p:sp>
        <p:nvSpPr>
          <p:cNvPr id="5" name="Šípka doľava 4">
            <a:hlinkClick r:id="rId3" action="ppaction://hlinksldjump"/>
          </p:cNvPr>
          <p:cNvSpPr/>
          <p:nvPr/>
        </p:nvSpPr>
        <p:spPr>
          <a:xfrm>
            <a:off x="1403648" y="5805264"/>
            <a:ext cx="936104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images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0"/>
            <a:ext cx="8100391" cy="6857999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03648" y="980728"/>
            <a:ext cx="7498080" cy="4800600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Vytvoriť tzv. Hornouhorské slovenské Okolie požadovali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4" name="Vývojový diagram: alternatívny proces 3">
            <a:hlinkClick r:id="rId3" action="ppaction://hlinksldjump"/>
          </p:cNvPr>
          <p:cNvSpPr/>
          <p:nvPr/>
        </p:nvSpPr>
        <p:spPr>
          <a:xfrm>
            <a:off x="2339752" y="2276872"/>
            <a:ext cx="4680520" cy="93610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Žiadosti slovenského národa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5" name="Vývojový diagram: alternatívny proces 4">
            <a:hlinkClick r:id="rId3" action="ppaction://hlinksldjump"/>
          </p:cNvPr>
          <p:cNvSpPr/>
          <p:nvPr/>
        </p:nvSpPr>
        <p:spPr>
          <a:xfrm>
            <a:off x="2411760" y="3429000"/>
            <a:ext cx="4680520" cy="93610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Slovenská národná rada</a:t>
            </a:r>
            <a:endParaRPr lang="en-SG" b="1" dirty="0"/>
          </a:p>
        </p:txBody>
      </p:sp>
      <p:sp>
        <p:nvSpPr>
          <p:cNvPr id="6" name="Vývojový diagram: alternatívny proces 5">
            <a:hlinkClick r:id="rId4" action="ppaction://hlinksldjump"/>
          </p:cNvPr>
          <p:cNvSpPr/>
          <p:nvPr/>
        </p:nvSpPr>
        <p:spPr>
          <a:xfrm>
            <a:off x="2411760" y="4509120"/>
            <a:ext cx="4680520" cy="93610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Memorandum slovenského národa</a:t>
            </a:r>
            <a:endParaRPr lang="en-SG" b="1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dog thumb u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56087" y="2619375"/>
            <a:ext cx="1857375" cy="2457450"/>
          </a:xfrm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1619672" y="5877272"/>
            <a:ext cx="864096" cy="79208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sad ca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5075" y="3038475"/>
            <a:ext cx="2819400" cy="1619250"/>
          </a:xfrm>
        </p:spPr>
      </p:pic>
      <p:sp>
        <p:nvSpPr>
          <p:cNvPr id="5" name="Šípka doľava 4">
            <a:hlinkClick r:id="rId3" action="ppaction://hlinksldjump"/>
          </p:cNvPr>
          <p:cNvSpPr/>
          <p:nvPr/>
        </p:nvSpPr>
        <p:spPr>
          <a:xfrm>
            <a:off x="1403648" y="5805264"/>
            <a:ext cx="936104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stiahnuť (7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0"/>
            <a:ext cx="8100392" cy="6858000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 roku 1843 došlo k nasledujúcej udalosti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4" name="Vývojový diagram: alternatívny proces 3">
            <a:hlinkClick r:id="rId3" action="ppaction://hlinksldjump"/>
          </p:cNvPr>
          <p:cNvSpPr/>
          <p:nvPr/>
        </p:nvSpPr>
        <p:spPr>
          <a:xfrm>
            <a:off x="2195736" y="2636912"/>
            <a:ext cx="4392488" cy="79208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Uzákonenie spisovnej slovenčiny</a:t>
            </a:r>
            <a:endParaRPr lang="en-SG" b="1" dirty="0"/>
          </a:p>
        </p:txBody>
      </p:sp>
      <p:sp>
        <p:nvSpPr>
          <p:cNvPr id="5" name="Vývojový diagram: alternatívny proces 4">
            <a:hlinkClick r:id="rId4" action="ppaction://hlinksldjump"/>
          </p:cNvPr>
          <p:cNvSpPr/>
          <p:nvPr/>
        </p:nvSpPr>
        <p:spPr>
          <a:xfrm>
            <a:off x="2339752" y="3861048"/>
            <a:ext cx="4392488" cy="79208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Začali vychádzať Slovenské národné noviny</a:t>
            </a:r>
            <a:endParaRPr lang="en-SG" b="1" dirty="0"/>
          </a:p>
        </p:txBody>
      </p:sp>
      <p:sp>
        <p:nvSpPr>
          <p:cNvPr id="6" name="Vývojový diagram: alternatívny proces 5">
            <a:hlinkClick r:id="rId4" action="ppaction://hlinksldjump"/>
          </p:cNvPr>
          <p:cNvSpPr/>
          <p:nvPr/>
        </p:nvSpPr>
        <p:spPr>
          <a:xfrm>
            <a:off x="2627784" y="5445224"/>
            <a:ext cx="4392488" cy="79208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Bol založený spolok Tatrín</a:t>
            </a:r>
            <a:endParaRPr lang="en-SG" b="1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dog thumb u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56087" y="2619375"/>
            <a:ext cx="1857375" cy="2457450"/>
          </a:xfrm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1619672" y="5877272"/>
            <a:ext cx="864096" cy="79208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sad ca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5075" y="3038475"/>
            <a:ext cx="2819400" cy="1619250"/>
          </a:xfrm>
        </p:spPr>
      </p:pic>
      <p:sp>
        <p:nvSpPr>
          <p:cNvPr id="5" name="Šípka doľava 4">
            <a:hlinkClick r:id="rId3" action="ppaction://hlinksldjump"/>
          </p:cNvPr>
          <p:cNvSpPr/>
          <p:nvPr/>
        </p:nvSpPr>
        <p:spPr>
          <a:xfrm>
            <a:off x="1403648" y="5805264"/>
            <a:ext cx="936104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stiahnuť (9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0"/>
            <a:ext cx="8028384" cy="6669360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Štúrov fonetický pravopis zmenil na etymologický ( používanie ypsilonu):</a:t>
            </a:r>
          </a:p>
          <a:p>
            <a:endParaRPr lang="en-SG" dirty="0"/>
          </a:p>
        </p:txBody>
      </p:sp>
      <p:sp>
        <p:nvSpPr>
          <p:cNvPr id="4" name="Vývojový diagram: alternatívny proces 3">
            <a:hlinkClick r:id="rId3" action="ppaction://hlinksldjump"/>
          </p:cNvPr>
          <p:cNvSpPr/>
          <p:nvPr/>
        </p:nvSpPr>
        <p:spPr>
          <a:xfrm>
            <a:off x="2627784" y="2564904"/>
            <a:ext cx="3096344" cy="100811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Martin Hattala</a:t>
            </a:r>
            <a:endParaRPr lang="en-SG" b="1" dirty="0"/>
          </a:p>
        </p:txBody>
      </p:sp>
      <p:sp>
        <p:nvSpPr>
          <p:cNvPr id="5" name="Vývojový diagram: alternatívny proces 4">
            <a:hlinkClick r:id="rId4" action="ppaction://hlinksldjump"/>
          </p:cNvPr>
          <p:cNvSpPr/>
          <p:nvPr/>
        </p:nvSpPr>
        <p:spPr>
          <a:xfrm>
            <a:off x="2627784" y="3789040"/>
            <a:ext cx="3096344" cy="100811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Martin Hamuljak</a:t>
            </a:r>
            <a:endParaRPr lang="en-SG" b="1" dirty="0"/>
          </a:p>
        </p:txBody>
      </p:sp>
      <p:sp>
        <p:nvSpPr>
          <p:cNvPr id="6" name="Vývojový diagram: alternatívny proces 5">
            <a:hlinkClick r:id="rId4" action="ppaction://hlinksldjump"/>
          </p:cNvPr>
          <p:cNvSpPr/>
          <p:nvPr/>
        </p:nvSpPr>
        <p:spPr>
          <a:xfrm>
            <a:off x="2627784" y="5157192"/>
            <a:ext cx="3096344" cy="100811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Ján Botto </a:t>
            </a:r>
            <a:endParaRPr lang="en-SG" b="1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dog thumb u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56087" y="2619375"/>
            <a:ext cx="1857375" cy="2457450"/>
          </a:xfrm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6876256" y="5445224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dog thumb u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56087" y="2619375"/>
            <a:ext cx="1857375" cy="2457450"/>
          </a:xfrm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1619672" y="5877272"/>
            <a:ext cx="864096" cy="79208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sad ca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5075" y="3038475"/>
            <a:ext cx="2819400" cy="1619250"/>
          </a:xfrm>
        </p:spPr>
      </p:pic>
      <p:sp>
        <p:nvSpPr>
          <p:cNvPr id="5" name="Šípka doľava 4">
            <a:hlinkClick r:id="rId3" action="ppaction://hlinksldjump"/>
          </p:cNvPr>
          <p:cNvSpPr/>
          <p:nvPr/>
        </p:nvSpPr>
        <p:spPr>
          <a:xfrm>
            <a:off x="1403648" y="5805264"/>
            <a:ext cx="936104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Vyber si číslo a klikni naň</a:t>
            </a:r>
          </a:p>
          <a:p>
            <a:r>
              <a:rPr lang="sk-SK" dirty="0" smtClean="0"/>
              <a:t>Prečítaj si otázku a vyber odpoveď</a:t>
            </a:r>
          </a:p>
          <a:p>
            <a:r>
              <a:rPr lang="sk-SK" dirty="0" smtClean="0"/>
              <a:t>Pri správnej odpovedi klikni na domček a vyber si </a:t>
            </a:r>
            <a:r>
              <a:rPr lang="sk-SK" dirty="0" err="1" smtClean="0"/>
              <a:t>ďaľšie</a:t>
            </a:r>
            <a:r>
              <a:rPr lang="sk-SK" dirty="0" smtClean="0"/>
              <a:t> číslo</a:t>
            </a:r>
          </a:p>
          <a:p>
            <a:r>
              <a:rPr lang="sk-SK" dirty="0" smtClean="0"/>
              <a:t>Pri nesprávnej odpovedi klikni na šípku a skús znova</a:t>
            </a:r>
          </a:p>
          <a:p>
            <a:r>
              <a:rPr lang="sk-SK" dirty="0" smtClean="0"/>
              <a:t>Na odpoveď klikni len vtedy </a:t>
            </a:r>
            <a:r>
              <a:rPr lang="sk-SK" dirty="0" err="1" smtClean="0"/>
              <a:t>ked</a:t>
            </a:r>
            <a:r>
              <a:rPr lang="sk-SK" dirty="0" smtClean="0"/>
              <a:t> sa znak </a:t>
            </a:r>
            <a:r>
              <a:rPr lang="sk-SK" dirty="0" err="1" smtClean="0"/>
              <a:t>šipky</a:t>
            </a:r>
            <a:r>
              <a:rPr lang="sk-SK" dirty="0" smtClean="0"/>
              <a:t> zmení na znak ruky</a:t>
            </a:r>
          </a:p>
          <a:p>
            <a:r>
              <a:rPr lang="sk-SK" dirty="0" smtClean="0"/>
              <a:t>Prajem ti veľa úspechov pri riešení</a:t>
            </a:r>
            <a:endParaRPr lang="en-SG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1619672" y="6165304"/>
            <a:ext cx="792088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sad ca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5075" y="3038475"/>
            <a:ext cx="2819400" cy="1619250"/>
          </a:xfrm>
        </p:spPr>
      </p:pic>
      <p:sp>
        <p:nvSpPr>
          <p:cNvPr id="5" name="Šípka doľava 4">
            <a:hlinkClick r:id="rId3" action="ppaction://hlinksldjump"/>
          </p:cNvPr>
          <p:cNvSpPr/>
          <p:nvPr/>
        </p:nvSpPr>
        <p:spPr>
          <a:xfrm>
            <a:off x="1547664" y="5517232"/>
            <a:ext cx="1440160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ok 9" descr="biblicka češti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0"/>
            <a:ext cx="8100392" cy="6858000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Aký jazyk používali evanjelickí vzdelanci v čase národného obrodenia?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4" name="Zaoblený obdĺžnik 3">
            <a:hlinkClick r:id="rId3" action="ppaction://hlinksldjump"/>
          </p:cNvPr>
          <p:cNvSpPr/>
          <p:nvPr/>
        </p:nvSpPr>
        <p:spPr>
          <a:xfrm>
            <a:off x="1331640" y="3140968"/>
            <a:ext cx="3240360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Biblickú češtinu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5" name="Zaoblený obdĺžnik 4">
            <a:hlinkClick r:id="rId4" action="ppaction://hlinksldjump"/>
          </p:cNvPr>
          <p:cNvSpPr/>
          <p:nvPr/>
        </p:nvSpPr>
        <p:spPr>
          <a:xfrm>
            <a:off x="4788024" y="3140968"/>
            <a:ext cx="3240360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Bernolákovskú slovenčinu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6" name="Zaoblený obdĺžnik 5">
            <a:hlinkClick r:id="rId4" action="ppaction://hlinksldjump"/>
          </p:cNvPr>
          <p:cNvSpPr/>
          <p:nvPr/>
        </p:nvSpPr>
        <p:spPr>
          <a:xfrm>
            <a:off x="1259632" y="4725144"/>
            <a:ext cx="3240360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Latinčinu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8" name="Zaoblený obdĺžnik 7">
            <a:hlinkClick r:id="rId4" action="ppaction://hlinksldjump"/>
          </p:cNvPr>
          <p:cNvSpPr/>
          <p:nvPr/>
        </p:nvSpPr>
        <p:spPr>
          <a:xfrm>
            <a:off x="4860032" y="4653136"/>
            <a:ext cx="3240360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Štúrovská slovenčinu</a:t>
            </a:r>
            <a:endParaRPr lang="en-SG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dog thumb u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56087" y="2619375"/>
            <a:ext cx="1857375" cy="2457450"/>
          </a:xfrm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6804248" y="5517232"/>
            <a:ext cx="1368152" cy="10801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Zástupný symbol obsahu 3" descr="sad ca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5075" y="3038475"/>
            <a:ext cx="2819400" cy="1619250"/>
          </a:xfrm>
        </p:spPr>
      </p:pic>
      <p:sp>
        <p:nvSpPr>
          <p:cNvPr id="5" name="Šípka doľava 4">
            <a:hlinkClick r:id="rId3" action="ppaction://hlinksldjump"/>
          </p:cNvPr>
          <p:cNvSpPr/>
          <p:nvPr/>
        </p:nvSpPr>
        <p:spPr>
          <a:xfrm>
            <a:off x="1619672" y="5301208"/>
            <a:ext cx="1440160" cy="8640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stiahnuť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245424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Kto je autorom diela Jazykovedno-kritická rozprava o slovenských písmenách?</a:t>
            </a:r>
          </a:p>
          <a:p>
            <a:endParaRPr lang="sk-SK" dirty="0" smtClean="0"/>
          </a:p>
          <a:p>
            <a:endParaRPr lang="en-SG" dirty="0"/>
          </a:p>
        </p:txBody>
      </p:sp>
      <p:sp>
        <p:nvSpPr>
          <p:cNvPr id="4" name="Zaoblený obdĺžnik 3">
            <a:hlinkClick r:id="rId3" action="ppaction://hlinksldjump"/>
          </p:cNvPr>
          <p:cNvSpPr/>
          <p:nvPr/>
        </p:nvSpPr>
        <p:spPr>
          <a:xfrm>
            <a:off x="1979712" y="3501008"/>
            <a:ext cx="208823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Adam František Kollár 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5" name="Zaoblený obdĺžnik 4">
            <a:hlinkClick r:id="rId4" action="ppaction://hlinksldjump"/>
          </p:cNvPr>
          <p:cNvSpPr/>
          <p:nvPr/>
        </p:nvSpPr>
        <p:spPr>
          <a:xfrm>
            <a:off x="1907704" y="4437112"/>
            <a:ext cx="208823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Anton Bernolák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6" name="Zaoblený obdĺžnik 5">
            <a:hlinkClick r:id="rId3" action="ppaction://hlinksldjump"/>
          </p:cNvPr>
          <p:cNvSpPr/>
          <p:nvPr/>
        </p:nvSpPr>
        <p:spPr>
          <a:xfrm>
            <a:off x="4644008" y="4509120"/>
            <a:ext cx="208823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Jozef Ignác Bajza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7" name="Zaoblený obdĺžnik 6">
            <a:hlinkClick r:id="rId3" action="ppaction://hlinksldjump"/>
          </p:cNvPr>
          <p:cNvSpPr/>
          <p:nvPr/>
        </p:nvSpPr>
        <p:spPr>
          <a:xfrm>
            <a:off x="4644008" y="3573016"/>
            <a:ext cx="208823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Martin Hamuljak</a:t>
            </a:r>
            <a:endParaRPr lang="en-SG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2668</TotalTime>
  <Words>295</Words>
  <Application>Microsoft Office PowerPoint</Application>
  <PresentationFormat>Prezentácia na obrazovke (4:3)</PresentationFormat>
  <Paragraphs>88</Paragraphs>
  <Slides>42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42</vt:i4>
      </vt:variant>
    </vt:vector>
  </HeadingPairs>
  <TitlesOfParts>
    <vt:vector size="43" baseType="lpstr">
      <vt:lpstr>Slnovrat</vt:lpstr>
      <vt:lpstr>Slovenské národné hnutie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Slovenské národné hnutie</dc:title>
  <dc:creator>Katka</dc:creator>
  <cp:lastModifiedBy>Raduz</cp:lastModifiedBy>
  <cp:revision>135</cp:revision>
  <dcterms:created xsi:type="dcterms:W3CDTF">2020-03-27T19:20:07Z</dcterms:created>
  <dcterms:modified xsi:type="dcterms:W3CDTF">2020-04-06T16:38:14Z</dcterms:modified>
</cp:coreProperties>
</file>