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66" r:id="rId5"/>
    <p:sldId id="261" r:id="rId6"/>
    <p:sldId id="267" r:id="rId7"/>
    <p:sldId id="262" r:id="rId8"/>
    <p:sldId id="268" r:id="rId9"/>
    <p:sldId id="263" r:id="rId10"/>
    <p:sldId id="265" r:id="rId11"/>
    <p:sldId id="264" r:id="rId12"/>
    <p:sldId id="258" r:id="rId13"/>
    <p:sldId id="259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AB14-4554-4FDF-BF92-433419CD1F3D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6843-813B-4B48-ABCA-47DB468691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8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6843-813B-4B48-ABCA-47DB46869175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26.05.2020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sk/search?q=slovensk%C3%A9+vys%C5%A5ahovalectvo&amp;source=lnms&amp;tbm=isch&amp;sa=X&amp;sqi=2&amp;ved=0ahUKEwjerouc1ZzTAhVHVhQKHakLAb8Q_AUIBigB&amp;biw=1003&amp;bih=72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Slovenské vysťahovalectvo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Tematický celok: „Rakúsko - Uhorsko“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Výsledok vyh&amp;lcaron;adávania obrázkov pre dopyt matica slovenská v ameri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650954">
            <a:off x="93601" y="1376353"/>
            <a:ext cx="5844475" cy="2468119"/>
          </a:xfrm>
          <a:prstGeom prst="rect">
            <a:avLst/>
          </a:prstGeom>
          <a:noFill/>
        </p:spPr>
      </p:pic>
      <p:pic>
        <p:nvPicPr>
          <p:cNvPr id="22530" name="Picture 2" descr="Výsledok vyh&amp;lcaron;adávania obrázkov pre dopyt matica slovenská v amerik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413" y="1652930"/>
            <a:ext cx="3857619" cy="5205070"/>
          </a:xfrm>
          <a:prstGeom prst="rect">
            <a:avLst/>
          </a:prstGeom>
          <a:noFill/>
        </p:spPr>
      </p:pic>
      <p:pic>
        <p:nvPicPr>
          <p:cNvPr id="22534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12" y="4451982"/>
            <a:ext cx="3519482" cy="24060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Slovenská liga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2844" y="1785926"/>
            <a:ext cx="8229600" cy="4110046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Vznik 1907 v Clevelande </a:t>
            </a:r>
            <a:r>
              <a:rPr lang="sk-SK" dirty="0" smtClean="0">
                <a:solidFill>
                  <a:srgbClr val="FF0000"/>
                </a:solidFill>
              </a:rPr>
              <a:t>– najvýznamnejšia organizácia Slovákov v USA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cieľom</a:t>
            </a:r>
            <a:r>
              <a:rPr lang="sk-SK" dirty="0" smtClean="0">
                <a:solidFill>
                  <a:srgbClr val="FF0000"/>
                </a:solidFill>
              </a:rPr>
              <a:t> bolo združovať amerických Slovákov a podporovať Slovákov v Uhorsku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Zakladatelia: </a:t>
            </a:r>
            <a:r>
              <a:rPr lang="sk-SK" dirty="0" smtClean="0">
                <a:solidFill>
                  <a:srgbClr val="FF0000"/>
                </a:solidFill>
              </a:rPr>
              <a:t>Štefan </a:t>
            </a:r>
            <a:r>
              <a:rPr lang="sk-SK" dirty="0" err="1" smtClean="0">
                <a:solidFill>
                  <a:srgbClr val="FF0000"/>
                </a:solidFill>
              </a:rPr>
              <a:t>Furdek</a:t>
            </a:r>
            <a:r>
              <a:rPr lang="sk-SK" dirty="0" smtClean="0">
                <a:solidFill>
                  <a:srgbClr val="FF0000"/>
                </a:solidFill>
              </a:rPr>
              <a:t>, Pavol </a:t>
            </a:r>
            <a:r>
              <a:rPr lang="sk-SK" dirty="0" err="1" smtClean="0">
                <a:solidFill>
                  <a:srgbClr val="FF0000"/>
                </a:solidFill>
              </a:rPr>
              <a:t>Rovnianek</a:t>
            </a:r>
            <a:r>
              <a:rPr lang="sk-SK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					Albert </a:t>
            </a:r>
            <a:r>
              <a:rPr lang="sk-SK" dirty="0" err="1" smtClean="0">
                <a:solidFill>
                  <a:srgbClr val="FF0000"/>
                </a:solidFill>
              </a:rPr>
              <a:t>Mamatey</a:t>
            </a:r>
            <a:r>
              <a:rPr lang="sk-SK" dirty="0" smtClean="0">
                <a:solidFill>
                  <a:srgbClr val="FF0000"/>
                </a:solidFill>
              </a:rPr>
              <a:t>, Ignác </a:t>
            </a:r>
            <a:r>
              <a:rPr lang="sk-SK" dirty="0" err="1" smtClean="0">
                <a:solidFill>
                  <a:srgbClr val="FF0000"/>
                </a:solidFill>
              </a:rPr>
              <a:t>Gessay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1026" name="Picture 2" descr="Výsledok vyh&amp;lcaron;adávania obrázkov pre dopyt slovenská liga v ameri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1589" y="1"/>
            <a:ext cx="2232410" cy="2143115"/>
          </a:xfrm>
          <a:prstGeom prst="rect">
            <a:avLst/>
          </a:prstGeom>
          <a:noFill/>
        </p:spPr>
      </p:pic>
      <p:pic>
        <p:nvPicPr>
          <p:cNvPr id="102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999334"/>
            <a:ext cx="2000264" cy="2806928"/>
          </a:xfrm>
          <a:prstGeom prst="rect">
            <a:avLst/>
          </a:prstGeom>
          <a:noFill/>
        </p:spPr>
      </p:pic>
      <p:pic>
        <p:nvPicPr>
          <p:cNvPr id="1032" name="Picture 8" descr="Výsledok vyh&amp;lcaron;adávania obrázkov pre dopyt slovenská liga v amerike pavol rovniane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4642250"/>
            <a:ext cx="1571636" cy="2215749"/>
          </a:xfrm>
          <a:prstGeom prst="rect">
            <a:avLst/>
          </a:prstGeom>
          <a:noFill/>
        </p:spPr>
      </p:pic>
      <p:pic>
        <p:nvPicPr>
          <p:cNvPr id="1034" name="Picture 10" descr="Výsledok vyh&amp;lcaron;adávania obrázkov pre dopyt slovenská liga v amerike albert mamate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4600792"/>
            <a:ext cx="1643074" cy="2257207"/>
          </a:xfrm>
          <a:prstGeom prst="rect">
            <a:avLst/>
          </a:prstGeom>
          <a:noFill/>
        </p:spPr>
      </p:pic>
      <p:pic>
        <p:nvPicPr>
          <p:cNvPr id="1036" name="Picture 12" descr="Výsledok vyh&amp;lcaron;adávania obrázkov pre dopyt slovenská liga v amerike ignác gessa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9454" y="4572008"/>
            <a:ext cx="1546855" cy="228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0352" y="357166"/>
            <a:ext cx="7772400" cy="1362456"/>
          </a:xfrm>
        </p:spPr>
        <p:txBody>
          <a:bodyPr/>
          <a:lstStyle/>
          <a:p>
            <a:r>
              <a:rPr lang="sk-SK" dirty="0" smtClean="0"/>
              <a:t>Informačné zdroje:</a:t>
            </a: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530352" y="1714488"/>
            <a:ext cx="7772400" cy="4143404"/>
          </a:xfrm>
        </p:spPr>
        <p:txBody>
          <a:bodyPr>
            <a:normAutofit/>
          </a:bodyPr>
          <a:lstStyle/>
          <a:p>
            <a:r>
              <a:rPr lang="sk-SK" dirty="0" smtClean="0"/>
              <a:t>Bednárová, </a:t>
            </a:r>
            <a:r>
              <a:rPr lang="sk-SK" dirty="0" err="1" smtClean="0"/>
              <a:t>Krasnovský</a:t>
            </a:r>
            <a:r>
              <a:rPr lang="sk-SK" dirty="0" smtClean="0"/>
              <a:t>, </a:t>
            </a:r>
            <a:r>
              <a:rPr lang="sk-SK" dirty="0" err="1" smtClean="0"/>
              <a:t>Ulrichová</a:t>
            </a:r>
            <a:r>
              <a:rPr lang="sk-SK" dirty="0" smtClean="0"/>
              <a:t> - Dejepis pre 8. ročník ZŠ a 3. ročník gymnázia s osemročným štúdiom</a:t>
            </a:r>
          </a:p>
          <a:p>
            <a:r>
              <a:rPr lang="sk-SK" dirty="0" smtClean="0">
                <a:hlinkClick r:id="rId2"/>
              </a:rPr>
              <a:t>https://www.google.sk/search?q=slovensk%C3%A9+vys%C5%A5ahovalectvo&amp;source=lnms&amp;tbm=isch&amp;sa=X&amp;sqi=2&amp;ved=0ahUKEwjerouc1ZzTAhVHVhQKHakLAb8Q_AUIBigB&amp;biw=1003&amp;bih=724#imgrc=sYlb4tzUXl1p4M</a:t>
            </a:r>
            <a:r>
              <a:rPr lang="sk-SK" dirty="0" smtClean="0"/>
              <a:t>:</a:t>
            </a:r>
          </a:p>
          <a:p>
            <a:r>
              <a:rPr lang="sk-SK" dirty="0" smtClean="0">
                <a:hlinkClick r:id="rId2"/>
              </a:rPr>
              <a:t>https://www.google.sk/search?q=slovensk%C3%A9+vys%C5%A5ahovalectvo&amp;source=lnms&amp;tbm=isch&amp;sa=X&amp;sqi=2&amp;ved=0ahUKEwjerouc1ZzTAhVHVhQKHakLAb8Q_AUIBigB&amp;biw=1003&amp;bih=724#tbm=isch&amp;q=slovensk%C3%A1+liga+v+amerike+albert+mamatey&amp;imgrc=EBRiHB6LJV5I3M</a:t>
            </a:r>
            <a:r>
              <a:rPr lang="sk-SK" dirty="0" smtClean="0"/>
              <a:t>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Slovenské vysťahovalectvo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89120"/>
          </a:xfrm>
        </p:spPr>
        <p:txBody>
          <a:bodyPr/>
          <a:lstStyle/>
          <a:p>
            <a:r>
              <a:rPr lang="sk-SK" dirty="0" smtClean="0"/>
              <a:t>Po vzniku Rakúsko – Uhorska,</a:t>
            </a:r>
            <a:r>
              <a:rPr lang="sk-SK" dirty="0" smtClean="0">
                <a:solidFill>
                  <a:srgbClr val="FF0000"/>
                </a:solidFill>
              </a:rPr>
              <a:t> uhorská vláda podporovala </a:t>
            </a:r>
            <a:r>
              <a:rPr lang="sk-SK" b="1" dirty="0" smtClean="0">
                <a:solidFill>
                  <a:srgbClr val="FF0000"/>
                </a:solidFill>
              </a:rPr>
              <a:t>industrializáciu</a:t>
            </a:r>
            <a:r>
              <a:rPr lang="sk-SK" dirty="0" smtClean="0"/>
              <a:t>, no </a:t>
            </a:r>
            <a:r>
              <a:rPr lang="sk-SK" dirty="0" smtClean="0">
                <a:solidFill>
                  <a:srgbClr val="FF0000"/>
                </a:solidFill>
              </a:rPr>
              <a:t>Uhorsko výrazne zaostávalo za Rakúskom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väčšie pracovné príležitosti ponúkali mestá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do Budapešti odchádzali desaťtisíce Slovákov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 prelome 19. a 20. storočia vrcholí vysťahovalectvo Slovákov do Ameriky</a:t>
            </a:r>
          </a:p>
          <a:p>
            <a:endParaRPr lang="sk-SK" dirty="0"/>
          </a:p>
        </p:txBody>
      </p:sp>
      <p:pic>
        <p:nvPicPr>
          <p:cNvPr id="8194" name="Picture 2" descr="Výsledok vyh&amp;lcaron;adávania obrázkov pre dopyt slovenské vys&amp;tcaron;ahovalectv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4063" y="4286257"/>
            <a:ext cx="3789937" cy="2571744"/>
          </a:xfrm>
          <a:prstGeom prst="rect">
            <a:avLst/>
          </a:prstGeom>
          <a:noFill/>
        </p:spPr>
      </p:pic>
      <p:pic>
        <p:nvPicPr>
          <p:cNvPr id="8196" name="Picture 4" descr="Výsledok vyh&amp;lcaron;adávania obrázkov pre dopyt slovenské vys&amp;tcaron;ahovalectv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840" y="4626838"/>
            <a:ext cx="3019416" cy="2231162"/>
          </a:xfrm>
          <a:prstGeom prst="rect">
            <a:avLst/>
          </a:prstGeom>
          <a:noFill/>
        </p:spPr>
      </p:pic>
      <p:pic>
        <p:nvPicPr>
          <p:cNvPr id="8198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52814"/>
            <a:ext cx="2857488" cy="2105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585766" y="571480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Industrializácia Slovenska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na Slovensku sa </a:t>
            </a:r>
            <a:r>
              <a:rPr lang="sk-SK" b="1" dirty="0" smtClean="0">
                <a:solidFill>
                  <a:srgbClr val="FF0000"/>
                </a:solidFill>
              </a:rPr>
              <a:t>rozvíjalo poľnohospodárstvo </a:t>
            </a:r>
            <a:r>
              <a:rPr lang="sk-SK" dirty="0" smtClean="0">
                <a:solidFill>
                  <a:srgbClr val="FF0000"/>
                </a:solidFill>
              </a:rPr>
              <a:t>a najmä </a:t>
            </a:r>
            <a:r>
              <a:rPr lang="sk-SK" i="1" dirty="0" smtClean="0">
                <a:solidFill>
                  <a:srgbClr val="FF0000"/>
                </a:solidFill>
              </a:rPr>
              <a:t>železiarsky, potravinársky, papierenský, sklársky, chemický a textilný </a:t>
            </a:r>
            <a:r>
              <a:rPr lang="sk-SK" b="1" dirty="0" smtClean="0">
                <a:solidFill>
                  <a:srgbClr val="FF0000"/>
                </a:solidFill>
              </a:rPr>
              <a:t>priemysel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robotníci za malý plat pracovali 12-14 hodín denne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majitelia fabrík využívali aj detskú pracovnú silu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2" name="Picture 2" descr="Výsledok vyh&amp;lcaron;adávania obrázkov pre dopyt industrializácia slovens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4243413"/>
            <a:ext cx="4305300" cy="2828925"/>
          </a:xfrm>
          <a:prstGeom prst="rect">
            <a:avLst/>
          </a:prstGeom>
          <a:noFill/>
        </p:spPr>
      </p:pic>
      <p:pic>
        <p:nvPicPr>
          <p:cNvPr id="5124" name="Picture 4" descr="Výsledok vyh&amp;lcaron;adávania obrázkov pre dopyt industrializácia slovenska priemysel aj destská prá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9886" y="0"/>
            <a:ext cx="2104114" cy="1466869"/>
          </a:xfrm>
          <a:prstGeom prst="rect">
            <a:avLst/>
          </a:prstGeom>
          <a:noFill/>
        </p:spPr>
      </p:pic>
      <p:pic>
        <p:nvPicPr>
          <p:cNvPr id="5126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305300"/>
            <a:ext cx="3714750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Výsledok vyh&amp;lcaron;adávania obrázkov pre dopyt rozvoj priemyslu na slovensku v 19. s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0"/>
            <a:ext cx="4427834" cy="3071810"/>
          </a:xfrm>
          <a:prstGeom prst="rect">
            <a:avLst/>
          </a:prstGeom>
          <a:noFill/>
        </p:spPr>
      </p:pic>
      <p:pic>
        <p:nvPicPr>
          <p:cNvPr id="23556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955708"/>
            <a:ext cx="2571768" cy="3616549"/>
          </a:xfrm>
          <a:prstGeom prst="rect">
            <a:avLst/>
          </a:prstGeom>
          <a:noFill/>
        </p:spPr>
      </p:pic>
      <p:pic>
        <p:nvPicPr>
          <p:cNvPr id="23560" name="Picture 8" descr="Výsledok vyh&amp;lcaron;adávania obrázkov pre dopyt rozvoj priemyslu na slovensku v 19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4453920"/>
            <a:ext cx="3786214" cy="2404079"/>
          </a:xfrm>
          <a:prstGeom prst="rect">
            <a:avLst/>
          </a:prstGeom>
          <a:noFill/>
        </p:spPr>
      </p:pic>
      <p:pic>
        <p:nvPicPr>
          <p:cNvPr id="23562" name="Picture 10" descr="Výsledok vyh&amp;lcaron;adávania obrázkov pre dopyt rozvoj priemyslu na slovensku v 19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0"/>
            <a:ext cx="4809085" cy="2000240"/>
          </a:xfrm>
          <a:prstGeom prst="rect">
            <a:avLst/>
          </a:prstGeom>
          <a:noFill/>
        </p:spPr>
      </p:pic>
      <p:pic>
        <p:nvPicPr>
          <p:cNvPr id="23564" name="Picture 12" descr="&amp;zcaron;elezni&amp;ccaron;ná sie&amp;tcaron; na Slovensku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26" y="2714620"/>
            <a:ext cx="5929354" cy="2466975"/>
          </a:xfrm>
          <a:prstGeom prst="rect">
            <a:avLst/>
          </a:prstGeom>
          <a:noFill/>
        </p:spPr>
      </p:pic>
      <p:pic>
        <p:nvPicPr>
          <p:cNvPr id="23558" name="Picture 6" descr="Súvisiaci obrázo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6314" y="103023"/>
            <a:ext cx="3500462" cy="25401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Industrializácia Slovenska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V Bratislave vznikli </a:t>
            </a:r>
            <a:r>
              <a:rPr lang="sk-SK" b="1" dirty="0" smtClean="0">
                <a:solidFill>
                  <a:srgbClr val="FF0000"/>
                </a:solidFill>
              </a:rPr>
              <a:t>moderné podniky</a:t>
            </a:r>
            <a:r>
              <a:rPr lang="sk-SK" dirty="0" smtClean="0"/>
              <a:t>, ktoré sú známe dodnes: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Dynamit </a:t>
            </a:r>
            <a:r>
              <a:rPr lang="sk-SK" dirty="0" err="1" smtClean="0">
                <a:solidFill>
                  <a:srgbClr val="FF0000"/>
                </a:solidFill>
              </a:rPr>
              <a:t>Nobel</a:t>
            </a:r>
            <a:r>
              <a:rPr lang="sk-SK" dirty="0" smtClean="0">
                <a:solidFill>
                  <a:srgbClr val="FF0000"/>
                </a:solidFill>
              </a:rPr>
              <a:t> – továreň na chemikálie a výbušniny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Appolo</a:t>
            </a:r>
            <a:r>
              <a:rPr lang="sk-SK" dirty="0" smtClean="0">
                <a:solidFill>
                  <a:srgbClr val="FF0000"/>
                </a:solidFill>
              </a:rPr>
              <a:t> – rafinéria nafty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Matador – gumené výrobky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Patrónka – náboje a zbrane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Stollwerck</a:t>
            </a:r>
            <a:r>
              <a:rPr lang="sk-SK" dirty="0" smtClean="0">
                <a:solidFill>
                  <a:srgbClr val="FF0000"/>
                </a:solidFill>
              </a:rPr>
              <a:t> (</a:t>
            </a:r>
            <a:r>
              <a:rPr lang="sk-SK" dirty="0" err="1" smtClean="0">
                <a:solidFill>
                  <a:srgbClr val="FF0000"/>
                </a:solidFill>
              </a:rPr>
              <a:t>Figaro</a:t>
            </a:r>
            <a:r>
              <a:rPr lang="sk-SK" dirty="0" smtClean="0">
                <a:solidFill>
                  <a:srgbClr val="FF0000"/>
                </a:solidFill>
              </a:rPr>
              <a:t>) - čokoláda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4580" name="Picture 4" descr="Výsledok vyh&amp;lcaron;adávania obrázkov pre dopyt apollo rafine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496"/>
            <a:ext cx="2814550" cy="4000504"/>
          </a:xfrm>
          <a:prstGeom prst="rect">
            <a:avLst/>
          </a:prstGeom>
          <a:noFill/>
        </p:spPr>
      </p:pic>
      <p:pic>
        <p:nvPicPr>
          <p:cNvPr id="24578" name="Picture 2" descr="Výsledok vyh&amp;lcaron;adávania obrázkov pre dopyt dynamit nobel továre&amp;ncaron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05300" cy="3228975"/>
          </a:xfrm>
          <a:prstGeom prst="rect">
            <a:avLst/>
          </a:prstGeom>
          <a:noFill/>
        </p:spPr>
      </p:pic>
      <p:pic>
        <p:nvPicPr>
          <p:cNvPr id="24584" name="Picture 8" descr="Výsledok vyh&amp;lcaron;adávania obrázkov pre dopyt patrón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3048000"/>
            <a:ext cx="3810000" cy="3810000"/>
          </a:xfrm>
          <a:prstGeom prst="rect">
            <a:avLst/>
          </a:prstGeom>
          <a:noFill/>
        </p:spPr>
      </p:pic>
      <p:pic>
        <p:nvPicPr>
          <p:cNvPr id="24586" name="Picture 10" descr="Výsledok vyh&amp;lcaron;adávania obrázkov pre dopyt stollwerck presporska tovaren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2677" y="-24"/>
            <a:ext cx="4981353" cy="3071834"/>
          </a:xfrm>
          <a:prstGeom prst="rect">
            <a:avLst/>
          </a:prstGeom>
          <a:noFill/>
        </p:spPr>
      </p:pic>
      <p:pic>
        <p:nvPicPr>
          <p:cNvPr id="24588" name="Picture 12" descr="https://upload.wikimedia.org/wikipedia/commons/thumb/9/9c/Stollwerck_Werbung_1896.jpg/220px-Stollwerck_Werbung_189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9454" y="3000372"/>
            <a:ext cx="2095500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Za prácou do sveta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zhoršujúca sa hospodárska situácia nútila ľudí hľadať si prácu za hranicami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koniec 19. st. vysťahovalectvo do USA za prácou nadobudlo masový charakter (celé rodiny)</a:t>
            </a:r>
          </a:p>
          <a:p>
            <a:r>
              <a:rPr lang="sk-SK" dirty="0" smtClean="0"/>
              <a:t>do 1. svetovej vojny sa vysťahovalo asi pol milióna ľudí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najviac ľudí odišlo zo Šariša, Spiša, Zemplína, Oravy a Kysúc – usádzali sa </a:t>
            </a:r>
            <a:r>
              <a:rPr lang="sk-SK" b="1" dirty="0" smtClean="0">
                <a:solidFill>
                  <a:srgbClr val="FF0000"/>
                </a:solidFill>
              </a:rPr>
              <a:t>na pobreží USA a v Kanade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pracovali v baniach, oceliarňach a vykonávali drevorubačské práce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sťahovali sa aj – Taliani, Íri, Poliaci, Česi a iní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ýsledok vyh&amp;lcaron;adávania obrázkov pre dopyt slováci v amerike pracovali v oceliarnia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05300" cy="3228975"/>
          </a:xfrm>
          <a:prstGeom prst="rect">
            <a:avLst/>
          </a:prstGeom>
          <a:noFill/>
        </p:spPr>
      </p:pic>
      <p:pic>
        <p:nvPicPr>
          <p:cNvPr id="25604" name="Picture 4" descr="Drina: Slováci robili vo fabrikách, v oceliar&amp;ncaron;ach a uho&amp;lcaron;ných baniach ako najlacnejšia pracovná sila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1080"/>
            <a:ext cx="5072066" cy="3536920"/>
          </a:xfrm>
          <a:prstGeom prst="rect">
            <a:avLst/>
          </a:prstGeom>
          <a:noFill/>
        </p:spPr>
      </p:pic>
      <p:sp>
        <p:nvSpPr>
          <p:cNvPr id="25606" name="AutoShape 6" descr="Výsledok vyh&amp;lcaron;adávania obrázkov pre dopyt slováci v amerike pracovali v baniach"/>
          <p:cNvSpPr>
            <a:spLocks noChangeAspect="1" noChangeArrowheads="1"/>
          </p:cNvSpPr>
          <p:nvPr/>
        </p:nvSpPr>
        <p:spPr bwMode="auto">
          <a:xfrm>
            <a:off x="155575" y="-1516063"/>
            <a:ext cx="4305300" cy="3171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5608" name="Picture 8" descr="Výsledok vyh&amp;lcaron;adávania obrázkov pre dopyt slováci v amerike pracovali v bani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85728"/>
            <a:ext cx="4305300" cy="3171826"/>
          </a:xfrm>
          <a:prstGeom prst="rect">
            <a:avLst/>
          </a:prstGeom>
          <a:noFill/>
        </p:spPr>
      </p:pic>
      <p:pic>
        <p:nvPicPr>
          <p:cNvPr id="25610" name="Picture 10" descr="Výsledok vyh&amp;lcaron;adávania obrázkov pre dopyt slováci v amerike pracovali v baniac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3657625"/>
            <a:ext cx="4040628" cy="3271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Za prácou do sveta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1935480"/>
            <a:ext cx="8472518" cy="438912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Slováci si vytvárali </a:t>
            </a:r>
            <a:r>
              <a:rPr lang="sk-SK" b="1" dirty="0" smtClean="0">
                <a:solidFill>
                  <a:srgbClr val="FF0000"/>
                </a:solidFill>
              </a:rPr>
              <a:t>komunity</a:t>
            </a:r>
            <a:r>
              <a:rPr lang="sk-SK" dirty="0" smtClean="0">
                <a:solidFill>
                  <a:srgbClr val="FF0000"/>
                </a:solidFill>
              </a:rPr>
              <a:t> – podporné a cirkevné spoločenstvá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stretávali sa na farách, neskôr si stavali budovy a školy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vydávali </a:t>
            </a:r>
            <a:r>
              <a:rPr lang="sk-SK" b="1" dirty="0" smtClean="0">
                <a:solidFill>
                  <a:srgbClr val="FF0000"/>
                </a:solidFill>
              </a:rPr>
              <a:t>slovenské noviny </a:t>
            </a:r>
            <a:r>
              <a:rPr lang="sk-SK" dirty="0" smtClean="0">
                <a:solidFill>
                  <a:srgbClr val="FF0000"/>
                </a:solidFill>
              </a:rPr>
              <a:t>(nemali cenzúru)</a:t>
            </a:r>
          </a:p>
          <a:p>
            <a:r>
              <a:rPr lang="sk-SK" dirty="0" smtClean="0"/>
              <a:t>podporovali Slovákov v Uhorsku, upozorňovali svet na ich nepriaznivú situáciu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koncom 19. storočia založili </a:t>
            </a:r>
            <a:r>
              <a:rPr lang="sk-SK" b="1" dirty="0" smtClean="0">
                <a:solidFill>
                  <a:srgbClr val="FF0000"/>
                </a:solidFill>
              </a:rPr>
              <a:t>Maticu slovenskú </a:t>
            </a:r>
            <a:r>
              <a:rPr lang="sk-SK" dirty="0" smtClean="0">
                <a:solidFill>
                  <a:srgbClr val="FF0000"/>
                </a:solidFill>
              </a:rPr>
              <a:t>v Amerike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</TotalTime>
  <Words>331</Words>
  <Application>Microsoft Office PowerPoint</Application>
  <PresentationFormat>Prezentácia na obrazovke (4:3)</PresentationFormat>
  <Paragraphs>45</Paragraphs>
  <Slides>13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Tok</vt:lpstr>
      <vt:lpstr>Slovenské vysťahovalectvo</vt:lpstr>
      <vt:lpstr>Slovenské vysťahovalectvo</vt:lpstr>
      <vt:lpstr>Industrializácia Slovenska</vt:lpstr>
      <vt:lpstr>Prezentácia programu PowerPoint</vt:lpstr>
      <vt:lpstr>Industrializácia Slovenska</vt:lpstr>
      <vt:lpstr>Prezentácia programu PowerPoint</vt:lpstr>
      <vt:lpstr>Za prácou do sveta</vt:lpstr>
      <vt:lpstr>Prezentácia programu PowerPoint</vt:lpstr>
      <vt:lpstr>Za prácou do sveta</vt:lpstr>
      <vt:lpstr>Prezentácia programu PowerPoint</vt:lpstr>
      <vt:lpstr>Slovenská liga</vt:lpstr>
      <vt:lpstr>Informačné zdroje: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darius</dc:creator>
  <cp:lastModifiedBy>Raduz</cp:lastModifiedBy>
  <cp:revision>28</cp:revision>
  <dcterms:created xsi:type="dcterms:W3CDTF">2017-04-11T12:15:14Z</dcterms:created>
  <dcterms:modified xsi:type="dcterms:W3CDTF">2020-05-26T12:03:15Z</dcterms:modified>
</cp:coreProperties>
</file>