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6972F7-707B-44D0-BE1B-F3A531C0E00B}" type="datetimeFigureOut">
              <a:rPr lang="sk-SK" smtClean="0"/>
              <a:t>18. 2. 2024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A5F06A-BCDF-4D26-8056-CCA438AF146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t.server.sk/spravy/kreativni-ludia-sa-uchyluju-k-neetickym-praktikam/" TargetMode="External"/><Relationship Id="rId7" Type="http://schemas.openxmlformats.org/officeDocument/2006/relationships/hyperlink" Target="https://www.facebook.com/pages/Zdravie-a-pr%C3%ADroda/125051367692386" TargetMode="External"/><Relationship Id="rId2" Type="http://schemas.openxmlformats.org/officeDocument/2006/relationships/hyperlink" Target="http://pauzicka.zoznam.sk/obrazky/zabavne-obrazky/stari-lud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raz.sk/ekonomika/nezamestnanost-mladi-ludia-praca/72708-clanok.html" TargetMode="External"/><Relationship Id="rId5" Type="http://schemas.openxmlformats.org/officeDocument/2006/relationships/hyperlink" Target="http://www.webnoviny.sk/ekonomika/mihal-pripusta-dlhsiu-lehotu-na-vys/362047-clanok.html" TargetMode="External"/><Relationship Id="rId4" Type="http://schemas.openxmlformats.org/officeDocument/2006/relationships/hyperlink" Target="http://webmagazin.teraz.sk/zivot/nelutostne-podmienky-v-ktorych-zij/183-clanok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0" y="980728"/>
            <a:ext cx="6172200" cy="1584176"/>
          </a:xfrm>
        </p:spPr>
        <p:txBody>
          <a:bodyPr/>
          <a:lstStyle/>
          <a:p>
            <a:pPr algn="ctr"/>
            <a:r>
              <a:rPr lang="sk-SK" dirty="0" smtClean="0"/>
              <a:t>Sociálne zmeny v spoločnosti a ich zdroje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Občianska náuka 7. ročník</a:t>
            </a:r>
          </a:p>
          <a:p>
            <a:endParaRPr lang="sk-SK" dirty="0" smtClean="0"/>
          </a:p>
          <a:p>
            <a:endParaRPr lang="sk-SK" dirty="0" smtClean="0"/>
          </a:p>
          <a:p>
            <a:pPr algn="r"/>
            <a:endParaRPr lang="sk-SK" dirty="0" smtClean="0"/>
          </a:p>
        </p:txBody>
      </p:sp>
      <p:pic>
        <p:nvPicPr>
          <p:cNvPr id="4" name="Obrázok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2636912"/>
            <a:ext cx="3956102" cy="216024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859216" cy="5493224"/>
          </a:xfrm>
        </p:spPr>
        <p:txBody>
          <a:bodyPr/>
          <a:lstStyle/>
          <a:p>
            <a:r>
              <a:rPr lang="sk-SK" dirty="0" smtClean="0"/>
              <a:t>Sociálne usporiadanie ľudskej spoločnosti sa mení, vyvíja. Tento proces vývoja voláme </a:t>
            </a:r>
            <a:r>
              <a:rPr lang="sk-SK" dirty="0" smtClean="0">
                <a:solidFill>
                  <a:srgbClr val="FF0000"/>
                </a:solidFill>
              </a:rPr>
              <a:t>sociálne zmeny.</a:t>
            </a: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Sociálne zmeny môžu nastať napríklad:</a:t>
            </a:r>
          </a:p>
          <a:p>
            <a:pPr>
              <a:buNone/>
            </a:pPr>
            <a:r>
              <a:rPr lang="sk-SK" dirty="0" smtClean="0"/>
              <a:t> 	- v sociálnej štruktúre ľudskej spoločnosti</a:t>
            </a:r>
          </a:p>
          <a:p>
            <a:pPr>
              <a:buNone/>
            </a:pPr>
            <a:r>
              <a:rPr lang="sk-SK" dirty="0" smtClean="0"/>
              <a:t>	- v správaní ľudí</a:t>
            </a:r>
          </a:p>
          <a:p>
            <a:pPr>
              <a:buNone/>
            </a:pPr>
            <a:r>
              <a:rPr lang="sk-SK" dirty="0" smtClean="0"/>
              <a:t>	- vo vzťahoch jednotlivcov a skupín</a:t>
            </a:r>
            <a:endParaRPr lang="sk-SK" dirty="0"/>
          </a:p>
        </p:txBody>
      </p:sp>
      <p:pic>
        <p:nvPicPr>
          <p:cNvPr id="4" name="Obrázok 3" descr="imagesJY0172L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97152"/>
            <a:ext cx="2619375" cy="1743075"/>
          </a:xfrm>
          <a:prstGeom prst="rect">
            <a:avLst/>
          </a:prstGeom>
        </p:spPr>
      </p:pic>
      <p:pic>
        <p:nvPicPr>
          <p:cNvPr id="5" name="Obrázok 4" descr="imagesGYZX66CJ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30021">
            <a:off x="4860032" y="4797152"/>
            <a:ext cx="2762250" cy="16573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188640"/>
            <a:ext cx="6172200" cy="5034154"/>
          </a:xfrm>
        </p:spPr>
        <p:txBody>
          <a:bodyPr>
            <a:normAutofit lnSpcReduction="10000"/>
          </a:bodyPr>
          <a:lstStyle/>
          <a:p>
            <a:r>
              <a:rPr lang="sk-SK" sz="2400" b="0" dirty="0" smtClean="0">
                <a:solidFill>
                  <a:schemeClr val="tx1"/>
                </a:solidFill>
              </a:rPr>
              <a:t>V sociálnej štruktúre ľudskej spoločnosti takisto prebiehajú zmeny, ktoré označujeme ako </a:t>
            </a:r>
            <a:r>
              <a:rPr lang="sk-SK" sz="2400" b="0" dirty="0" smtClean="0">
                <a:solidFill>
                  <a:srgbClr val="FF0000"/>
                </a:solidFill>
              </a:rPr>
              <a:t>sociálna mobilita.</a:t>
            </a:r>
          </a:p>
          <a:p>
            <a:endParaRPr lang="sk-SK" sz="2400" b="0" dirty="0" smtClean="0">
              <a:solidFill>
                <a:schemeClr val="tx1"/>
              </a:solidFill>
            </a:endParaRPr>
          </a:p>
          <a:p>
            <a:r>
              <a:rPr lang="sk-SK" sz="2400" b="0" dirty="0" smtClean="0">
                <a:solidFill>
                  <a:schemeClr val="tx1"/>
                </a:solidFill>
              </a:rPr>
              <a:t>Poznáme dva druhy sociálnej mobility:</a:t>
            </a:r>
          </a:p>
          <a:p>
            <a:pPr marL="457200" indent="-457200">
              <a:buAutoNum type="alphaLcParenR"/>
            </a:pPr>
            <a:r>
              <a:rPr lang="sk-SK" sz="2400" b="0" dirty="0" smtClean="0">
                <a:solidFill>
                  <a:srgbClr val="00B050"/>
                </a:solidFill>
              </a:rPr>
              <a:t>horizontálna mobilita ( vodorovná)</a:t>
            </a:r>
            <a:r>
              <a:rPr lang="sk-SK" sz="2400" b="0" dirty="0" smtClean="0">
                <a:solidFill>
                  <a:schemeClr val="tx1"/>
                </a:solidFill>
              </a:rPr>
              <a:t>- pohyb v rámci danej spoločenskej vrstvy</a:t>
            </a:r>
          </a:p>
          <a:p>
            <a:pPr marL="457200" indent="-457200">
              <a:buAutoNum type="alphaLcParenR"/>
            </a:pPr>
            <a:endParaRPr lang="sk-SK" sz="2400" b="0" dirty="0" smtClean="0">
              <a:solidFill>
                <a:schemeClr val="tx1"/>
              </a:solidFill>
            </a:endParaRPr>
          </a:p>
          <a:p>
            <a:pPr marL="457200" indent="-457200">
              <a:buAutoNum type="alphaLcParenR"/>
            </a:pPr>
            <a:r>
              <a:rPr lang="sk-SK" sz="2400" b="0" dirty="0" smtClean="0">
                <a:solidFill>
                  <a:srgbClr val="00B050"/>
                </a:solidFill>
              </a:rPr>
              <a:t>vertikálna mobilita (zvislá) </a:t>
            </a:r>
            <a:r>
              <a:rPr lang="sk-SK" sz="2400" b="0" dirty="0" smtClean="0">
                <a:solidFill>
                  <a:schemeClr val="tx1"/>
                </a:solidFill>
              </a:rPr>
              <a:t>– spoločenský vzostup alebo zostup, pohyb z jednej spoločenskej vrstvy do druhej</a:t>
            </a:r>
            <a:endParaRPr lang="sk-SK" sz="2400" b="0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DW6NGX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653136"/>
            <a:ext cx="2664296" cy="19956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r>
              <a:rPr lang="sk-SK" dirty="0" smtClean="0"/>
              <a:t>Sociálne zmeny sú spôsobené zmenami v takých oblastiach, ako sú:</a:t>
            </a:r>
          </a:p>
          <a:p>
            <a:pPr>
              <a:buNone/>
            </a:pPr>
            <a:r>
              <a:rPr lang="sk-SK" dirty="0" smtClean="0"/>
              <a:t>	- prírodné podmienky, prostredie</a:t>
            </a:r>
          </a:p>
          <a:p>
            <a:pPr>
              <a:buNone/>
            </a:pPr>
            <a:r>
              <a:rPr lang="sk-SK" dirty="0" smtClean="0"/>
              <a:t>	- vedecký a technický pokrok</a:t>
            </a:r>
          </a:p>
          <a:p>
            <a:pPr>
              <a:buNone/>
            </a:pPr>
            <a:r>
              <a:rPr lang="sk-SK" dirty="0" smtClean="0"/>
              <a:t>	- vývoj ľudskej populácie</a:t>
            </a:r>
          </a:p>
          <a:p>
            <a:pPr>
              <a:buNone/>
            </a:pPr>
            <a:r>
              <a:rPr lang="sk-SK" dirty="0" smtClean="0"/>
              <a:t>	- konflikty v ľudskej spoločnosti</a:t>
            </a:r>
          </a:p>
          <a:p>
            <a:pPr>
              <a:buNone/>
            </a:pPr>
            <a:r>
              <a:rPr lang="sk-SK" dirty="0" smtClean="0"/>
              <a:t>	- zmeny v oblasti kultúry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imagesBYXPASW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41157">
            <a:off x="1002530" y="4221088"/>
            <a:ext cx="2647950" cy="1724025"/>
          </a:xfrm>
          <a:prstGeom prst="rect">
            <a:avLst/>
          </a:prstGeom>
        </p:spPr>
      </p:pic>
      <p:pic>
        <p:nvPicPr>
          <p:cNvPr id="5" name="Obrázok 4" descr="imagesGH2M34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412776"/>
            <a:ext cx="2705100" cy="1695450"/>
          </a:xfrm>
          <a:prstGeom prst="rect">
            <a:avLst/>
          </a:prstGeom>
        </p:spPr>
      </p:pic>
      <p:pic>
        <p:nvPicPr>
          <p:cNvPr id="6" name="Obrázok 5" descr="imagesCAD1TJF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62946">
            <a:off x="5220072" y="3501008"/>
            <a:ext cx="2619375" cy="1752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61722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sk-SK" sz="2400" b="0" dirty="0" smtClean="0">
                <a:solidFill>
                  <a:schemeClr val="tx1"/>
                </a:solidFill>
              </a:rPr>
              <a:t>H</a:t>
            </a:r>
            <a:r>
              <a:rPr lang="sk-SK" sz="2400" b="0" cap="none" dirty="0" smtClean="0">
                <a:solidFill>
                  <a:schemeClr val="tx1"/>
                </a:solidFill>
              </a:rPr>
              <a:t>ovoríme o </a:t>
            </a:r>
            <a:r>
              <a:rPr lang="sk-SK" sz="2400" b="0" cap="none" dirty="0" smtClean="0">
                <a:solidFill>
                  <a:srgbClr val="FF0000"/>
                </a:solidFill>
              </a:rPr>
              <a:t>zdrojoch sociálnych zmien</a:t>
            </a:r>
            <a:r>
              <a:rPr lang="sk-SK" sz="2400" b="0" cap="none" dirty="0" smtClean="0">
                <a:solidFill>
                  <a:schemeClr val="tx1"/>
                </a:solidFill>
              </a:rPr>
              <a:t>, ktoré prinášajú zmeny v ľudskej spoločnosti</a:t>
            </a:r>
            <a:endParaRPr lang="sk-SK" sz="2400" b="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9752" y="1268760"/>
            <a:ext cx="6172200" cy="5400600"/>
          </a:xfrm>
        </p:spPr>
        <p:txBody>
          <a:bodyPr/>
          <a:lstStyle/>
          <a:p>
            <a:r>
              <a:rPr lang="sk-SK" b="0" dirty="0" smtClean="0">
                <a:solidFill>
                  <a:schemeClr val="tx1"/>
                </a:solidFill>
              </a:rPr>
              <a:t>Napríklad:</a:t>
            </a:r>
          </a:p>
          <a:p>
            <a:pPr algn="ctr"/>
            <a:r>
              <a:rPr lang="sk-SK" i="1" u="sng" dirty="0" smtClean="0">
                <a:solidFill>
                  <a:schemeClr val="accent2">
                    <a:lumMod val="50000"/>
                  </a:schemeClr>
                </a:solidFill>
              </a:rPr>
              <a:t>Zdroj</a:t>
            </a:r>
            <a:r>
              <a:rPr lang="sk-SK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sk-SK" u="sng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prírodné prostredie ( suchá, záplavy, zemetrasenia)</a:t>
            </a:r>
            <a:r>
              <a:rPr lang="sk-SK" dirty="0" smtClean="0">
                <a:solidFill>
                  <a:schemeClr val="tx1"/>
                </a:solidFill>
              </a:rPr>
              <a:t>	</a:t>
            </a:r>
          </a:p>
          <a:p>
            <a:endParaRPr lang="sk-SK" b="0" i="1" dirty="0" smtClean="0">
              <a:solidFill>
                <a:schemeClr val="tx1"/>
              </a:solidFill>
            </a:endParaRPr>
          </a:p>
          <a:p>
            <a:pPr algn="ctr"/>
            <a:r>
              <a:rPr lang="sk-SK" i="1" u="sng" dirty="0" smtClean="0">
                <a:solidFill>
                  <a:schemeClr val="accent2">
                    <a:lumMod val="50000"/>
                  </a:schemeClr>
                </a:solidFill>
              </a:rPr>
              <a:t>zmena v ľudskej spoločnosti</a:t>
            </a: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Migrácia, úbytok obyvateľov</a:t>
            </a:r>
          </a:p>
          <a:p>
            <a:pPr algn="ctr"/>
            <a:endParaRPr lang="sk-SK" b="0" dirty="0" smtClean="0">
              <a:solidFill>
                <a:schemeClr val="tx1"/>
              </a:solidFill>
            </a:endParaRPr>
          </a:p>
          <a:p>
            <a:pPr algn="ctr"/>
            <a:r>
              <a:rPr lang="sk-SK" i="1" u="sng" dirty="0" smtClean="0">
                <a:solidFill>
                  <a:schemeClr val="accent1">
                    <a:lumMod val="50000"/>
                  </a:schemeClr>
                </a:solidFill>
              </a:rPr>
              <a:t>Zdroj</a:t>
            </a: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Vývoj populácie</a:t>
            </a:r>
          </a:p>
          <a:p>
            <a:pPr algn="ctr"/>
            <a:endParaRPr lang="sk-SK" b="0" dirty="0" smtClean="0">
              <a:solidFill>
                <a:schemeClr val="tx1"/>
              </a:solidFill>
            </a:endParaRPr>
          </a:p>
          <a:p>
            <a:pPr algn="ctr"/>
            <a:r>
              <a:rPr lang="sk-SK" i="1" u="sng" dirty="0" smtClean="0">
                <a:solidFill>
                  <a:schemeClr val="accent1">
                    <a:lumMod val="50000"/>
                  </a:schemeClr>
                </a:solidFill>
              </a:rPr>
              <a:t>Zmena v ľudskej spoločnosti</a:t>
            </a:r>
          </a:p>
          <a:p>
            <a:pPr algn="ctr"/>
            <a:r>
              <a:rPr lang="sk-SK" b="0" dirty="0" smtClean="0">
                <a:solidFill>
                  <a:schemeClr val="tx1"/>
                </a:solidFill>
              </a:rPr>
              <a:t>Ničenie prírody, migrácia</a:t>
            </a:r>
          </a:p>
          <a:p>
            <a:pPr algn="ctr"/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3609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5436096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 descr="images3NRWC7V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32895">
            <a:off x="1872748" y="2548227"/>
            <a:ext cx="1936381" cy="1202594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Použitá literatúra: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147248" cy="5709248"/>
          </a:xfrm>
        </p:spPr>
        <p:txBody>
          <a:bodyPr>
            <a:normAutofit/>
          </a:bodyPr>
          <a:lstStyle/>
          <a:p>
            <a:r>
              <a:rPr lang="sk-SK" sz="1800" dirty="0" smtClean="0"/>
              <a:t>Občianska náuka pre 7. ročník základnej školy, prvé vydanie, 2012</a:t>
            </a:r>
          </a:p>
          <a:p>
            <a:pPr>
              <a:buNone/>
            </a:pPr>
            <a:r>
              <a:rPr lang="sk-SK" sz="1800" dirty="0" smtClean="0"/>
              <a:t>ISBN 978-80-10-02266-3</a:t>
            </a:r>
          </a:p>
          <a:p>
            <a:r>
              <a:rPr lang="sk-SK" sz="1800" dirty="0" smtClean="0"/>
              <a:t>Obrázky stiahnuté z </a:t>
            </a:r>
            <a:r>
              <a:rPr lang="sk-SK" sz="1800" dirty="0" err="1" smtClean="0"/>
              <a:t>www</a:t>
            </a:r>
            <a:r>
              <a:rPr lang="sk-SK" sz="1800" dirty="0" smtClean="0"/>
              <a:t>. stránok:</a:t>
            </a:r>
          </a:p>
          <a:p>
            <a:pPr>
              <a:buNone/>
            </a:pPr>
            <a:r>
              <a:rPr lang="sk-SK" sz="1800" dirty="0" smtClean="0">
                <a:hlinkClick r:id="rId2"/>
              </a:rPr>
              <a:t>http://pauzicka.zoznam.sk/obrazky/zabavne-obrazky/stari-ludia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3"/>
              </a:rPr>
              <a:t>http://fit.server.sk/spravy/kreativni-ludia-sa-uchyluju-k-neetickym-praktikam/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4"/>
              </a:rPr>
              <a:t>http://webmagazin.teraz.sk/zivot/nelutostne-podmienky-v-ktorych-zij/183-clanok.html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5"/>
              </a:rPr>
              <a:t>http://www.webnoviny.sk/ekonomika/mihal-pripusta-dlhsiu-lehotu-na-vys/362047-clanok.html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6"/>
              </a:rPr>
              <a:t>http://www.teraz.sk/ekonomika/nezamestnanost-mladi-ludia-praca/72708-clanok.html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hlinkClick r:id="rId7"/>
              </a:rPr>
              <a:t>https://www.facebook.com/pages/Zdravie-a-pr%C3%ADroda/125051367692386</a:t>
            </a:r>
            <a:endParaRPr lang="sk-SK" sz="1800" dirty="0" smtClean="0"/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899592" y="692696"/>
            <a:ext cx="7467600" cy="4873752"/>
          </a:xfrm>
        </p:spPr>
        <p:txBody>
          <a:bodyPr/>
          <a:lstStyle/>
          <a:p>
            <a:pPr algn="ctr"/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/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3600" dirty="0" smtClean="0"/>
              <a:t>Ďakujem za pozornosť</a:t>
            </a:r>
          </a:p>
          <a:p>
            <a:pPr algn="ctr">
              <a:buNone/>
            </a:pPr>
            <a:r>
              <a:rPr lang="sk-SK" sz="3600" dirty="0" smtClean="0">
                <a:sym typeface="Wingdings" pitchFamily="2" charset="2"/>
              </a:rPr>
              <a:t></a:t>
            </a:r>
            <a:endParaRPr lang="sk-SK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169</Words>
  <Application>Microsoft Office PowerPoint</Application>
  <PresentationFormat>Prezentácia na obrazovke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Arkáda</vt:lpstr>
      <vt:lpstr>Sociálne zmeny v spoločnosti a ich zdroje</vt:lpstr>
      <vt:lpstr>Prezentácia programu PowerPoint</vt:lpstr>
      <vt:lpstr>Prezentácia programu PowerPoint</vt:lpstr>
      <vt:lpstr>Prezentácia programu PowerPoint</vt:lpstr>
      <vt:lpstr>Hovoríme o zdrojoch sociálnych zmien, ktoré prinášajú zmeny v ľudskej spoločnosti</vt:lpstr>
      <vt:lpstr>Použitá literatúra: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zmeny v spoločnosti a ich zdroje</dc:title>
  <dc:creator>pc</dc:creator>
  <cp:lastModifiedBy>uzivatel</cp:lastModifiedBy>
  <cp:revision>9</cp:revision>
  <dcterms:created xsi:type="dcterms:W3CDTF">2014-10-09T19:18:02Z</dcterms:created>
  <dcterms:modified xsi:type="dcterms:W3CDTF">2024-02-18T14:05:09Z</dcterms:modified>
</cp:coreProperties>
</file>