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73" r:id="rId17"/>
    <p:sldId id="275" r:id="rId18"/>
    <p:sldId id="269" r:id="rId19"/>
    <p:sldId id="270" r:id="rId20"/>
    <p:sldId id="271" r:id="rId21"/>
    <p:sldId id="276" r:id="rId22"/>
    <p:sldId id="277" r:id="rId23"/>
    <p:sldId id="274" r:id="rId24"/>
    <p:sldId id="268" r:id="rId25"/>
  </p:sldIdLst>
  <p:sldSz cx="9144000" cy="6858000" type="screen4x3"/>
  <p:notesSz cx="6858000" cy="9144000"/>
  <p:defaultTextStyle>
    <a:defPPr>
      <a:defRPr lang="cs-CZ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7"/>
    <p:restoredTop sz="94594"/>
  </p:normalViewPr>
  <p:slideViewPr>
    <p:cSldViewPr showGuides="1">
      <p:cViewPr varScale="1">
        <p:scale>
          <a:sx n="71" d="100"/>
          <a:sy n="7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8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Klepnutím lze upravit styly předlohy textu.</a:t>
            </a:r>
            <a:endParaRPr kumimoji="0" lang="cs-CZ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Druhá úroveň</a:t>
            </a:r>
            <a:endParaRPr kumimoji="0" lang="cs-CZ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Třetí úroveň</a:t>
            </a:r>
            <a:endParaRPr kumimoji="0" lang="cs-CZ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Čtvrtá úroveň</a:t>
            </a:r>
            <a:endParaRPr kumimoji="0" lang="cs-CZ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Pátá úroveň</a:t>
            </a:r>
            <a:endParaRPr kumimoji="0" lang="cs-CZ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25604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4820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5844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6868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7892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8916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9940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40964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41988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43012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44036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26628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45060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46084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47108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27652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28676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29700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0724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1748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2772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Zástupný symbol poznámok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sk-SK" altLang="x-none" dirty="0"/>
          </a:p>
        </p:txBody>
      </p:sp>
      <p:sp>
        <p:nvSpPr>
          <p:cNvPr id="33796" name="Zástupný symbol čísla snímky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cs-CZ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  <a:endParaRPr lang="sk-SK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Klepnutím lze upravit styl předlohy nadpisů.</a:t>
            </a:r>
            <a:endParaRPr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Klepnutím lze upravit styly předlohy textu.</a:t>
            </a:r>
            <a:endParaRPr dirty="0"/>
          </a:p>
          <a:p>
            <a:pPr lvl="1"/>
            <a:r>
              <a:rPr dirty="0"/>
              <a:t>Druhá úroveň</a:t>
            </a:r>
            <a:endParaRPr dirty="0"/>
          </a:p>
          <a:p>
            <a:pPr lvl="2"/>
            <a:r>
              <a:rPr dirty="0"/>
              <a:t>Třetí úroveň</a:t>
            </a:r>
            <a:endParaRPr dirty="0"/>
          </a:p>
          <a:p>
            <a:pPr lvl="3"/>
            <a:r>
              <a:rPr dirty="0"/>
              <a:t>Čtvrtá úroveň</a:t>
            </a:r>
            <a:endParaRPr dirty="0"/>
          </a:p>
          <a:p>
            <a:pPr lvl="4"/>
            <a:r>
              <a:rPr dirty="0"/>
              <a:t>Pátá úroveň</a:t>
            </a:r>
            <a:endParaRPr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cs-CZ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cs-CZ" dirty="0"/>
            </a:fld>
            <a:endParaRPr lang="cs-CZ" dirty="0">
              <a:latin typeface="Comic Sans MS" panose="030F0702030302020204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1" name="Picture 4" descr="fakta_2"/>
          <p:cNvPicPr>
            <a:picLocks noChangeAspect="1"/>
          </p:cNvPicPr>
          <p:nvPr/>
        </p:nvPicPr>
        <p:blipFill>
          <a:blip r:embed="rId1"/>
          <a:srcRect t="5261" b="8531"/>
          <a:stretch>
            <a:fillRect/>
          </a:stretch>
        </p:blipFill>
        <p:spPr>
          <a:xfrm>
            <a:off x="1258888" y="404813"/>
            <a:ext cx="6937375" cy="6176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2420938"/>
            <a:ext cx="8135938" cy="1728788"/>
          </a:xfrm>
          <a:solidFill>
            <a:schemeClr val="bg1">
              <a:alpha val="48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Štruktúra</a:t>
            </a:r>
            <a:r>
              <a:rPr kumimoji="0" lang="cs-CZ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a vlastnosti pevných </a:t>
            </a:r>
            <a:r>
              <a:rPr kumimoji="0" lang="cs-CZ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látok</a:t>
            </a:r>
            <a:endParaRPr kumimoji="0" lang="cs-CZ" sz="4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31913" y="476250"/>
            <a:ext cx="6985000" cy="792163"/>
          </a:xfrm>
          <a:solidFill>
            <a:schemeClr val="bg1">
              <a:alpha val="48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Zložitejšie</a:t>
            </a: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štruktúry</a:t>
            </a:r>
            <a:endParaRPr kumimoji="0" lang="cs-CZ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1188" y="1557338"/>
            <a:ext cx="5761038" cy="647700"/>
          </a:xfrm>
          <a:solidFill>
            <a:schemeClr val="bg1">
              <a:alpha val="48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elementárna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bunka</a:t>
            </a: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NaCl</a:t>
            </a:r>
            <a:endParaRPr kumimoji="0" lang="cs-CZ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15376" name="Picture 16"/>
          <p:cNvPicPr>
            <a:picLocks noChangeAspect="1"/>
          </p:cNvPicPr>
          <p:nvPr/>
        </p:nvPicPr>
        <p:blipFill>
          <a:blip r:embed="rId1"/>
          <a:srcRect l="19547" t="12741" r="1790" b="7527"/>
          <a:stretch>
            <a:fillRect/>
          </a:stretch>
        </p:blipFill>
        <p:spPr>
          <a:xfrm>
            <a:off x="2051050" y="2276475"/>
            <a:ext cx="4465638" cy="4321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5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hasCustomPrompt="1"/>
          </p:nvPr>
        </p:nvSpPr>
        <p:spPr>
          <a:solidFill>
            <a:schemeClr val="bg1">
              <a:alpha val="48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elementárna</a:t>
            </a: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bunka</a:t>
            </a: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diamantu</a:t>
            </a:r>
            <a:endParaRPr kumimoji="0" lang="cs-CZ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17413" name="Picture 5"/>
          <p:cNvPicPr>
            <a:picLocks noChangeAspect="1"/>
          </p:cNvPicPr>
          <p:nvPr>
            <p:ph idx="1" hasCustomPrompt="1"/>
          </p:nvPr>
        </p:nvPicPr>
        <p:blipFill>
          <a:blip r:embed="rId1"/>
          <a:srcRect l="7617" t="12268"/>
          <a:stretch>
            <a:fillRect/>
          </a:stretch>
        </p:blipFill>
        <p:spPr>
          <a:xfrm>
            <a:off x="1547813" y="1700213"/>
            <a:ext cx="5616575" cy="4638675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hasCustomPrompt="1"/>
          </p:nvPr>
        </p:nvSpPr>
        <p:spPr>
          <a:solidFill>
            <a:schemeClr val="bg1">
              <a:alpha val="48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elementárna</a:t>
            </a: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bunka</a:t>
            </a: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grafitu</a:t>
            </a:r>
            <a:endParaRPr kumimoji="0" lang="cs-CZ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20516" name="Picture 36"/>
          <p:cNvPicPr>
            <a:picLocks noChangeAspect="1"/>
          </p:cNvPicPr>
          <p:nvPr>
            <p:ph idx="1" hasCustomPrompt="1"/>
          </p:nvPr>
        </p:nvPicPr>
        <p:blipFill>
          <a:blip r:embed="rId1"/>
          <a:srcRect l="11351" t="21181"/>
          <a:stretch>
            <a:fillRect/>
          </a:stretch>
        </p:blipFill>
        <p:spPr>
          <a:xfrm>
            <a:off x="2801938" y="1628775"/>
            <a:ext cx="3841750" cy="4467225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1066800"/>
            <a:ext cx="7467600" cy="1066800"/>
          </a:xfrm>
          <a:solidFill>
            <a:schemeClr val="bg1">
              <a:alpha val="44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Poruchy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kryštálovej</a:t>
            </a: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mriežky</a:t>
            </a:r>
            <a:endParaRPr kumimoji="0" lang="cs-CZ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14400" y="2590800"/>
            <a:ext cx="7620000" cy="3143250"/>
          </a:xfrm>
          <a:solidFill>
            <a:schemeClr val="bg1">
              <a:alpha val="75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342900" marR="0" lvl="0" indent="-7493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99"/>
              </a:buClr>
              <a:buSzPct val="70000"/>
              <a:buFontTx/>
              <a:buNone/>
              <a:defRPr/>
            </a:pP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každom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reálnom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kryštále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existuje mnoho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odchýlok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od pravidelného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usporiadania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ktoré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nazývame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poruchy.</a:t>
            </a:r>
            <a:endParaRPr kumimoji="0" lang="cs-CZ" sz="3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Zástupný symbol čísla snímky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8600" y="2971800"/>
            <a:ext cx="2895600" cy="86201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4800" kern="1200" cap="none" spc="0" normalizeH="0" baseline="0" noProof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Poruchy</a:t>
            </a:r>
            <a:endParaRPr kumimoji="0" lang="cs-CZ" sz="4800" kern="1200" cap="none" spc="0" normalizeH="0" baseline="0" noProof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1905000" cy="67945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3600" kern="1200" cap="none" spc="0" normalizeH="0" baseline="0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bodové</a:t>
            </a:r>
            <a:endParaRPr kumimoji="0" lang="cs-CZ" sz="3600" kern="1200" cap="none" spc="0" normalizeH="0" baseline="0" noProof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971800" y="4800600"/>
            <a:ext cx="1905000" cy="646113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36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čiarové</a:t>
            </a:r>
            <a:endParaRPr kumimoji="0" lang="cs-CZ" sz="36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334000" y="609600"/>
            <a:ext cx="2362200" cy="646113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36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vakancie</a:t>
            </a:r>
            <a:endParaRPr kumimoji="0" lang="cs-CZ" sz="36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486400" y="2057400"/>
            <a:ext cx="3124200" cy="1228725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36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intersticiálna</a:t>
            </a:r>
            <a:r>
              <a:rPr kumimoji="0" lang="cs-CZ" sz="3600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 poloha</a:t>
            </a:r>
            <a:endParaRPr kumimoji="0" lang="cs-CZ" sz="36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562600" y="3733800"/>
            <a:ext cx="2362200" cy="646113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36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prímesi</a:t>
            </a:r>
            <a:endParaRPr kumimoji="0" lang="cs-CZ" sz="36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49" name="AutoShape 13"/>
          <p:cNvSpPr>
            <a:spLocks noChangeArrowheads="1"/>
          </p:cNvSpPr>
          <p:nvPr/>
        </p:nvSpPr>
        <p:spPr bwMode="auto">
          <a:xfrm>
            <a:off x="1219200" y="57912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50" name="AutoShape 14"/>
          <p:cNvSpPr>
            <a:spLocks noChangeArrowheads="1"/>
          </p:cNvSpPr>
          <p:nvPr/>
        </p:nvSpPr>
        <p:spPr bwMode="auto">
          <a:xfrm rot="2400000">
            <a:off x="2133600" y="1905000"/>
            <a:ext cx="685800" cy="990600"/>
          </a:xfrm>
          <a:prstGeom prst="upArrow">
            <a:avLst>
              <a:gd name="adj1" fmla="val 50000"/>
              <a:gd name="adj2" fmla="val 36111"/>
            </a:avLst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 rot="8400000">
            <a:off x="2286000" y="3886200"/>
            <a:ext cx="685800" cy="990600"/>
          </a:xfrm>
          <a:prstGeom prst="upArrow">
            <a:avLst>
              <a:gd name="adj1" fmla="val 50000"/>
              <a:gd name="adj2" fmla="val 36111"/>
            </a:avLst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52" name="AutoShape 16"/>
          <p:cNvSpPr>
            <a:spLocks noChangeArrowheads="1"/>
          </p:cNvSpPr>
          <p:nvPr/>
        </p:nvSpPr>
        <p:spPr bwMode="auto">
          <a:xfrm rot="4200000">
            <a:off x="4495800" y="762000"/>
            <a:ext cx="685800" cy="990600"/>
          </a:xfrm>
          <a:prstGeom prst="upArrow">
            <a:avLst>
              <a:gd name="adj1" fmla="val 50000"/>
              <a:gd name="adj2" fmla="val 36111"/>
            </a:avLst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 rot="5400000">
            <a:off x="5105400" y="1371600"/>
            <a:ext cx="685800" cy="1143000"/>
          </a:xfrm>
          <a:prstGeom prst="upArrow">
            <a:avLst>
              <a:gd name="adj1" fmla="val 50000"/>
              <a:gd name="adj2" fmla="val 41667"/>
            </a:avLst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 rot="7800000">
            <a:off x="4419600" y="2209800"/>
            <a:ext cx="685800" cy="1752600"/>
          </a:xfrm>
          <a:prstGeom prst="upArrow">
            <a:avLst>
              <a:gd name="adj1" fmla="val 50000"/>
              <a:gd name="adj2" fmla="val 63889"/>
            </a:avLst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5940425" y="4868863"/>
            <a:ext cx="2879725" cy="646113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36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dislokácie</a:t>
            </a:r>
            <a:endParaRPr kumimoji="0" lang="cs-CZ" sz="36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9956" name="AutoShape 20"/>
          <p:cNvSpPr>
            <a:spLocks noChangeArrowheads="1"/>
          </p:cNvSpPr>
          <p:nvPr/>
        </p:nvSpPr>
        <p:spPr bwMode="auto">
          <a:xfrm rot="5400000">
            <a:off x="5084763" y="4716463"/>
            <a:ext cx="685800" cy="990600"/>
          </a:xfrm>
          <a:prstGeom prst="upArrow">
            <a:avLst>
              <a:gd name="adj1" fmla="val 50000"/>
              <a:gd name="adj2" fmla="val 36111"/>
            </a:avLst>
          </a:prstGeom>
          <a:solidFill>
            <a:srgbClr val="008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0" grpId="0" animBg="1"/>
      <p:bldP spid="39945" grpId="0" animBg="1"/>
      <p:bldP spid="39946" grpId="0" animBg="1"/>
      <p:bldP spid="39947" grpId="0" animBg="1"/>
      <p:bldP spid="39948" grpId="0" animBg="1"/>
      <p:bldP spid="39949" grpId="0" animBg="1"/>
      <p:bldP spid="39950" grpId="0" animBg="1"/>
      <p:bldP spid="39951" grpId="0" animBg="1"/>
      <p:bldP spid="39952" grpId="0" animBg="1"/>
      <p:bldP spid="39953" grpId="0" animBg="1"/>
      <p:bldP spid="39954" grpId="0" animBg="1"/>
      <p:bldP spid="39955" grpId="0" animBg="1"/>
      <p:bldP spid="399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Zástupný symbol čísla snímky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 hasCustomPrompt="1"/>
          </p:nvPr>
        </p:nvSpPr>
        <p:spPr>
          <a:xfrm>
            <a:off x="684213" y="1700213"/>
            <a:ext cx="7777163" cy="2952750"/>
          </a:xfrm>
          <a:solidFill>
            <a:schemeClr val="bg1">
              <a:alpha val="55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Bodové poruchy</a:t>
            </a:r>
            <a:br>
              <a:rPr kumimoji="0" lang="cs-CZ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</a:b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 </a:t>
            </a:r>
            <a:b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</a:b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(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postihujú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len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okolie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daného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miesta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kryštálovej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mriežky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)</a:t>
            </a:r>
            <a:endParaRPr kumimoji="0" lang="cs-CZ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 hasCustomPrompt="1"/>
          </p:nvPr>
        </p:nvSpPr>
        <p:spPr>
          <a:xfrm>
            <a:off x="1143000" y="381000"/>
            <a:ext cx="7010400" cy="762000"/>
          </a:xfrm>
          <a:solidFill>
            <a:schemeClr val="bg1">
              <a:alpha val="75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99"/>
              </a:buClr>
              <a:buSzPct val="70000"/>
              <a:buFontTx/>
              <a:buNone/>
              <a:defRPr/>
            </a:pP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vakance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(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chýbajúci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atóm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)</a:t>
            </a:r>
            <a:endParaRPr kumimoji="0" lang="cs-CZ" sz="3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30751" name="Picture 31"/>
          <p:cNvPicPr>
            <a:picLocks noChangeAspect="1"/>
          </p:cNvPicPr>
          <p:nvPr>
            <p:ph idx="1" hasCustomPrompt="1"/>
          </p:nvPr>
        </p:nvPicPr>
        <p:blipFill>
          <a:blip r:embed="rId1"/>
          <a:srcRect l="6944" t="14197" r="15820" b="8797"/>
          <a:stretch>
            <a:fillRect/>
          </a:stretch>
        </p:blipFill>
        <p:spPr>
          <a:xfrm>
            <a:off x="1763713" y="1773238"/>
            <a:ext cx="5329237" cy="4510087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 hasCustomPrompt="1"/>
          </p:nvPr>
        </p:nvSpPr>
        <p:spPr>
          <a:xfrm>
            <a:off x="395288" y="333375"/>
            <a:ext cx="8382000" cy="1468438"/>
          </a:xfrm>
          <a:solidFill>
            <a:schemeClr val="bg1">
              <a:alpha val="75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342900" marR="0" lvl="0" indent="-7493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99"/>
              </a:buClr>
              <a:buSzPct val="70000"/>
              <a:buFontTx/>
              <a:buNone/>
              <a:defRPr/>
            </a:pP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intersticiálna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poloha</a:t>
            </a:r>
            <a:b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</a:b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(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rovnaký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aj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rozdielny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atóm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na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nesprávnom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mieste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)</a:t>
            </a:r>
            <a:endParaRPr kumimoji="0" lang="cs-CZ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33817" name="Picture 25"/>
          <p:cNvPicPr>
            <a:picLocks noChangeAspect="1"/>
          </p:cNvPicPr>
          <p:nvPr>
            <p:ph idx="1" hasCustomPrompt="1"/>
          </p:nvPr>
        </p:nvPicPr>
        <p:blipFill>
          <a:blip r:embed="rId1"/>
          <a:srcRect l="3880" t="9259"/>
          <a:stretch>
            <a:fillRect/>
          </a:stretch>
        </p:blipFill>
        <p:spPr>
          <a:xfrm>
            <a:off x="1692275" y="1916113"/>
            <a:ext cx="5124450" cy="4464050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00113" y="260350"/>
            <a:ext cx="7342188" cy="1296988"/>
          </a:xfrm>
          <a:solidFill>
            <a:schemeClr val="bg1">
              <a:alpha val="75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99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prímes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(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cudzí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atóm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na 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správnom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mieste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i 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nesprávnom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mieste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)</a:t>
            </a:r>
            <a:endParaRPr kumimoji="0" lang="cs-CZ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36872" name="Picture 8"/>
          <p:cNvPicPr>
            <a:picLocks noChangeAspect="1"/>
          </p:cNvPicPr>
          <p:nvPr/>
        </p:nvPicPr>
        <p:blipFill>
          <a:blip r:embed="rId1"/>
          <a:srcRect l="6621" t="8749" r="16708" b="1750"/>
          <a:stretch>
            <a:fillRect/>
          </a:stretch>
        </p:blipFill>
        <p:spPr>
          <a:xfrm>
            <a:off x="1908175" y="1773238"/>
            <a:ext cx="5340350" cy="4567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Zástupný symbol čísla snímky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 hasCustomPrompt="1"/>
          </p:nvPr>
        </p:nvSpPr>
        <p:spPr>
          <a:xfrm>
            <a:off x="827088" y="1341438"/>
            <a:ext cx="7772400" cy="3024188"/>
          </a:xfrm>
          <a:solidFill>
            <a:schemeClr val="bg1">
              <a:alpha val="55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5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Čiarové</a:t>
            </a:r>
            <a:r>
              <a:rPr kumimoji="0" lang="cs-CZ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poruchy</a:t>
            </a:r>
            <a:br>
              <a:rPr kumimoji="0" lang="cs-CZ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</a:b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(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postihujú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celý rad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atómov</a:t>
            </a: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)</a:t>
            </a:r>
            <a:endParaRPr kumimoji="0" lang="cs-CZ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Zástupný symbol čísla snímky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85800" y="304800"/>
            <a:ext cx="7772400" cy="1143000"/>
          </a:xfrm>
          <a:solidFill>
            <a:schemeClr val="bg1">
              <a:alpha val="57001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Rozdelenie</a:t>
            </a:r>
            <a:r>
              <a:rPr kumimoji="0" lang="cs-CZ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pevných </a:t>
            </a:r>
            <a:r>
              <a:rPr kumimoji="0" lang="cs-CZ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látok</a:t>
            </a:r>
            <a:r>
              <a:rPr kumimoji="0" lang="cs-CZ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(PL):</a:t>
            </a:r>
            <a:endParaRPr kumimoji="0" lang="cs-CZ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3075" name="Text Box 3"/>
          <p:cNvSpPr txBox="1">
            <a:spLocks noChangeAspect="1" noChangeArrowheads="1"/>
          </p:cNvSpPr>
          <p:nvPr/>
        </p:nvSpPr>
        <p:spPr bwMode="auto">
          <a:xfrm>
            <a:off x="609600" y="3810000"/>
            <a:ext cx="2303463" cy="5286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cs-CZ" sz="2800" kern="1200" cap="none" spc="0" normalizeH="0" baseline="0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Pevné látky</a:t>
            </a:r>
            <a:endParaRPr kumimoji="0" lang="cs-CZ" sz="2800" kern="1200" cap="none" spc="0" normalizeH="0" baseline="0" noProof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76" name="Text Box 4"/>
          <p:cNvSpPr txBox="1">
            <a:spLocks noChangeAspect="1" noChangeArrowheads="1"/>
          </p:cNvSpPr>
          <p:nvPr/>
        </p:nvSpPr>
        <p:spPr bwMode="auto">
          <a:xfrm>
            <a:off x="2819400" y="2514600"/>
            <a:ext cx="2303463" cy="5286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cs-CZ" sz="28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kryštalické</a:t>
            </a:r>
            <a:endParaRPr kumimoji="0" lang="cs-CZ" sz="28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77" name="Text Box 5"/>
          <p:cNvSpPr txBox="1">
            <a:spLocks noChangeAspect="1" noChangeArrowheads="1"/>
          </p:cNvSpPr>
          <p:nvPr/>
        </p:nvSpPr>
        <p:spPr bwMode="auto">
          <a:xfrm>
            <a:off x="2514600" y="5410200"/>
            <a:ext cx="2303463" cy="5286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cs-CZ" sz="28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amorfné</a:t>
            </a:r>
            <a:endParaRPr kumimoji="0" lang="cs-CZ" sz="28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78" name="Text Box 6"/>
          <p:cNvSpPr txBox="1">
            <a:spLocks noChangeAspect="1" noChangeArrowheads="1"/>
          </p:cNvSpPr>
          <p:nvPr/>
        </p:nvSpPr>
        <p:spPr bwMode="auto">
          <a:xfrm>
            <a:off x="5638800" y="3962400"/>
            <a:ext cx="3048000" cy="5286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cs-CZ" sz="28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polykryštalické</a:t>
            </a:r>
            <a:endParaRPr kumimoji="0" lang="cs-CZ" sz="28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79" name="Text Box 7"/>
          <p:cNvSpPr txBox="1">
            <a:spLocks noChangeAspect="1" noChangeArrowheads="1"/>
          </p:cNvSpPr>
          <p:nvPr/>
        </p:nvSpPr>
        <p:spPr bwMode="auto">
          <a:xfrm>
            <a:off x="5715000" y="1447800"/>
            <a:ext cx="2971800" cy="5286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cs-CZ" sz="28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monokryštalické</a:t>
            </a:r>
            <a:endParaRPr kumimoji="0" lang="cs-CZ" sz="28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 rot="18900000">
            <a:off x="1828800" y="3124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 rot="18900000">
            <a:off x="4800600" y="1752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 rot="2700000">
            <a:off x="1888331" y="458866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 rot="2700000">
            <a:off x="4631531" y="336946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8" grpId="0" animBg="1"/>
      <p:bldP spid="3079" grpId="0" animBg="1"/>
      <p:bldP spid="3080" grpId="0" animBg="1"/>
      <p:bldP spid="3081" grpId="0" animBg="1"/>
      <p:bldP spid="3082" grpId="0" animBg="1"/>
      <p:bldP spid="30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 hasCustomPrompt="1"/>
          </p:nvPr>
        </p:nvSpPr>
        <p:spPr>
          <a:xfrm>
            <a:off x="611188" y="333375"/>
            <a:ext cx="7777163" cy="935038"/>
          </a:xfrm>
          <a:solidFill>
            <a:schemeClr val="bg1">
              <a:alpha val="75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99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hranová </a:t>
            </a:r>
            <a:r>
              <a:rPr kumimoji="0" lang="cs-CZ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dislokácia</a:t>
            </a:r>
            <a:endParaRPr kumimoji="0" lang="cs-CZ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46085" name="Picture 5" descr="dislokace"/>
          <p:cNvPicPr>
            <a:picLocks noChangeAspect="1"/>
          </p:cNvPicPr>
          <p:nvPr>
            <p:ph idx="1" hasCustomPrompt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92275" y="1441450"/>
            <a:ext cx="5543550" cy="5000625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hasCustomPrompt="1"/>
          </p:nvPr>
        </p:nvSpPr>
        <p:spPr>
          <a:solidFill>
            <a:srgbClr val="FFCC99"/>
          </a:solidFill>
          <a:ln w="41275">
            <a:solidFill>
              <a:srgbClr val="FF99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Poruchy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ovplyvňujú</a:t>
            </a: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vlastnosti</a:t>
            </a:r>
            <a:endParaRPr kumimoji="0" lang="cs-CZ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684213" y="1989138"/>
            <a:ext cx="7772400" cy="4114800"/>
          </a:xfr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mechanické</a:t>
            </a:r>
            <a:endParaRPr kumimoji="0" lang="cs-CZ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znižujú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pevnosť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materiálu o dva až tri rády;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prímesi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v železe (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Cr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V, Ni)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modifikujú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jeho vlastnosti požadovaným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spôsobom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tzn.ovplyvňujú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tvrdosť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pružnosť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ohybnosť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ai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 (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oceľ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</a:t>
            </a:r>
            <a:endParaRPr kumimoji="0" lang="cs-CZ" sz="2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elektrické</a:t>
            </a:r>
            <a:br>
              <a:rPr kumimoji="0" lang="cs-CZ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prímesi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zvyšujú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vodivosť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polovodičov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(Si)</a:t>
            </a:r>
            <a:endParaRPr kumimoji="0" lang="cs-CZ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optické</a:t>
            </a:r>
            <a:br>
              <a:rPr kumimoji="0" lang="cs-CZ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</a:b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prímesi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zafarbujú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sklo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alebo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bezfarebné</a:t>
            </a: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kryštály</a:t>
            </a:r>
            <a:endParaRPr kumimoji="0" lang="cs-CZ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1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charRg st="11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charRg st="11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89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3">
                                            <p:txEl>
                                              <p:charRg st="189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charRg st="189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242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3">
                                            <p:txEl>
                                              <p:charRg st="242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3">
                                            <p:txEl>
                                              <p:charRg st="242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 hasCustomPrompt="1"/>
          </p:nvPr>
        </p:nvSpPr>
        <p:spPr>
          <a:xfrm>
            <a:off x="250825" y="2492375"/>
            <a:ext cx="8208963" cy="1595438"/>
          </a:xfrm>
          <a:solidFill>
            <a:schemeClr val="bg1">
              <a:alpha val="25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9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Koniec</a:t>
            </a:r>
            <a:endParaRPr kumimoji="0" lang="cs-CZ" sz="9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8" name="Picture 2" descr="311"/>
          <p:cNvPicPr>
            <a:picLocks noChangeAspect="1"/>
          </p:cNvPicPr>
          <p:nvPr/>
        </p:nvPicPr>
        <p:blipFill>
          <a:blip r:embed="rId1">
            <a:lum bright="12000" contrast="-12000"/>
          </a:blip>
          <a:stretch>
            <a:fillRect/>
          </a:stretch>
        </p:blipFill>
        <p:spPr>
          <a:xfrm>
            <a:off x="304800" y="228600"/>
            <a:ext cx="4114800" cy="3810000"/>
          </a:xfrm>
          <a:prstGeom prst="rect">
            <a:avLst/>
          </a:prstGeom>
          <a:noFill/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099" name="Picture 3" descr="312"/>
          <p:cNvPicPr>
            <a:picLocks noChangeAspect="1"/>
          </p:cNvPicPr>
          <p:nvPr/>
        </p:nvPicPr>
        <p:blipFill>
          <a:blip r:embed="rId2">
            <a:lum contrast="42000"/>
          </a:blip>
          <a:stretch>
            <a:fillRect/>
          </a:stretch>
        </p:blipFill>
        <p:spPr>
          <a:xfrm>
            <a:off x="4876800" y="2819400"/>
            <a:ext cx="3962400" cy="3810000"/>
          </a:xfrm>
          <a:prstGeom prst="rect">
            <a:avLst/>
          </a:prstGeom>
          <a:noFill/>
          <a:ln w="412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101" name="Text Box 5"/>
          <p:cNvSpPr txBox="1"/>
          <p:nvPr/>
        </p:nvSpPr>
        <p:spPr>
          <a:xfrm>
            <a:off x="4724400" y="990600"/>
            <a:ext cx="4129088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endParaRPr lang="sk-SK" altLang="x-none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48200" y="152400"/>
            <a:ext cx="4267200" cy="2514600"/>
          </a:xfrm>
          <a:solidFill>
            <a:schemeClr val="bg1">
              <a:alpha val="53999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Kryštalické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látky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sú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charakterizované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pravidelným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usporiadaním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častíc (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atómov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,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molekúl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,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iónov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)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na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veľkú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vzdialenosť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.</a:t>
            </a:r>
            <a:endParaRPr kumimoji="0" lang="cs-CZ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" y="4191000"/>
            <a:ext cx="4495800" cy="2362200"/>
          </a:xfrm>
          <a:solidFill>
            <a:schemeClr val="bg1">
              <a:alpha val="53999"/>
            </a:scheme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Amorfné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látky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majú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častice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usporiadané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na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krátku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vzdia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-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lenosť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 Okolo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vybranej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častice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sú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častice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k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nej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najbližšie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rozlo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-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žené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približne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pravidelne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ale    s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rastúcou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vzdialenosťou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sa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táto </a:t>
            </a:r>
            <a:r>
              <a:rPr kumimoji="0" lang="cs-CZ" sz="21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pravidelnosť</a:t>
            </a:r>
            <a:r>
              <a:rPr kumimoji="0" lang="cs-CZ" sz="2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porušuje.</a:t>
            </a:r>
            <a:endParaRPr kumimoji="0" lang="cs-CZ" sz="2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 rot="10800000">
            <a:off x="3276600" y="1371600"/>
            <a:ext cx="1433513" cy="914400"/>
          </a:xfrm>
          <a:prstGeom prst="rightArrow">
            <a:avLst>
              <a:gd name="adj1" fmla="val 50000"/>
              <a:gd name="adj2" fmla="val 39193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3886200" y="4191000"/>
            <a:ext cx="1600200" cy="990600"/>
          </a:xfrm>
          <a:prstGeom prst="rightArrow">
            <a:avLst>
              <a:gd name="adj1" fmla="val 50000"/>
              <a:gd name="adj2" fmla="val 40385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charRg st="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4">
                                            <p:txEl>
                                              <p:charRg st="0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  <p:bldP spid="4104" grpId="0" animBg="1" build="p"/>
      <p:bldP spid="4105" grpId="0" animBg="1"/>
      <p:bldP spid="4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Zástupný symbol čísla snímky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" y="228600"/>
            <a:ext cx="4267200" cy="2514600"/>
          </a:xfrm>
          <a:solidFill>
            <a:schemeClr val="bg1">
              <a:alpha val="44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Väčšina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kryštalických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látok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sa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 vyskytuje </a:t>
            </a: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ako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polykryštály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a </a:t>
            </a: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skladá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sa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 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z </a:t>
            </a: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veľkého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počtu </a:t>
            </a:r>
            <a:r>
              <a:rPr kumimoji="0" lang="cs-CZ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zŕn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.</a:t>
            </a:r>
            <a:r>
              <a:rPr kumimoji="0" lang="cs-CZ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cs-CZ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48200" y="4267200"/>
            <a:ext cx="4343400" cy="1754188"/>
          </a:xfrm>
          <a:solidFill>
            <a:schemeClr val="bg1">
              <a:alpha val="44000"/>
            </a:scheme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cs-CZ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Pokiaľ</a:t>
            </a: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je ale </a:t>
            </a:r>
            <a:r>
              <a:rPr kumimoji="0" lang="cs-CZ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teleso</a:t>
            </a: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tvorené</a:t>
            </a: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jedným</a:t>
            </a: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veľkým</a:t>
            </a: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cs-CZ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kryštálom</a:t>
            </a: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, potom </a:t>
            </a:r>
            <a:r>
              <a:rPr kumimoji="0" lang="cs-CZ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hovoríme</a:t>
            </a: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o </a:t>
            </a:r>
            <a:r>
              <a:rPr kumimoji="0" lang="cs-CZ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monokryštále</a:t>
            </a: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.</a:t>
            </a:r>
            <a:endParaRPr kumimoji="0" lang="cs-CZ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6150" name="Picture 6" descr="fullaron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457200"/>
            <a:ext cx="4343400" cy="324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Picture 7" descr="350px-DiamanteE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36850"/>
            <a:ext cx="3962400" cy="375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3810000" y="228600"/>
            <a:ext cx="1600200" cy="990600"/>
          </a:xfrm>
          <a:prstGeom prst="rightArrow">
            <a:avLst>
              <a:gd name="adj1" fmla="val 50000"/>
              <a:gd name="adj2" fmla="val 40385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55650" y="6308725"/>
            <a:ext cx="4364038" cy="33813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16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Monokryštal</a:t>
            </a:r>
            <a:r>
              <a:rPr kumimoji="0" lang="cs-CZ" sz="1600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 diamantu o velikosti asi 2 cm</a:t>
            </a:r>
            <a:endParaRPr kumimoji="0" lang="cs-CZ" sz="16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563938" y="3429000"/>
            <a:ext cx="4424363" cy="33813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16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Polykryštal</a:t>
            </a:r>
            <a:r>
              <a:rPr kumimoji="0" lang="cs-CZ" sz="1600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 diamantu, </a:t>
            </a:r>
            <a:r>
              <a:rPr kumimoji="0" lang="cs-CZ" sz="16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veľkosť</a:t>
            </a:r>
            <a:r>
              <a:rPr kumimoji="0" lang="cs-CZ" sz="1600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 zrna cca </a:t>
            </a:r>
            <a:r>
              <a:rPr kumimoji="0" lang="cs-CZ" sz="1600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nm</a:t>
            </a:r>
            <a:endParaRPr kumimoji="0" lang="cs-CZ" sz="1600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rot="10800000">
            <a:off x="3733800" y="5638800"/>
            <a:ext cx="1600200" cy="990600"/>
          </a:xfrm>
          <a:prstGeom prst="rightArrow">
            <a:avLst>
              <a:gd name="adj1" fmla="val 50000"/>
              <a:gd name="adj2" fmla="val 40385"/>
            </a:avLst>
          </a:prstGeom>
          <a:solidFill>
            <a:srgbClr val="3366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9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nimBg="1" build="p"/>
      <p:bldP spid="6152" grpId="0" animBg="1"/>
      <p:bldP spid="6154" grpId="0" animBg="1"/>
      <p:bldP spid="6157" grpId="0" animBg="1"/>
      <p:bldP spid="61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Zástupný symbol čísla snímky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 hasCustomPrompt="1"/>
          </p:nvPr>
        </p:nvSpPr>
        <p:spPr>
          <a:xfrm>
            <a:off x="685800" y="333375"/>
            <a:ext cx="7772400" cy="1419225"/>
          </a:xfrm>
          <a:solidFill>
            <a:schemeClr val="bg1">
              <a:alpha val="49001"/>
            </a:schemeClr>
          </a:solidFill>
        </p:spPr>
        <p:txBody>
          <a:bodyPr vert="horz" wrap="square" lIns="91440" tIns="45720" rIns="91440" bIns="45720" numCol="1" anchor="ctr" anchorCtr="0" compatLnSpc="1"/>
          <a:p>
            <a:pPr algn="l" eaLnBrk="1" hangingPunct="1"/>
            <a:r>
              <a:rPr sz="2800" b="1" dirty="0">
                <a:effectLst>
                  <a:outerShdw blurRad="38100" dist="38100" dir="2700000">
                    <a:srgbClr val="FFFFFF"/>
                  </a:outerShdw>
                </a:effectLst>
                <a:latin typeface="Comic Sans MS" panose="030F0702030302020204" pitchFamily="66" charset="0"/>
              </a:rPr>
              <a:t>Kryštály selenitu (sádrovca) z mexickej jaskyne Naica. Najväčší z nich dosahuje dĺžku až 12 metrov pri hrúbke 2 m.</a:t>
            </a:r>
            <a:endParaRPr sz="2800" b="1" dirty="0">
              <a:effectLst>
                <a:outerShdw blurRad="38100" dist="38100" dir="2700000">
                  <a:srgbClr val="FFFFFF"/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4581" name="Picture 5" descr="cuadro1"/>
          <p:cNvPicPr>
            <a:picLocks noChangeAspect="1"/>
          </p:cNvPicPr>
          <p:nvPr>
            <p:ph sz="half" idx="1" hasCustomPrompt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188" y="2068513"/>
            <a:ext cx="3960812" cy="3941762"/>
          </a:xfrm>
          <a:solidFill>
            <a:schemeClr val="tx2">
              <a:alpha val="100000"/>
            </a:schemeClr>
          </a:solidFill>
          <a:ln/>
        </p:spPr>
      </p:pic>
      <p:pic>
        <p:nvPicPr>
          <p:cNvPr id="24584" name="Picture 8" descr="cristales"/>
          <p:cNvPicPr>
            <a:picLocks noChangeAspect="1"/>
          </p:cNvPicPr>
          <p:nvPr>
            <p:ph sz="half" idx="2" hasCustomPrompt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16463" y="2708275"/>
            <a:ext cx="3743325" cy="3241675"/>
          </a:xfrm>
          <a:solidFill>
            <a:schemeClr val="tx2">
              <a:alpha val="100000"/>
            </a:schemeClr>
          </a:solidFill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Zástupný symbol čísla snímky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84213" y="404813"/>
            <a:ext cx="8134350" cy="5535613"/>
          </a:xfrm>
          <a:solidFill>
            <a:schemeClr val="bg1">
              <a:alpha val="75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99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Častice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pevných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látok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sú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v 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priestore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usporiadané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pravidelne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a 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vytvárajú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kryštálovú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mriežku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,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ktorá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sa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 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skladá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z tzv.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elementárnych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buniek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. Obvyklým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tvarom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elementárnej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bunky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je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kocka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.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Rozoznávame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tieto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typy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elementárnych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3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buniek</a:t>
            </a:r>
            <a:r>
              <a:rPr kumimoji="0" lang="cs-CZ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:</a:t>
            </a:r>
            <a:endParaRPr kumimoji="0" lang="cs-CZ" sz="3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Zástupný symbol čísla snímky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84213" y="476250"/>
            <a:ext cx="7772400" cy="731838"/>
          </a:xfrm>
          <a:solidFill>
            <a:schemeClr val="bg1">
              <a:alpha val="48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jednoduchá</a:t>
            </a:r>
            <a:endParaRPr kumimoji="0" lang="cs-CZ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1"/>
          <a:srcRect l="6393" t="12956" r="-8701"/>
          <a:stretch>
            <a:fillRect/>
          </a:stretch>
        </p:blipFill>
        <p:spPr>
          <a:xfrm>
            <a:off x="2627313" y="1341438"/>
            <a:ext cx="4648200" cy="4468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127125" y="5684838"/>
            <a:ext cx="14224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sz="2000" kern="1200" cap="none" spc="0" normalizeH="0" baseline="0" noProof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Napr</a:t>
            </a:r>
            <a:r>
              <a:rPr kumimoji="0" lang="cs-CZ" sz="2000" kern="1200" cap="none" spc="0" normalizeH="0" baseline="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. Po</a:t>
            </a:r>
            <a:r>
              <a:rPr kumimoji="0" lang="cs-CZ" kern="120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endParaRPr kumimoji="0" lang="cs-CZ" kern="1200" cap="none" spc="0" normalizeH="0" baseline="0" noProof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Zástupný symbol čísla snímky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85800" y="457200"/>
            <a:ext cx="7772400" cy="955675"/>
          </a:xfrm>
          <a:solidFill>
            <a:schemeClr val="bg1">
              <a:alpha val="48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priestorovo</a:t>
            </a: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centrovaná</a:t>
            </a:r>
            <a:endParaRPr kumimoji="0" lang="cs-CZ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13319" name="Picture 7"/>
          <p:cNvPicPr>
            <a:picLocks noChangeAspect="1"/>
          </p:cNvPicPr>
          <p:nvPr/>
        </p:nvPicPr>
        <p:blipFill>
          <a:blip r:embed="rId1"/>
          <a:srcRect l="25635" t="25970"/>
          <a:stretch>
            <a:fillRect/>
          </a:stretch>
        </p:blipFill>
        <p:spPr>
          <a:xfrm>
            <a:off x="2124075" y="1484313"/>
            <a:ext cx="4719638" cy="395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914400" y="6019800"/>
            <a:ext cx="495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Napr</a:t>
            </a:r>
            <a:r>
              <a:rPr kumimoji="0" lang="cs-CZ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. Li, Na , K , </a:t>
            </a:r>
            <a:r>
              <a:rPr kumimoji="0" lang="cs-CZ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Cr</a:t>
            </a:r>
            <a:r>
              <a:rPr kumimoji="0" lang="cs-CZ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, W, </a:t>
            </a:r>
            <a:r>
              <a:rPr kumimoji="0" lang="cs-CZ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Fe</a:t>
            </a:r>
            <a:r>
              <a:rPr kumimoji="0" lang="cs-CZ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,…</a:t>
            </a:r>
            <a:endParaRPr kumimoji="0" lang="cs-CZ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Zástupný symbol čísla snímky 4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cs-CZ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cs-CZ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85800" y="457200"/>
            <a:ext cx="7772400" cy="1143000"/>
          </a:xfrm>
          <a:solidFill>
            <a:schemeClr val="bg1">
              <a:alpha val="48000"/>
            </a:schemeClr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kumimoji="0" lang="cs-CZ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plošne</a:t>
            </a:r>
            <a:r>
              <a:rPr kumimoji="0" lang="cs-CZ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centrovaná</a:t>
            </a:r>
            <a:endParaRPr kumimoji="0" lang="cs-CZ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14342" name="Picture 6"/>
          <p:cNvPicPr>
            <a:picLocks noChangeAspect="1"/>
          </p:cNvPicPr>
          <p:nvPr/>
        </p:nvPicPr>
        <p:blipFill>
          <a:blip r:embed="rId1"/>
          <a:srcRect l="20764" t="10645" b="9064"/>
          <a:stretch>
            <a:fillRect/>
          </a:stretch>
        </p:blipFill>
        <p:spPr>
          <a:xfrm>
            <a:off x="2133600" y="1371600"/>
            <a:ext cx="4543425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508125" y="5532438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endParaRPr kumimoji="0" lang="sk-SK" kern="1200" cap="none" spc="0" normalizeH="0" baseline="0" noProof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914400" y="6019800"/>
            <a:ext cx="5070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cs-CZ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Napr</a:t>
            </a:r>
            <a:r>
              <a:rPr kumimoji="0" lang="cs-CZ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. </a:t>
            </a:r>
            <a:r>
              <a:rPr kumimoji="0" lang="cs-CZ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Al</a:t>
            </a:r>
            <a:r>
              <a:rPr kumimoji="0" lang="cs-CZ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, Ni, </a:t>
            </a:r>
            <a:r>
              <a:rPr kumimoji="0" lang="cs-CZ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Cu</a:t>
            </a:r>
            <a:r>
              <a:rPr kumimoji="0" lang="cs-CZ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, </a:t>
            </a:r>
            <a:r>
              <a:rPr kumimoji="0" lang="cs-CZ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Ag</a:t>
            </a:r>
            <a:r>
              <a:rPr kumimoji="0" lang="cs-CZ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, Au, </a:t>
            </a:r>
            <a:r>
              <a:rPr kumimoji="0" lang="cs-CZ" kern="1200" cap="none" spc="0" normalizeH="0" baseline="0" noProof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Fe</a:t>
            </a:r>
            <a:r>
              <a:rPr kumimoji="0" lang="cs-CZ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, …</a:t>
            </a:r>
            <a:endParaRPr kumimoji="0" lang="cs-CZ" kern="1200" cap="none" spc="0" normalizeH="0" baseline="0" noProof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4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cs-CZ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cs-CZ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2105</Words>
  <Application>WPS Presentation</Application>
  <PresentationFormat>Prezentácia na obrazovke (4:3)</PresentationFormat>
  <Paragraphs>133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Comic Sans MS</vt:lpstr>
      <vt:lpstr>Times New Roman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GJP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a  vlastnosti pevných látek</dc:title>
  <dc:creator>student</dc:creator>
  <cp:lastModifiedBy>jarul</cp:lastModifiedBy>
  <cp:revision>49</cp:revision>
  <dcterms:created xsi:type="dcterms:W3CDTF">2007-11-21T07:43:46Z</dcterms:created>
  <dcterms:modified xsi:type="dcterms:W3CDTF">2023-11-09T14:22:28Z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3518DAB40DD74DEA9F3550043ACCA45C</vt:lpwstr>
  </property>
  <property fmtid="{D5CDD505-2E9C-101B-9397-08002B2CF9AE}" pid="3" name="KSOProductBuildVer">
    <vt:lpwstr>1033-11.2.0.11225</vt:lpwstr>
  </property>
</Properties>
</file>