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1" r:id="rId7"/>
    <p:sldId id="268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30D2D-1BB6-499E-A1D6-EF48A4792ABC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B0B21-77D3-46F1-8E23-EF45DAD3B6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637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B0B21-77D3-46F1-8E23-EF45DAD3B6D6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7BA3-F432-4028-9307-5BC8989F06D0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A6F8E87-8E91-4A3C-AD6E-3F9F6D0283F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7BA3-F432-4028-9307-5BC8989F06D0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8E87-8E91-4A3C-AD6E-3F9F6D0283F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7BA3-F432-4028-9307-5BC8989F06D0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8E87-8E91-4A3C-AD6E-3F9F6D0283F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7BA3-F432-4028-9307-5BC8989F06D0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A6F8E87-8E91-4A3C-AD6E-3F9F6D0283F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7BA3-F432-4028-9307-5BC8989F06D0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8E87-8E91-4A3C-AD6E-3F9F6D0283F1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7BA3-F432-4028-9307-5BC8989F06D0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8E87-8E91-4A3C-AD6E-3F9F6D0283F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7BA3-F432-4028-9307-5BC8989F06D0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A6F8E87-8E91-4A3C-AD6E-3F9F6D0283F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7BA3-F432-4028-9307-5BC8989F06D0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8E87-8E91-4A3C-AD6E-3F9F6D0283F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7BA3-F432-4028-9307-5BC8989F06D0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8E87-8E91-4A3C-AD6E-3F9F6D0283F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7BA3-F432-4028-9307-5BC8989F06D0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8E87-8E91-4A3C-AD6E-3F9F6D0283F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7BA3-F432-4028-9307-5BC8989F06D0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8E87-8E91-4A3C-AD6E-3F9F6D0283F1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FF97BA3-F432-4028-9307-5BC8989F06D0}" type="datetimeFigureOut">
              <a:rPr lang="sk-SK" smtClean="0"/>
              <a:t>5. 5. 2021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A6F8E87-8E91-4A3C-AD6E-3F9F6D0283F1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G:\Geogebra%20cvi&#269;enia\Talesova_kru&#382;nica.html.ggb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G:\Geogebra%20cvi&#269;enia\Talesova%20veta.gg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sk-SK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2564904"/>
            <a:ext cx="8458200" cy="1584176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sk-SK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Stredový uhol. </a:t>
            </a:r>
          </a:p>
          <a:p>
            <a:r>
              <a:rPr lang="sk-SK" sz="3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Talesova</a:t>
            </a:r>
            <a:r>
              <a:rPr lang="sk-SK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veta.</a:t>
            </a:r>
          </a:p>
        </p:txBody>
      </p:sp>
      <p:pic>
        <p:nvPicPr>
          <p:cNvPr id="5122" name="Picture 2" descr="C:\Users\Ivka\Pictures\Tales\tales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0116" y="332656"/>
            <a:ext cx="4926340" cy="40324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331640" y="1556792"/>
            <a:ext cx="6552728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Ďakujem za pozornosť a prajem veľa úspechov </a:t>
            </a:r>
            <a:r>
              <a:rPr lang="sk-SK" sz="280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 štúdiu </a:t>
            </a:r>
            <a:r>
              <a:rPr lang="sk-SK" sz="280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itchFamily="2" charset="2"/>
              </a:rPr>
              <a:t></a:t>
            </a:r>
            <a:endParaRPr lang="sk-SK" sz="2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r>
              <a:rPr lang="sk-SK" sz="3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Stredový uhol. </a:t>
            </a:r>
            <a:r>
              <a:rPr lang="sk-SK" sz="3200" b="1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Talesova</a:t>
            </a:r>
            <a:r>
              <a:rPr lang="sk-SK" sz="32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veta.</a:t>
            </a:r>
            <a:r>
              <a:rPr lang="sk-SK" sz="3200" b="1" dirty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  <a:t/>
            </a:r>
            <a:br>
              <a:rPr lang="sk-SK" sz="3200" b="1" dirty="0">
                <a:solidFill>
                  <a:srgbClr val="FF0000"/>
                </a:solidFill>
                <a:latin typeface="Comic Sans MS" pitchFamily="66" charset="0"/>
                <a:cs typeface="Arial" pitchFamily="34" charset="0"/>
              </a:rPr>
            </a:br>
            <a:endParaRPr lang="sk-SK" sz="3200" dirty="0">
              <a:latin typeface="Comic Sans MS" pitchFamily="66" charset="0"/>
            </a:endParaRPr>
          </a:p>
        </p:txBody>
      </p:sp>
      <p:pic>
        <p:nvPicPr>
          <p:cNvPr id="1026" name="Picture 2" descr="C:\Users\Ivka\Desktop\Obrázky geogebra\obr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844825"/>
            <a:ext cx="6705164" cy="3600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Obdĺžnik 4"/>
          <p:cNvSpPr/>
          <p:nvPr/>
        </p:nvSpPr>
        <p:spPr>
          <a:xfrm>
            <a:off x="4808712" y="2024844"/>
            <a:ext cx="3888432" cy="3240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Dva body A, B na kružnici </a:t>
            </a:r>
          </a:p>
          <a:p>
            <a:pPr algn="ctr"/>
            <a:r>
              <a:rPr lang="sk-SK" sz="2000" b="1" dirty="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rozdelia kružnicu na dva oblúky. Ak sú tieto dva body koncové body priemeru kružnice, rozdelia kružnicu na dva zhodné kružnicové oblúky  </a:t>
            </a:r>
            <a:r>
              <a:rPr lang="sk-SK" sz="2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polkružnice</a:t>
            </a:r>
            <a:endParaRPr lang="sk-SK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C:\Users\Ivka\Desktop\Obrázky geogebra\obr2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1412776"/>
            <a:ext cx="6035866" cy="3240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5076056" y="1600200"/>
            <a:ext cx="3915544" cy="44210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>
              <a:buNone/>
            </a:pPr>
            <a:r>
              <a:rPr lang="sk-SK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Nech je daná kružnica k(</a:t>
            </a:r>
            <a:r>
              <a:rPr lang="sk-SK" dirty="0" err="1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S,r</a:t>
            </a:r>
            <a:r>
              <a:rPr lang="sk-SK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) a body A,B, ktoré ju rozdeľujú na dva kružnicové oblúky. Zostrojme uhol ASB.</a:t>
            </a:r>
          </a:p>
          <a:p>
            <a:pPr algn="ctr">
              <a:buNone/>
            </a:pPr>
            <a:r>
              <a:rPr lang="sk-SK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  Uhol ASB nazývame </a:t>
            </a:r>
            <a:r>
              <a:rPr lang="sk-SK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stredový uhol </a:t>
            </a:r>
            <a:r>
              <a:rPr lang="sk-SK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prislúchajúci k oblúku AXB.</a:t>
            </a:r>
            <a:endParaRPr lang="sk-SK" dirty="0"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7" name="Ovál 6"/>
          <p:cNvSpPr/>
          <p:nvPr/>
        </p:nvSpPr>
        <p:spPr>
          <a:xfrm>
            <a:off x="683568" y="4941168"/>
            <a:ext cx="3096344" cy="1512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Aká je veľkosť stredového uhla, ak body A, B sú krajnými bodmi priemeru kružnice?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755576" y="692696"/>
            <a:ext cx="7560840" cy="1152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endParaRPr lang="sk-SK" i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ctr"/>
            <a:r>
              <a:rPr lang="sk-SK" b="1" u="sng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Úloha:</a:t>
            </a:r>
            <a:r>
              <a:rPr lang="sk-SK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 </a:t>
            </a:r>
            <a:r>
              <a:rPr lang="sk-SK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Narysujte kružnicu k a zostrojte jej priemer AB. Na kružnici k zvoľte niekoľko bodov X1, X2, X3,...rôznych od bodov A,B. Zostrojte uhly AX1B, AX2B, AX3B,... a odmerajte ich veľkosť. </a:t>
            </a:r>
          </a:p>
          <a:p>
            <a:pPr marL="342900" indent="-342900" algn="ctr">
              <a:buAutoNum type="arabicPeriod"/>
            </a:pPr>
            <a:endParaRPr lang="sk-SK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Ovál 2"/>
          <p:cNvSpPr/>
          <p:nvPr/>
        </p:nvSpPr>
        <p:spPr>
          <a:xfrm>
            <a:off x="467544" y="1988840"/>
            <a:ext cx="1872208" cy="12241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Aký výsledok ste  dostali?</a:t>
            </a:r>
          </a:p>
        </p:txBody>
      </p:sp>
      <p:pic>
        <p:nvPicPr>
          <p:cNvPr id="4" name="Picture 2" descr="C:\Users\Ivka\Desktop\Obrázky geogebra\obr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0700" y="2636912"/>
            <a:ext cx="6432834" cy="3384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na bublina 1"/>
          <p:cNvSpPr/>
          <p:nvPr/>
        </p:nvSpPr>
        <p:spPr>
          <a:xfrm>
            <a:off x="251520" y="332656"/>
            <a:ext cx="4176464" cy="1152128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???</a:t>
            </a:r>
          </a:p>
          <a:p>
            <a:pPr algn="ctr"/>
            <a:r>
              <a:rPr lang="sk-SK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Platí to pre ľubovoľnú kružnicu k s priemerom AB?</a:t>
            </a:r>
          </a:p>
        </p:txBody>
      </p:sp>
      <p:pic>
        <p:nvPicPr>
          <p:cNvPr id="4098" name="Picture 2" descr="C:\Users\Ivka\Desktop\Obrázky geogebra\obr4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4824"/>
            <a:ext cx="6860554" cy="3682404"/>
          </a:xfrm>
          <a:prstGeom prst="rect">
            <a:avLst/>
          </a:prstGeom>
          <a:noFill/>
        </p:spPr>
      </p:pic>
      <p:sp>
        <p:nvSpPr>
          <p:cNvPr id="5" name="Oblak 4">
            <a:hlinkClick r:id="rId4" action="ppaction://hlinkfile"/>
          </p:cNvPr>
          <p:cNvSpPr/>
          <p:nvPr/>
        </p:nvSpPr>
        <p:spPr>
          <a:xfrm>
            <a:off x="7812360" y="188640"/>
            <a:ext cx="914400" cy="91440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4644008" y="1340768"/>
            <a:ext cx="4032448" cy="4680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sk-SK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sk-SK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sk-SK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Polpriamka SX rozdelí trojuholník ABX na dva rovnoramenné trojuholníky AXS a BXS s ramenami dĺžky r. </a:t>
            </a:r>
          </a:p>
          <a:p>
            <a:pPr algn="ctr"/>
            <a:r>
              <a:rPr lang="sk-SK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V trojuholníku ABX potom platí:</a:t>
            </a:r>
          </a:p>
          <a:p>
            <a:pPr algn="ctr"/>
            <a:r>
              <a:rPr lang="sk-SK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 + β + α + β = 180°</a:t>
            </a:r>
          </a:p>
          <a:p>
            <a:pPr algn="ctr"/>
            <a:r>
              <a:rPr lang="sk-SK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α  + 2. β = 180°</a:t>
            </a:r>
          </a:p>
          <a:p>
            <a:pPr algn="ctr"/>
            <a:r>
              <a:rPr lang="sk-SK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(α + β) = 180° /: 2</a:t>
            </a:r>
          </a:p>
          <a:p>
            <a:pPr algn="ctr"/>
            <a:r>
              <a:rPr lang="sk-SK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 + β =90°</a:t>
            </a:r>
          </a:p>
          <a:p>
            <a:pPr algn="ctr"/>
            <a:endParaRPr lang="sk-SK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sk-SK" dirty="0">
              <a:solidFill>
                <a:srgbClr val="002060"/>
              </a:solidFill>
            </a:endParaRPr>
          </a:p>
          <a:p>
            <a:pPr algn="ctr"/>
            <a:endParaRPr lang="sk-SK" dirty="0">
              <a:solidFill>
                <a:srgbClr val="002060"/>
              </a:solidFill>
            </a:endParaRPr>
          </a:p>
          <a:p>
            <a:pPr algn="ctr"/>
            <a:endParaRPr lang="sk-SK" dirty="0">
              <a:solidFill>
                <a:srgbClr val="002060"/>
              </a:solidFill>
            </a:endParaRPr>
          </a:p>
          <a:p>
            <a:pPr algn="ctr"/>
            <a:endParaRPr lang="sk-SK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sk-SK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sk-SK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sk-SK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ál 7"/>
          <p:cNvSpPr/>
          <p:nvPr/>
        </p:nvSpPr>
        <p:spPr>
          <a:xfrm>
            <a:off x="467544" y="5531456"/>
            <a:ext cx="3024336" cy="113042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Uhly pri základni rovnoramenného trojuholníka sú ...?</a:t>
            </a:r>
          </a:p>
        </p:txBody>
      </p:sp>
      <p:sp>
        <p:nvSpPr>
          <p:cNvPr id="9" name="Ovál 8"/>
          <p:cNvSpPr/>
          <p:nvPr/>
        </p:nvSpPr>
        <p:spPr>
          <a:xfrm>
            <a:off x="5508104" y="4797152"/>
            <a:ext cx="2448272" cy="9864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Uhol AXB je pravý.</a:t>
            </a:r>
          </a:p>
          <a:p>
            <a:pPr algn="ctr"/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Talesova</a:t>
            </a:r>
            <a:r>
              <a:rPr lang="sk-SK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veta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Množinou vrcholov pravých uhlov všetkých pravouhlých trojuholníkov s preponou AB je kružnica k </a:t>
            </a:r>
          </a:p>
          <a:p>
            <a:pPr algn="ctr">
              <a:buNone/>
            </a:pPr>
            <a:r>
              <a:rPr lang="sk-SK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s priemerom AB </a:t>
            </a:r>
          </a:p>
          <a:p>
            <a:pPr algn="ctr">
              <a:buNone/>
            </a:pPr>
            <a:r>
              <a:rPr lang="sk-SK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okrem bodov A, B. </a:t>
            </a:r>
          </a:p>
          <a:p>
            <a:pPr algn="ctr">
              <a:buNone/>
            </a:pPr>
            <a:r>
              <a:rPr lang="sk-SK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Kružnicu nazývame </a:t>
            </a:r>
            <a:r>
              <a:rPr lang="sk-SK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Talesova</a:t>
            </a:r>
            <a:r>
              <a:rPr lang="sk-SK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kružnica. </a:t>
            </a:r>
            <a:endParaRPr lang="sk-SK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3" descr="C:\Users\Ivka\Pictures\Tales\Tales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715058"/>
            <a:ext cx="3528392" cy="43668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457200" indent="-457200" algn="ctr">
              <a:buNone/>
              <a:defRPr/>
            </a:pPr>
            <a:r>
              <a:rPr lang="sk-SK" sz="3400" i="1" dirty="0" err="1">
                <a:solidFill>
                  <a:srgbClr val="002060"/>
                </a:solidFill>
                <a:latin typeface="Cambria Math" panose="02040503050406030204" pitchFamily="18" charset="0"/>
              </a:rPr>
              <a:t>Táles</a:t>
            </a:r>
            <a:r>
              <a:rPr lang="sk-SK" sz="3400" i="1" dirty="0">
                <a:solidFill>
                  <a:srgbClr val="002060"/>
                </a:solidFill>
                <a:latin typeface="Cambria Math" panose="02040503050406030204" pitchFamily="18" charset="0"/>
              </a:rPr>
              <a:t> z </a:t>
            </a:r>
            <a:r>
              <a:rPr lang="sk-SK" sz="3400" i="1" dirty="0" err="1">
                <a:solidFill>
                  <a:srgbClr val="002060"/>
                </a:solidFill>
                <a:latin typeface="Cambria Math" panose="02040503050406030204" pitchFamily="18" charset="0"/>
              </a:rPr>
              <a:t>Milétu</a:t>
            </a:r>
            <a:endParaRPr lang="sk-SK" sz="3400" i="1" dirty="0">
              <a:solidFill>
                <a:srgbClr val="002060"/>
              </a:solidFill>
              <a:latin typeface="Cambria Math" panose="02040503050406030204" pitchFamily="18" charset="0"/>
            </a:endParaRPr>
          </a:p>
          <a:p>
            <a:pPr marL="457200" indent="-457200" algn="ctr">
              <a:buNone/>
              <a:defRPr/>
            </a:pPr>
            <a:r>
              <a:rPr lang="sk-SK" sz="2600" i="1" dirty="0">
                <a:solidFill>
                  <a:srgbClr val="002060"/>
                </a:solidFill>
                <a:latin typeface="Cambria Math" panose="02040503050406030204" pitchFamily="18" charset="0"/>
              </a:rPr>
              <a:t>(* cca. 624 pred Kr.– † cca. 546 pred Kr.)</a:t>
            </a:r>
          </a:p>
          <a:p>
            <a:pPr marL="457200" indent="-457200" algn="ctr">
              <a:buNone/>
              <a:defRPr/>
            </a:pPr>
            <a:r>
              <a:rPr lang="sk-SK" sz="3400" i="1" dirty="0">
                <a:solidFill>
                  <a:srgbClr val="002060"/>
                </a:solidFill>
                <a:latin typeface="Cambria Math" panose="02040503050406030204" pitchFamily="18" charset="0"/>
              </a:rPr>
              <a:t>bol  starogrécky filozof, matematik, astronóm, štátnik a inžinier, prvý predstaviteľ </a:t>
            </a:r>
            <a:r>
              <a:rPr lang="sk-SK" sz="3400" i="1" dirty="0" err="1">
                <a:solidFill>
                  <a:srgbClr val="002060"/>
                </a:solidFill>
                <a:latin typeface="Cambria Math" panose="02040503050406030204" pitchFamily="18" charset="0"/>
              </a:rPr>
              <a:t>milétskej</a:t>
            </a:r>
            <a:r>
              <a:rPr lang="sk-SK" sz="3400" i="1" dirty="0">
                <a:solidFill>
                  <a:srgbClr val="002060"/>
                </a:solidFill>
                <a:latin typeface="Cambria Math" panose="02040503050406030204" pitchFamily="18" charset="0"/>
              </a:rPr>
              <a:t> školy.</a:t>
            </a:r>
          </a:p>
          <a:p>
            <a:pPr marL="457200" indent="-457200" algn="ctr">
              <a:buNone/>
              <a:defRPr/>
            </a:pPr>
            <a:r>
              <a:rPr lang="sk-SK" sz="3400" i="1" dirty="0">
                <a:solidFill>
                  <a:srgbClr val="002060"/>
                </a:solidFill>
                <a:latin typeface="Cambria Math" panose="02040503050406030204" pitchFamily="18" charset="0"/>
              </a:rPr>
              <a:t>Jeho vedecké zásluhy spočívajú predovšetkým v tom, že </a:t>
            </a:r>
          </a:p>
          <a:p>
            <a:pPr marL="457200" indent="-457200" algn="ctr">
              <a:buNone/>
              <a:defRPr/>
            </a:pPr>
            <a:r>
              <a:rPr lang="sk-SK" sz="3400" i="1" dirty="0">
                <a:solidFill>
                  <a:srgbClr val="002060"/>
                </a:solidFill>
                <a:latin typeface="Cambria Math" panose="02040503050406030204" pitchFamily="18" charset="0"/>
              </a:rPr>
              <a:t>s poznatkami východnej resp. orientálnej vedy oboznámil Grékov. Pre svoju bohatú erudíciu i schopnosti bol začlenený ako prvý medzi tzv. siedmimi mudrcmi.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5" name="Picture 2" descr="C:\Users\Ivka\Pictures\Tales\tales 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3852935" cy="5161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60648"/>
            <a:ext cx="8686800" cy="1584176"/>
          </a:xfrm>
        </p:spPr>
        <p:txBody>
          <a:bodyPr>
            <a:normAutofit fontScale="90000"/>
          </a:bodyPr>
          <a:lstStyle/>
          <a:p>
            <a:r>
              <a:rPr lang="sk-SK" sz="31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Talesovu</a:t>
            </a:r>
            <a:r>
              <a:rPr lang="sk-SK" sz="31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kružnicu využívame pri zostrojovaní dotyčnice ku kružnici.</a:t>
            </a:r>
            <a:r>
              <a:rPr lang="sk-SK" b="1" dirty="0">
                <a:solidFill>
                  <a:srgbClr val="FF0000"/>
                </a:solidFill>
              </a:rPr>
              <a:t/>
            </a:r>
            <a:br>
              <a:rPr lang="sk-SK" b="1" dirty="0">
                <a:solidFill>
                  <a:srgbClr val="FF0000"/>
                </a:solidFill>
              </a:rPr>
            </a:b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aoblený obdĺžnik 3"/>
              <p:cNvSpPr/>
              <p:nvPr/>
            </p:nvSpPr>
            <p:spPr>
              <a:xfrm>
                <a:off x="5031069" y="1556792"/>
                <a:ext cx="3744416" cy="410445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defRPr/>
                </a:pPr>
                <a:r>
                  <a:rPr lang="sk-SK" sz="2000" b="1" i="1" u="sng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Postup konštrukcie:</a:t>
                </a:r>
              </a:p>
              <a:p>
                <a:pPr>
                  <a:defRPr/>
                </a:pPr>
                <a:endParaRPr lang="sk-SK" sz="2000" b="1" dirty="0">
                  <a:solidFill>
                    <a:srgbClr val="002060"/>
                  </a:solidFill>
                  <a:latin typeface="Comic Sans MS" pitchFamily="66" charset="0"/>
                </a:endParaRPr>
              </a:p>
              <a:p>
                <a:pPr marL="457200" indent="-457200">
                  <a:defRPr/>
                </a:pPr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1. k; k(S, r)</a:t>
                </a:r>
              </a:p>
              <a:p>
                <a:pPr marL="457200" indent="-457200">
                  <a:defRPr/>
                </a:pPr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2. M; M </a:t>
                </a:r>
                <a14:m>
                  <m:oMath xmlns:m="http://schemas.openxmlformats.org/officeDocument/2006/math">
                    <m:r>
                      <a:rPr lang="sk-SK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sk-SK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MS   </a:t>
                </a:r>
              </a:p>
              <a:p>
                <a:pPr marL="457200" indent="-457200">
                  <a:defRPr/>
                </a:pPr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00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0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sk-SK" sz="2000" dirty="0">
                    <a:solidFill>
                      <a:srgbClr val="002060"/>
                    </a:solidFill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000" dirty="0">
                    <a:solidFill>
                      <a:srgbClr val="002060"/>
                    </a:solidFill>
                    <a:latin typeface="Comic Sans MS" pitchFamily="66" charset="0"/>
                  </a:rPr>
                  <a:t> </a:t>
                </a:r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je stred MS</a:t>
                </a:r>
              </a:p>
              <a:p>
                <a:pPr marL="457200" indent="-457200">
                  <a:defRPr/>
                </a:pPr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 sz="2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k-SK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sk-SK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𝑀𝑆</m:t>
                        </m:r>
                      </m:e>
                    </m:d>
                  </m:oMath>
                </a14:m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)   </a:t>
                </a:r>
                <a:r>
                  <a:rPr lang="sk-SK" sz="2000" dirty="0">
                    <a:solidFill>
                      <a:srgbClr val="002060"/>
                    </a:solidFill>
                    <a:latin typeface="Comic Sans MS" pitchFamily="66" charset="0"/>
                  </a:rPr>
                  <a:t>     </a:t>
                </a:r>
              </a:p>
              <a:p>
                <a:pPr>
                  <a:defRPr/>
                </a:pPr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5.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sk-SK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; 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sk-SK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} </a:t>
                </a:r>
                <a:r>
                  <a:rPr lang="el-GR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ϵ</a:t>
                </a:r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∩</a:t>
                </a:r>
                <a:r>
                  <a:rPr lang="sk-SK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sz="2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defRPr/>
                </a:pPr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6. Polpriamky M</a:t>
                </a:r>
                <a:r>
                  <a:rPr lang="sk-SK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, M</a:t>
                </a:r>
                <a:r>
                  <a:rPr lang="sk-SK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Zaoblený obdĺžni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069" y="1556792"/>
                <a:ext cx="3744416" cy="410445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190500"/>
          </a:xfrm>
          <a:prstGeom prst="rect">
            <a:avLst/>
          </a:prstGeom>
          <a:noFill/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190500"/>
          </a:xfrm>
          <a:prstGeom prst="rect">
            <a:avLst/>
          </a:prstGeom>
          <a:noFill/>
        </p:spPr>
      </p:pic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5725" cy="190500"/>
          </a:xfrm>
          <a:prstGeom prst="rect">
            <a:avLst/>
          </a:prstGeom>
          <a:noFill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844824"/>
            <a:ext cx="4351219" cy="3528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aoblený obdĺžnik 1"/>
              <p:cNvSpPr/>
              <p:nvPr/>
            </p:nvSpPr>
            <p:spPr>
              <a:xfrm>
                <a:off x="611560" y="620688"/>
                <a:ext cx="7632848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b="1" u="sng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Príklad:</a:t>
                </a:r>
                <a:r>
                  <a:rPr lang="sk-SK" b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</a:t>
                </a:r>
                <a:r>
                  <a:rPr lang="sk-SK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Vypočítaj dĺžku úsečky MT1, keď je daný polomer kružnice</a:t>
                </a:r>
              </a:p>
              <a:p>
                <a:pPr algn="ctr"/>
                <a:r>
                  <a:rPr lang="sk-SK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 = 2cm a </a:t>
                </a:r>
                <a14:m>
                  <m:oMath xmlns:m="http://schemas.openxmlformats.org/officeDocument/2006/math">
                    <m:r>
                      <a:rPr lang="sk-SK" b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sk-SK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SM</a:t>
                </a:r>
                <a14:m>
                  <m:oMath xmlns:m="http://schemas.openxmlformats.org/officeDocument/2006/math">
                    <m:r>
                      <a:rPr lang="sk-SK" b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sk-SK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5,5 cm.</a:t>
                </a:r>
              </a:p>
            </p:txBody>
          </p:sp>
        </mc:Choice>
        <mc:Fallback xmlns="">
          <p:sp>
            <p:nvSpPr>
              <p:cNvPr id="2" name="Zaoblený obdĺžni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20688"/>
                <a:ext cx="7632848" cy="9144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6" y="2060575"/>
            <a:ext cx="4265506" cy="3456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aoblený obdĺžnik 5"/>
              <p:cNvSpPr/>
              <p:nvPr/>
            </p:nvSpPr>
            <p:spPr>
              <a:xfrm>
                <a:off x="5004742" y="2060575"/>
                <a:ext cx="3888432" cy="381642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sz="20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sk-SK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p>
                          <m:r>
                            <a:rPr lang="sk-SK" sz="20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sz="20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sk-SK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k-SK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sk-SK" sz="20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k-SK" sz="20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sz="20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sk-SK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sSub>
                                <m:sSubPr>
                                  <m:ctrlPr>
                                    <a:rPr lang="sk-SK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k-SK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sk-SK" sz="20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k-SK" sz="20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  <a:p>
                <a:pPr algn="ctr"/>
                <a:endParaRPr lang="sk-SK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5,5</m:t>
                          </m:r>
                        </m:e>
                        <m:sup>
                          <m:r>
                            <a:rPr lang="sk-SK" sz="2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0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sz="20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sk-SK" sz="20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k-SK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sk-SK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k-SK" sz="2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k-SK" sz="20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sk-SK" sz="2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  <a:p>
                <a:pPr algn="ctr"/>
                <a:endParaRPr lang="sk-SK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sz="20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sk-SK" sz="20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k-SK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sk-SK" sz="20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k-SK" sz="20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=30,25−4</m:t>
                      </m:r>
                    </m:oMath>
                  </m:oMathPara>
                </a14:m>
                <a:endParaRPr lang="sk-SK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  <a:p>
                <a:pPr algn="ctr"/>
                <a:endParaRPr lang="sk-SK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0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k-SK" sz="20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sk-SK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k-SK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sk-SK" sz="20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k-SK" sz="20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0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sk-SK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26,25</m:t>
                          </m:r>
                        </m:e>
                      </m:rad>
                    </m:oMath>
                  </m:oMathPara>
                </a14:m>
                <a:endParaRPr lang="sk-SK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  <a:p>
                <a:pPr algn="ctr"/>
                <a:endParaRPr lang="sk-SK" sz="2000" dirty="0">
                  <a:solidFill>
                    <a:schemeClr val="tx1"/>
                  </a:solidFill>
                  <a:latin typeface="Comic Sans MS" pitchFamily="66" charset="0"/>
                </a:endParaRPr>
              </a:p>
              <a:p>
                <a:pPr algn="ctr"/>
                <a:r>
                  <a:rPr lang="sk-SK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sk-SK" sz="20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k-SK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k-SK" sz="20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= 5,12 cm</a:t>
                </a:r>
              </a:p>
              <a:p>
                <a:pPr algn="ctr"/>
                <a:r>
                  <a:rPr lang="sk-SK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Dĺžka úsečky MT1 je približne 5,1 cm.</a:t>
                </a:r>
              </a:p>
              <a:p>
                <a:pPr algn="ctr"/>
                <a:endParaRPr lang="sk-SK" dirty="0"/>
              </a:p>
            </p:txBody>
          </p:sp>
        </mc:Choice>
        <mc:Fallback xmlns="">
          <p:sp>
            <p:nvSpPr>
              <p:cNvPr id="6" name="Zaoblený obdĺžni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42" y="2060575"/>
                <a:ext cx="3888432" cy="381642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253</TotalTime>
  <Words>562</Words>
  <Application>Microsoft Office PowerPoint</Application>
  <PresentationFormat>Prezentácia na obrazovke (4:3)</PresentationFormat>
  <Paragraphs>63</Paragraphs>
  <Slides>10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Cestovanie</vt:lpstr>
      <vt:lpstr>Prezentácia programu PowerPoint</vt:lpstr>
      <vt:lpstr>Stredový uhol. Talesova veta. </vt:lpstr>
      <vt:lpstr>Prezentácia programu PowerPoint</vt:lpstr>
      <vt:lpstr>Prezentácia programu PowerPoint</vt:lpstr>
      <vt:lpstr>Prezentácia programu PowerPoint</vt:lpstr>
      <vt:lpstr>Talesova veta</vt:lpstr>
      <vt:lpstr>Prezentácia programu PowerPoint</vt:lpstr>
      <vt:lpstr>Talesovu kružnicu využívame pri zostrojovaní dotyčnice ku kružnici.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Matematika 8. ročník</dc:title>
  <dc:creator>Ing. Ivana Krišková</dc:creator>
  <cp:lastModifiedBy>ucitel</cp:lastModifiedBy>
  <cp:revision>27</cp:revision>
  <dcterms:created xsi:type="dcterms:W3CDTF">2012-05-30T18:11:46Z</dcterms:created>
  <dcterms:modified xsi:type="dcterms:W3CDTF">2021-05-05T07:13:30Z</dcterms:modified>
</cp:coreProperties>
</file>