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EDD757E7-D175-44CC-84C2-896019FC0B89}" type="datetimeFigureOut">
              <a:rPr lang="sk-SK" smtClean="0"/>
              <a:t>28. 9. 2011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DD757E7-D175-44CC-84C2-896019FC0B89}" type="datetimeFigureOut">
              <a:rPr lang="sk-SK" smtClean="0"/>
              <a:t>28. 9. 2011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DD757E7-D175-44CC-84C2-896019FC0B89}" type="datetimeFigureOut">
              <a:rPr lang="sk-SK" smtClean="0"/>
              <a:t>28. 9. 2011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EDD757E7-D175-44CC-84C2-896019FC0B89}" type="datetimeFigureOut">
              <a:rPr lang="sk-SK" smtClean="0"/>
              <a:t>28. 9. 2011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EDD757E7-D175-44CC-84C2-896019FC0B89}" type="datetimeFigureOut">
              <a:rPr lang="sk-SK" smtClean="0"/>
              <a:t>28. 9. 2011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EDD757E7-D175-44CC-84C2-896019FC0B89}" type="datetimeFigureOut">
              <a:rPr lang="sk-SK" smtClean="0"/>
              <a:t>28. 9. 2011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EDD757E7-D175-44CC-84C2-896019FC0B89}" type="datetimeFigureOut">
              <a:rPr lang="sk-SK" smtClean="0"/>
              <a:t>28. 9. 2011</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EDD757E7-D175-44CC-84C2-896019FC0B89}" type="datetimeFigureOut">
              <a:rPr lang="sk-SK" smtClean="0"/>
              <a:t>28. 9. 2011</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EDD757E7-D175-44CC-84C2-896019FC0B89}" type="datetimeFigureOut">
              <a:rPr lang="sk-SK" smtClean="0"/>
              <a:t>28. 9. 2011</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EDD757E7-D175-44CC-84C2-896019FC0B89}" type="datetimeFigureOut">
              <a:rPr lang="sk-SK" smtClean="0"/>
              <a:t>28. 9. 2011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EDD757E7-D175-44CC-84C2-896019FC0B89}" type="datetimeFigureOut">
              <a:rPr lang="sk-SK" smtClean="0"/>
              <a:t>28. 9. 2011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D21FA6C-6635-429E-8664-66D1D7AAC9D6}" type="slidenum">
              <a:rPr lang="sk-SK" smtClean="0"/>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alpha val="68000"/>
          </a:schemeClr>
        </a:soli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757E7-D175-44CC-84C2-896019FC0B89}" type="datetimeFigureOut">
              <a:rPr lang="sk-SK" smtClean="0"/>
              <a:t>28. 9. 2011</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1FA6C-6635-429E-8664-66D1D7AAC9D6}"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latin typeface="Book Antiqua" pitchFamily="18" charset="0"/>
              </a:rPr>
              <a:t>Desatoro Božích prikázaní</a:t>
            </a:r>
            <a:br>
              <a:rPr lang="sk-SK" dirty="0" smtClean="0">
                <a:latin typeface="Book Antiqua" pitchFamily="18" charset="0"/>
              </a:rPr>
            </a:br>
            <a:r>
              <a:rPr lang="sk-SK" dirty="0" err="1" smtClean="0">
                <a:latin typeface="Book Antiqua" pitchFamily="18" charset="0"/>
              </a:rPr>
              <a:t>Dekalóg</a:t>
            </a:r>
            <a:endParaRPr lang="sk-SK" dirty="0">
              <a:latin typeface="Book Antiqua" pitchFamily="18" charset="0"/>
            </a:endParaRPr>
          </a:p>
        </p:txBody>
      </p:sp>
      <p:sp>
        <p:nvSpPr>
          <p:cNvPr id="3" name="Podnadpis 2"/>
          <p:cNvSpPr>
            <a:spLocks noGrp="1"/>
          </p:cNvSpPr>
          <p:nvPr>
            <p:ph type="subTitle" idx="1"/>
          </p:nvPr>
        </p:nvSpPr>
        <p:spPr/>
        <p:txBody>
          <a:bodyPr/>
          <a:lstStyle/>
          <a:p>
            <a:endParaRPr lang="sk-S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4. prikázanie</a:t>
            </a:r>
            <a:endParaRPr lang="sk-SK" dirty="0"/>
          </a:p>
        </p:txBody>
      </p:sp>
      <p:sp>
        <p:nvSpPr>
          <p:cNvPr id="3" name="Zástupný symbol obsahu 2"/>
          <p:cNvSpPr>
            <a:spLocks noGrp="1"/>
          </p:cNvSpPr>
          <p:nvPr>
            <p:ph idx="1"/>
          </p:nvPr>
        </p:nvSpPr>
        <p:spPr/>
        <p:txBody>
          <a:bodyPr>
            <a:normAutofit fontScale="92500" lnSpcReduction="20000"/>
          </a:bodyPr>
          <a:lstStyle/>
          <a:p>
            <a:r>
              <a:rPr lang="sk-SK" dirty="0" smtClean="0">
                <a:latin typeface="Book Antiqua" pitchFamily="18" charset="0"/>
              </a:rPr>
              <a:t>Boh chce, aby si človek vážil a ctil svojich rodičov, ktorým vďačí za život. Prikázanie prikazuje úctu k rodičom, starým rodičom, učiteľom, zamestnávateľom, podriadeným, predstaviteľom štátu atď..  Tiež prikazuje lásku k rodičom a poslušnosť , vďačnosť, nepohŕdať svojimi rodičmi a pomáhať im. Rodičia majú svoje deti s láskou vychovávať, postarať sa o ich potreby, vytvárať harmonickú rodinu. Sú zodpovední za kresťanskú výchovu svojich detí.</a:t>
            </a:r>
          </a:p>
          <a:p>
            <a:endParaRPr lang="sk-SK"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5. prikázanie</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p>
          <a:p>
            <a:r>
              <a:rPr lang="sk-SK" sz="4400" b="1" dirty="0" smtClean="0">
                <a:latin typeface="Book Antiqua" pitchFamily="18" charset="0"/>
              </a:rPr>
              <a:t>Nezabiješ.</a:t>
            </a:r>
            <a:endParaRPr lang="sk-SK" sz="4400" dirty="0" smtClean="0">
              <a:latin typeface="Book Antiqua" pitchFamily="18" charset="0"/>
            </a:endParaRPr>
          </a:p>
          <a:p>
            <a:pPr>
              <a:buNone/>
            </a:pPr>
            <a:endParaRPr lang="sk-SK"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5. prikázanie</a:t>
            </a:r>
            <a:endParaRPr lang="sk-SK" dirty="0"/>
          </a:p>
        </p:txBody>
      </p:sp>
      <p:sp>
        <p:nvSpPr>
          <p:cNvPr id="3" name="Zástupný symbol obsahu 2"/>
          <p:cNvSpPr>
            <a:spLocks noGrp="1"/>
          </p:cNvSpPr>
          <p:nvPr>
            <p:ph idx="1"/>
          </p:nvPr>
        </p:nvSpPr>
        <p:spPr/>
        <p:txBody>
          <a:bodyPr>
            <a:normAutofit fontScale="77500" lnSpcReduction="20000"/>
          </a:bodyPr>
          <a:lstStyle/>
          <a:p>
            <a:r>
              <a:rPr lang="sk-SK" dirty="0" smtClean="0">
                <a:latin typeface="Book Antiqua" pitchFamily="18" charset="0"/>
              </a:rPr>
              <a:t>Piate prikázanie predstavuje každé ubližovanie sebe a iným na tele alebo na duši. Voči sebe človek porušuje prikázanie aj vtedy, ak zanedbáva svoje zdravie a nestará sa oň, ubližuje si fajčením, nadmerným požívaním alkoholu a drog a všetkým, čo ubližuje jeho telu a duši a tiež samovražda. Každý hnev, nadávanie iným, fyzické ubližovanie iným, nenávisť a samozrejme vražda patrí do tohto prikázania. Všetky únosy, terorizmus, týranie. Vražda nenarodených detí a eutanázia sú ťažké hriechy. Nenarodené dieťa nemá možnosť sa brániť. Hriechom proti piatemu prikázaniu je aj každé konanie, ktoré vyvolá v druhých spáchanie hriechu. Je to pokúšanie. </a:t>
            </a:r>
          </a:p>
          <a:p>
            <a:endParaRPr lang="sk-S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6. </a:t>
            </a:r>
            <a:r>
              <a:rPr lang="sk-SK" dirty="0">
                <a:latin typeface="Book Antiqua" pitchFamily="18" charset="0"/>
              </a:rPr>
              <a:t>p</a:t>
            </a:r>
            <a:r>
              <a:rPr lang="sk-SK" dirty="0" smtClean="0">
                <a:latin typeface="Book Antiqua" pitchFamily="18" charset="0"/>
              </a:rPr>
              <a:t>rikázanie </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p>
          <a:p>
            <a:r>
              <a:rPr lang="sk-SK" sz="4400" b="1" dirty="0" err="1" smtClean="0">
                <a:latin typeface="Book Antiqua" pitchFamily="18" charset="0"/>
              </a:rPr>
              <a:t>Nezosmilníš</a:t>
            </a:r>
            <a:r>
              <a:rPr lang="sk-SK" sz="4400" b="1" dirty="0" smtClean="0">
                <a:latin typeface="Book Antiqua" pitchFamily="18" charset="0"/>
              </a:rPr>
              <a:t>.</a:t>
            </a:r>
            <a:endParaRPr lang="sk-SK" sz="4400" dirty="0" smtClean="0">
              <a:latin typeface="Book Antiqua" pitchFamily="18" charset="0"/>
            </a:endParaRPr>
          </a:p>
          <a:p>
            <a:pPr>
              <a:buNone/>
            </a:pPr>
            <a:endParaRPr lang="sk-SK"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6. prikázanie </a:t>
            </a:r>
            <a:endParaRPr lang="sk-SK" dirty="0"/>
          </a:p>
        </p:txBody>
      </p:sp>
      <p:sp>
        <p:nvSpPr>
          <p:cNvPr id="3" name="Zástupný symbol obsahu 2"/>
          <p:cNvSpPr>
            <a:spLocks noGrp="1"/>
          </p:cNvSpPr>
          <p:nvPr>
            <p:ph idx="1"/>
          </p:nvPr>
        </p:nvSpPr>
        <p:spPr/>
        <p:txBody>
          <a:bodyPr>
            <a:normAutofit fontScale="77500" lnSpcReduction="20000"/>
          </a:bodyPr>
          <a:lstStyle/>
          <a:p>
            <a:r>
              <a:rPr lang="sk-SK" dirty="0" smtClean="0">
                <a:latin typeface="Book Antiqua" pitchFamily="18" charset="0"/>
              </a:rPr>
              <a:t>Láska je darom pre človeka. Sexualita je tiež vzácny dar, ktorý človek dostal. Je nositeľom života a preto ju treba mať v úcte. Všetky formy, ktoré zneucťujú sexualitu človeka sú smilstvom. Slobodný človek je povolaní k čistote, má sa učiť sebaovládaniu. Naplnenie sexuálneho života prichádza v manželstve, kde môže priniesť jednotu tela i duše medzi manželmi.  Previnením je nezriadená pohlavná rozkoš, ktorá sa míňa s cieľom plodenia a spojenia jednoty. Hriechom je vyhľadávanie pohlavnej rozkoše pre ňu samu. Manželský sexuálny život má dva ciele: </a:t>
            </a:r>
            <a:r>
              <a:rPr lang="sk-SK" dirty="0" err="1" smtClean="0">
                <a:latin typeface="Book Antiqua" pitchFamily="18" charset="0"/>
              </a:rPr>
              <a:t>spojivý</a:t>
            </a:r>
            <a:r>
              <a:rPr lang="sk-SK" dirty="0" smtClean="0">
                <a:latin typeface="Book Antiqua" pitchFamily="18" charset="0"/>
              </a:rPr>
              <a:t> (upevňovanie manželstva, dobro manželov) a plodivý (plodenie potomstva). </a:t>
            </a:r>
            <a:endParaRPr lang="sk-SK" dirty="0">
              <a:latin typeface="Book Antiqu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6. prikázanie</a:t>
            </a:r>
            <a:endParaRPr lang="sk-SK" dirty="0">
              <a:latin typeface="Book Antiqua" pitchFamily="18" charset="0"/>
            </a:endParaRPr>
          </a:p>
        </p:txBody>
      </p:sp>
      <p:sp>
        <p:nvSpPr>
          <p:cNvPr id="3" name="Zástupný symbol obsahu 2"/>
          <p:cNvSpPr>
            <a:spLocks noGrp="1"/>
          </p:cNvSpPr>
          <p:nvPr>
            <p:ph idx="1"/>
          </p:nvPr>
        </p:nvSpPr>
        <p:spPr/>
        <p:txBody>
          <a:bodyPr>
            <a:normAutofit fontScale="92500" lnSpcReduction="10000"/>
          </a:bodyPr>
          <a:lstStyle/>
          <a:p>
            <a:r>
              <a:rPr lang="sk-SK" dirty="0" smtClean="0">
                <a:latin typeface="Book Antiqua" pitchFamily="18" charset="0"/>
              </a:rPr>
              <a:t>Samotným smilstvom nazývame spojenie muža a ženy pred uzatvorením manželstva. Prostitúcia, pornografia, znásilnenie sú porušením šiesteho prikázania. Proti plodnosti manželstva, ktorý je jedným z cieľov je antikoncepcia. Boh dal človeku prirodzené prostriedky na reguláciu tehotnosti. Žena má cyklus s plodnými a neplodnými dňami. Vážnym prestúpením prikázania je manželská nevera a rozvod.   </a:t>
            </a:r>
          </a:p>
          <a:p>
            <a:endParaRPr lang="sk-SK"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7. prikázanie</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p>
          <a:p>
            <a:r>
              <a:rPr lang="sk-SK" sz="4400" b="1" dirty="0" smtClean="0">
                <a:latin typeface="Book Antiqua" pitchFamily="18" charset="0"/>
              </a:rPr>
              <a:t>Nepokradneš.</a:t>
            </a:r>
            <a:endParaRPr lang="sk-SK" sz="4400" dirty="0" smtClean="0">
              <a:latin typeface="Book Antiqua" pitchFamily="18" charset="0"/>
            </a:endParaRPr>
          </a:p>
          <a:p>
            <a:pPr>
              <a:buNone/>
            </a:pPr>
            <a:endParaRPr lang="sk-SK"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7. prikázanie</a:t>
            </a:r>
            <a:endParaRPr lang="sk-SK" dirty="0"/>
          </a:p>
        </p:txBody>
      </p:sp>
      <p:sp>
        <p:nvSpPr>
          <p:cNvPr id="3" name="Zástupný symbol obsahu 2"/>
          <p:cNvSpPr>
            <a:spLocks noGrp="1"/>
          </p:cNvSpPr>
          <p:nvPr>
            <p:ph idx="1"/>
          </p:nvPr>
        </p:nvSpPr>
        <p:spPr/>
        <p:txBody>
          <a:bodyPr>
            <a:normAutofit fontScale="92500" lnSpcReduction="20000"/>
          </a:bodyPr>
          <a:lstStyle/>
          <a:p>
            <a:r>
              <a:rPr lang="sk-SK" dirty="0" smtClean="0">
                <a:latin typeface="Book Antiqua" pitchFamily="18" charset="0"/>
              </a:rPr>
              <a:t>Človek má právo na súkromné vlastníctvo. Ostatní to musia rešpektovať. Človek nemá právo siahnuť na cudziu vec, ktorá mu nepatrí. Nemôže si neoprávnene prisvojiť niečo, čo nie je jeho, teda ukradnúť mu to. Patrí sem aj spravodlivá mzda zo strany zamestnávateľov, vyplácanie miezd. Tiež štát je zodpovedný za blaho občanov. Medzi národmi má panovať solidarita. Máme robiť dobročinné skutky a pomôcť iným, ak sú v núdzi.  </a:t>
            </a:r>
          </a:p>
          <a:p>
            <a:endParaRPr lang="sk-SK"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8. prikázanie</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latin typeface="Book Antiqua" pitchFamily="18" charset="0"/>
            </a:endParaRPr>
          </a:p>
          <a:p>
            <a:r>
              <a:rPr lang="sk-SK" sz="4400" b="1" dirty="0" smtClean="0">
                <a:latin typeface="Book Antiqua" pitchFamily="18" charset="0"/>
              </a:rPr>
              <a:t>Nepreriekneš krivého svedectva proti blížnemu svojmu.</a:t>
            </a:r>
            <a:endParaRPr lang="sk-SK" sz="4400" dirty="0" smtClean="0">
              <a:latin typeface="Book Antiqua" pitchFamily="18" charset="0"/>
            </a:endParaRPr>
          </a:p>
          <a:p>
            <a:pPr>
              <a:buNone/>
            </a:pPr>
            <a:endParaRPr lang="sk-SK"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8. prikázanie</a:t>
            </a:r>
            <a:endParaRPr lang="sk-SK" dirty="0">
              <a:latin typeface="Book Antiqua" pitchFamily="18" charset="0"/>
            </a:endParaRPr>
          </a:p>
        </p:txBody>
      </p:sp>
      <p:sp>
        <p:nvSpPr>
          <p:cNvPr id="3" name="Zástupný symbol obsahu 2"/>
          <p:cNvSpPr>
            <a:spLocks noGrp="1"/>
          </p:cNvSpPr>
          <p:nvPr>
            <p:ph idx="1"/>
          </p:nvPr>
        </p:nvSpPr>
        <p:spPr/>
        <p:txBody>
          <a:bodyPr/>
          <a:lstStyle/>
          <a:p>
            <a:r>
              <a:rPr lang="sk-SK" dirty="0" smtClean="0">
                <a:latin typeface="Book Antiqua" pitchFamily="18" charset="0"/>
              </a:rPr>
              <a:t>Pravda je to, čo máme hovoriť. Nemožno o druhých zle hovoriť, osočovať ich, odsudzovať, posudzovať, hovoriť klamstvá a poškodzovať ich dobré meno a česť. Ak človek oklame, má to napraviť. Nemožno krivo svedčiť.  </a:t>
            </a:r>
          </a:p>
          <a:p>
            <a:endParaRPr lang="sk-SK"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Desatoro</a:t>
            </a:r>
            <a:endParaRPr lang="sk-SK" dirty="0"/>
          </a:p>
        </p:txBody>
      </p:sp>
      <p:sp>
        <p:nvSpPr>
          <p:cNvPr id="3" name="Zástupný symbol obsahu 2"/>
          <p:cNvSpPr>
            <a:spLocks noGrp="1"/>
          </p:cNvSpPr>
          <p:nvPr>
            <p:ph idx="1"/>
          </p:nvPr>
        </p:nvSpPr>
        <p:spPr/>
        <p:txBody>
          <a:bodyPr>
            <a:normAutofit/>
          </a:bodyPr>
          <a:lstStyle/>
          <a:p>
            <a:pPr>
              <a:buNone/>
            </a:pPr>
            <a:r>
              <a:rPr lang="sk-SK" sz="2800" dirty="0" smtClean="0">
                <a:latin typeface="Book Antiqua" pitchFamily="18" charset="0"/>
              </a:rPr>
              <a:t>Na hore </a:t>
            </a:r>
            <a:r>
              <a:rPr lang="sk-SK" sz="2800" dirty="0" err="1" smtClean="0">
                <a:latin typeface="Book Antiqua" pitchFamily="18" charset="0"/>
              </a:rPr>
              <a:t>Sinaj</a:t>
            </a:r>
            <a:r>
              <a:rPr lang="sk-SK" sz="2800" dirty="0" smtClean="0">
                <a:latin typeface="Book Antiqua" pitchFamily="18" charset="0"/>
              </a:rPr>
              <a:t> </a:t>
            </a:r>
            <a:r>
              <a:rPr lang="sk-SK" sz="2800" dirty="0" err="1" smtClean="0">
                <a:latin typeface="Book Antiqua" pitchFamily="18" charset="0"/>
              </a:rPr>
              <a:t>odovzal</a:t>
            </a:r>
            <a:r>
              <a:rPr lang="sk-SK" sz="2800" dirty="0" smtClean="0">
                <a:latin typeface="Book Antiqua" pitchFamily="18" charset="0"/>
              </a:rPr>
              <a:t> Boh Mojžišovi 10 Božích prikázaní, ktoré treba dodržiavať. Hovoria nám, ako máme žiť. Prestúpením prikázania človek pácha hriech. Desať Božích prikázaní nazývame aj </a:t>
            </a:r>
            <a:r>
              <a:rPr lang="sk-SK" sz="2800" dirty="0" err="1" smtClean="0">
                <a:latin typeface="Book Antiqua" pitchFamily="18" charset="0"/>
              </a:rPr>
              <a:t>Dekalóg</a:t>
            </a:r>
            <a:r>
              <a:rPr lang="sk-SK" sz="2800" dirty="0" smtClean="0">
                <a:latin typeface="Book Antiqua" pitchFamily="18" charset="0"/>
              </a:rPr>
              <a:t> (10 slov). </a:t>
            </a:r>
            <a:r>
              <a:rPr lang="sk-SK" sz="2800" dirty="0" err="1" smtClean="0">
                <a:latin typeface="Book Antiqua" pitchFamily="18" charset="0"/>
              </a:rPr>
              <a:t>Dekalóg</a:t>
            </a:r>
            <a:r>
              <a:rPr lang="sk-SK" sz="2800" dirty="0" smtClean="0">
                <a:latin typeface="Book Antiqua" pitchFamily="18" charset="0"/>
              </a:rPr>
              <a:t> vyriekol Boh pri svojom zjavení sa Mojžišovi. Boh nimi vyjadril svoju vôľu, teda to, ako sa má človek správať. Ježiš prikázania potvrdzuje. Prikázania vyjadrujú povinnosti k Bohu, k sebe a druhým a sú nemeniteľné. </a:t>
            </a:r>
          </a:p>
          <a:p>
            <a:endParaRPr lang="sk-SK"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9. prikázanie</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latin typeface="Book Antiqua" pitchFamily="18" charset="0"/>
            </a:endParaRPr>
          </a:p>
          <a:p>
            <a:r>
              <a:rPr lang="sk-SK" sz="4400" b="1" dirty="0" smtClean="0">
                <a:latin typeface="Book Antiqua" pitchFamily="18" charset="0"/>
              </a:rPr>
              <a:t>Nepožiadaš manželku blížneho svojho.</a:t>
            </a:r>
            <a:endParaRPr lang="sk-SK" sz="4400" dirty="0" smtClean="0">
              <a:latin typeface="Book Antiqua" pitchFamily="18" charset="0"/>
            </a:endParaRPr>
          </a:p>
          <a:p>
            <a:pPr>
              <a:buNone/>
            </a:pPr>
            <a:endParaRPr lang="sk-SK"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9. prikázanie</a:t>
            </a:r>
            <a:endParaRPr lang="sk-SK" dirty="0">
              <a:latin typeface="Book Antiqua" pitchFamily="18" charset="0"/>
            </a:endParaRPr>
          </a:p>
        </p:txBody>
      </p:sp>
      <p:sp>
        <p:nvSpPr>
          <p:cNvPr id="3" name="Zástupný symbol obsahu 2"/>
          <p:cNvSpPr>
            <a:spLocks noGrp="1"/>
          </p:cNvSpPr>
          <p:nvPr>
            <p:ph idx="1"/>
          </p:nvPr>
        </p:nvSpPr>
        <p:spPr/>
        <p:txBody>
          <a:bodyPr/>
          <a:lstStyle/>
          <a:p>
            <a:r>
              <a:rPr lang="sk-SK" dirty="0" smtClean="0">
                <a:latin typeface="Book Antiqua" pitchFamily="18" charset="0"/>
              </a:rPr>
              <a:t>Kresťan sa má vyvarovať </a:t>
            </a:r>
            <a:r>
              <a:rPr lang="sk-SK" dirty="0" err="1" smtClean="0">
                <a:latin typeface="Book Antiqua" pitchFamily="18" charset="0"/>
              </a:rPr>
              <a:t>nezriadenosti</a:t>
            </a:r>
            <a:r>
              <a:rPr lang="sk-SK" dirty="0" smtClean="0">
                <a:latin typeface="Book Antiqua" pitchFamily="18" charset="0"/>
              </a:rPr>
              <a:t> a má si zachovať čisté srdce a myseľ, vedieť sa ovládať. Prikázanie zakazuje telesnú žiadostivosť.</a:t>
            </a:r>
          </a:p>
          <a:p>
            <a:endParaRPr lang="sk-SK"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10. prikázanie</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p>
          <a:p>
            <a:r>
              <a:rPr lang="sk-SK" sz="4400" b="1" dirty="0" smtClean="0">
                <a:latin typeface="Book Antiqua" pitchFamily="18" charset="0"/>
              </a:rPr>
              <a:t>Nepožiadaš majetok blížneho svojho ani ničoho, čo jeho je.</a:t>
            </a:r>
            <a:endParaRPr lang="sk-SK" sz="4400" dirty="0" smtClean="0">
              <a:latin typeface="Book Antiqua" pitchFamily="18" charset="0"/>
            </a:endParaRPr>
          </a:p>
          <a:p>
            <a:pPr>
              <a:buNone/>
            </a:pPr>
            <a:endParaRPr lang="sk-SK"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10. prikázanie</a:t>
            </a:r>
            <a:endParaRPr lang="sk-SK" dirty="0">
              <a:latin typeface="Book Antiqua" pitchFamily="18" charset="0"/>
            </a:endParaRPr>
          </a:p>
        </p:txBody>
      </p:sp>
      <p:sp>
        <p:nvSpPr>
          <p:cNvPr id="3" name="Zástupný symbol obsahu 2"/>
          <p:cNvSpPr>
            <a:spLocks noGrp="1"/>
          </p:cNvSpPr>
          <p:nvPr>
            <p:ph idx="1"/>
          </p:nvPr>
        </p:nvSpPr>
        <p:spPr>
          <a:xfrm>
            <a:off x="611560" y="1628800"/>
            <a:ext cx="8229600" cy="4525963"/>
          </a:xfrm>
        </p:spPr>
        <p:txBody>
          <a:bodyPr>
            <a:normAutofit lnSpcReduction="10000"/>
          </a:bodyPr>
          <a:lstStyle/>
          <a:p>
            <a:r>
              <a:rPr lang="sk-SK" dirty="0" smtClean="0">
                <a:latin typeface="Book Antiqua" pitchFamily="18" charset="0"/>
              </a:rPr>
              <a:t>Človek sa previňuje proti prikázaniu chamtivosťou a závisťou, keď druhým nepraje to, čo majú, závidí im to. Závisť patrí medzi sedem hlavných hriechov. Nezriadená túžba po bohatstve, lakomstvo,  spôsobuje prestúpenie tohto prikázania. </a:t>
            </a:r>
          </a:p>
          <a:p>
            <a:pPr>
              <a:buNone/>
            </a:pPr>
            <a:r>
              <a:rPr lang="sk-SK" dirty="0" smtClean="0"/>
              <a:t/>
            </a:r>
            <a:br>
              <a:rPr lang="sk-SK" dirty="0" smtClean="0"/>
            </a:br>
            <a:endParaRPr lang="sk-SK" dirty="0" smtClean="0"/>
          </a:p>
          <a:p>
            <a:endParaRPr lang="sk-S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1. prikázanie</a:t>
            </a:r>
            <a:endParaRPr lang="sk-SK" dirty="0">
              <a:latin typeface="Book Antiqua" pitchFamily="18" charset="0"/>
            </a:endParaRPr>
          </a:p>
        </p:txBody>
      </p:sp>
      <p:sp>
        <p:nvSpPr>
          <p:cNvPr id="3" name="Zástupný symbol obsahu 2"/>
          <p:cNvSpPr>
            <a:spLocks noGrp="1"/>
          </p:cNvSpPr>
          <p:nvPr>
            <p:ph idx="1"/>
          </p:nvPr>
        </p:nvSpPr>
        <p:spPr/>
        <p:txBody>
          <a:bodyPr>
            <a:normAutofit lnSpcReduction="10000"/>
          </a:bodyPr>
          <a:lstStyle/>
          <a:p>
            <a:endParaRPr lang="sk-SK" b="1" dirty="0" smtClean="0">
              <a:latin typeface="Book Antiqua" pitchFamily="18" charset="0"/>
            </a:endParaRPr>
          </a:p>
          <a:p>
            <a:endParaRPr lang="sk-SK" b="1" dirty="0">
              <a:latin typeface="Book Antiqua" pitchFamily="18" charset="0"/>
            </a:endParaRPr>
          </a:p>
          <a:p>
            <a:r>
              <a:rPr lang="sk-SK" sz="4400" b="1" dirty="0" smtClean="0">
                <a:latin typeface="Book Antiqua" pitchFamily="18" charset="0"/>
              </a:rPr>
              <a:t>Ja som Pán Boh tvoj, nebudeš mať iných bohov okrem mňa, aby si sa im klaňal. Miluj svojho blížneho ako seba samého.</a:t>
            </a:r>
            <a:endParaRPr lang="sk-SK" sz="4400" dirty="0" smtClean="0">
              <a:latin typeface="Book Antiqua" pitchFamily="18" charset="0"/>
            </a:endParaRPr>
          </a:p>
          <a:p>
            <a:endParaRPr lang="sk-SK"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1. prikázanie</a:t>
            </a:r>
            <a:endParaRPr lang="sk-SK" dirty="0">
              <a:latin typeface="Book Antiqua" pitchFamily="18" charset="0"/>
            </a:endParaRPr>
          </a:p>
        </p:txBody>
      </p:sp>
      <p:sp>
        <p:nvSpPr>
          <p:cNvPr id="3" name="Zástupný symbol obsahu 2"/>
          <p:cNvSpPr>
            <a:spLocks noGrp="1"/>
          </p:cNvSpPr>
          <p:nvPr>
            <p:ph idx="1"/>
          </p:nvPr>
        </p:nvSpPr>
        <p:spPr/>
        <p:txBody>
          <a:bodyPr>
            <a:normAutofit fontScale="85000" lnSpcReduction="20000"/>
          </a:bodyPr>
          <a:lstStyle/>
          <a:p>
            <a:r>
              <a:rPr lang="sk-SK" dirty="0" smtClean="0">
                <a:latin typeface="Book Antiqua" pitchFamily="18" charset="0"/>
              </a:rPr>
              <a:t>Treba dôverovať úplne Bohu. Je to prikázanie viery, nádeje a lásky k Bohu. Proti tomuto prikázaniu sa previňuje aj ten, čo popiera nejakú pravdu, ktorej máme veriť. Človek má vzdávať Bohu patričnú úctu. Nebudeš sa klaňať iným bohom obsahuje v sebe aj to, ak človek uprednostňuje napríklad bohatstvo a iné veci pred Bohom. Prikázanie zahŕňa aj veštenie, mágiu, povery. Treba odmietnuť všetky formy veštenia. Človek si v nich podmaňuje skryté mocnosti, ktoré predstavujú nebezpečenstvo. Milovať svojho blížneho znamená okrem lásky aj to, aby človek chcel pre druhého dobro, priali mu dobro.</a:t>
            </a:r>
          </a:p>
          <a:p>
            <a:endParaRPr lang="sk-SK"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2. prikázanie </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p>
          <a:p>
            <a:r>
              <a:rPr lang="sk-SK" sz="4400" b="1" dirty="0" smtClean="0">
                <a:latin typeface="Book Antiqua" pitchFamily="18" charset="0"/>
              </a:rPr>
              <a:t>Nevezmeš Božie meno nadarmo.</a:t>
            </a:r>
            <a:endParaRPr lang="sk-SK" sz="4400" dirty="0" smtClean="0">
              <a:latin typeface="Book Antiqua" pitchFamily="18" charset="0"/>
            </a:endParaRPr>
          </a:p>
          <a:p>
            <a:pPr>
              <a:buNone/>
            </a:pPr>
            <a:endParaRPr lang="sk-SK"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2. prikázanie</a:t>
            </a:r>
            <a:endParaRPr lang="sk-SK" dirty="0">
              <a:latin typeface="Book Antiqua" pitchFamily="18" charset="0"/>
            </a:endParaRPr>
          </a:p>
        </p:txBody>
      </p:sp>
      <p:sp>
        <p:nvSpPr>
          <p:cNvPr id="3" name="Zástupný symbol obsahu 2"/>
          <p:cNvSpPr>
            <a:spLocks noGrp="1"/>
          </p:cNvSpPr>
          <p:nvPr>
            <p:ph idx="1"/>
          </p:nvPr>
        </p:nvSpPr>
        <p:spPr/>
        <p:txBody>
          <a:bodyPr/>
          <a:lstStyle/>
          <a:p>
            <a:r>
              <a:rPr lang="sk-SK" dirty="0" smtClean="0">
                <a:latin typeface="Book Antiqua" pitchFamily="18" charset="0"/>
              </a:rPr>
              <a:t>Božie meno treba mať v úcte, rovnako meno Ježiša, Márie a svätých. Nemáme ich vyslovovať zbytočne, len vtedy, ak tým človek Boha velebí a oslavuje. Nemôže byť použité ako zahrešenie, rúhanie, urážať Boha. Toto prikázanie obsahuje aj prísahu. Veriaci nemá prisahať a volať si Boha za svedka. Patrí sem aj nedodržanie sľubu, ktorý dáme.</a:t>
            </a:r>
          </a:p>
          <a:p>
            <a:endParaRPr lang="sk-S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3. </a:t>
            </a:r>
            <a:r>
              <a:rPr lang="sk-SK" dirty="0">
                <a:latin typeface="Book Antiqua" pitchFamily="18" charset="0"/>
              </a:rPr>
              <a:t>p</a:t>
            </a:r>
            <a:r>
              <a:rPr lang="sk-SK" dirty="0" smtClean="0">
                <a:latin typeface="Book Antiqua" pitchFamily="18" charset="0"/>
              </a:rPr>
              <a:t>rikázanie </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p>
          <a:p>
            <a:r>
              <a:rPr lang="it-IT" sz="4400" b="1" dirty="0" smtClean="0">
                <a:latin typeface="Book Antiqua" pitchFamily="18" charset="0"/>
              </a:rPr>
              <a:t>Spomeň si, aby si deň sviatočný svätil.</a:t>
            </a:r>
            <a:endParaRPr lang="it-IT" sz="4400" dirty="0" smtClean="0">
              <a:latin typeface="Book Antiqua" pitchFamily="18" charset="0"/>
            </a:endParaRPr>
          </a:p>
          <a:p>
            <a:endParaRPr lang="sk-SK"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3. prikázanie</a:t>
            </a:r>
            <a:endParaRPr lang="sk-SK" dirty="0">
              <a:latin typeface="Book Antiqua" pitchFamily="18" charset="0"/>
            </a:endParaRPr>
          </a:p>
        </p:txBody>
      </p:sp>
      <p:sp>
        <p:nvSpPr>
          <p:cNvPr id="3" name="Zástupný symbol obsahu 2"/>
          <p:cNvSpPr>
            <a:spLocks noGrp="1"/>
          </p:cNvSpPr>
          <p:nvPr>
            <p:ph idx="1"/>
          </p:nvPr>
        </p:nvSpPr>
        <p:spPr/>
        <p:txBody>
          <a:bodyPr>
            <a:normAutofit lnSpcReduction="10000"/>
          </a:bodyPr>
          <a:lstStyle/>
          <a:p>
            <a:r>
              <a:rPr lang="sk-SK" dirty="0" smtClean="0">
                <a:latin typeface="Book Antiqua" pitchFamily="18" charset="0"/>
              </a:rPr>
              <a:t>Toto prikázanie nám prikazuje sláviť nedeľu a prikázané sviatky účasťou na svätej omši a zároveň to má byť deň oddychu, kedy človek nemôže vykonávať ťažkú prácu. Nedeľa je dňom, ktorý môžeme venovať sebe, rodine, odpočinku, kultúre, spoločenskému životu. Prečo práve nedeľa? V nedeľu vstal Ježiš </a:t>
            </a:r>
            <a:r>
              <a:rPr lang="sk-SK" dirty="0" err="1" smtClean="0">
                <a:latin typeface="Book Antiqua" pitchFamily="18" charset="0"/>
              </a:rPr>
              <a:t>zmŕtvych</a:t>
            </a:r>
            <a:r>
              <a:rPr lang="sk-SK" dirty="0" smtClean="0">
                <a:latin typeface="Book Antiqua" pitchFamily="18" charset="0"/>
              </a:rPr>
              <a:t>. Boh keď stvoril svet, siedmy deň odpočíval. </a:t>
            </a:r>
            <a:endParaRPr lang="sk-SK" dirty="0">
              <a:latin typeface="Book Antiq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latin typeface="Book Antiqua" pitchFamily="18" charset="0"/>
              </a:rPr>
              <a:t>4. prikázanie</a:t>
            </a:r>
            <a:endParaRPr lang="sk-SK" dirty="0">
              <a:latin typeface="Book Antiqua" pitchFamily="18" charset="0"/>
            </a:endParaRPr>
          </a:p>
        </p:txBody>
      </p:sp>
      <p:sp>
        <p:nvSpPr>
          <p:cNvPr id="3" name="Zástupný symbol obsahu 2"/>
          <p:cNvSpPr>
            <a:spLocks noGrp="1"/>
          </p:cNvSpPr>
          <p:nvPr>
            <p:ph idx="1"/>
          </p:nvPr>
        </p:nvSpPr>
        <p:spPr/>
        <p:txBody>
          <a:bodyPr/>
          <a:lstStyle/>
          <a:p>
            <a:endParaRPr lang="sk-SK" b="1" dirty="0" smtClean="0"/>
          </a:p>
          <a:p>
            <a:endParaRPr lang="sk-SK" b="1" dirty="0"/>
          </a:p>
          <a:p>
            <a:r>
              <a:rPr lang="sk-SK" sz="4400" b="1" dirty="0" smtClean="0">
                <a:latin typeface="Book Antiqua" pitchFamily="18" charset="0"/>
              </a:rPr>
              <a:t>Cti otca svojho i matku svoju.</a:t>
            </a:r>
            <a:endParaRPr lang="sk-SK" sz="4400" dirty="0" smtClean="0">
              <a:latin typeface="Book Antiqua" pitchFamily="18" charset="0"/>
            </a:endParaRPr>
          </a:p>
          <a:p>
            <a:pPr>
              <a:buNone/>
            </a:pPr>
            <a:endParaRPr lang="sk-SK"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368</Words>
  <Application>Microsoft Office PowerPoint</Application>
  <PresentationFormat>Prezentácia na obrazovke (4:3)</PresentationFormat>
  <Paragraphs>66</Paragraphs>
  <Slides>23</Slides>
  <Notes>0</Notes>
  <HiddenSlides>0</HiddenSlides>
  <MMClips>0</MMClips>
  <ScaleCrop>false</ScaleCrop>
  <HeadingPairs>
    <vt:vector size="4" baseType="variant">
      <vt:variant>
        <vt:lpstr>Motív</vt:lpstr>
      </vt:variant>
      <vt:variant>
        <vt:i4>1</vt:i4>
      </vt:variant>
      <vt:variant>
        <vt:lpstr>Nadpisy snímok</vt:lpstr>
      </vt:variant>
      <vt:variant>
        <vt:i4>23</vt:i4>
      </vt:variant>
    </vt:vector>
  </HeadingPairs>
  <TitlesOfParts>
    <vt:vector size="24" baseType="lpstr">
      <vt:lpstr>Motív Office</vt:lpstr>
      <vt:lpstr>Desatoro Božích prikázaní Dekalóg</vt:lpstr>
      <vt:lpstr>Desatoro</vt:lpstr>
      <vt:lpstr>1. prikázanie</vt:lpstr>
      <vt:lpstr>1. prikázanie</vt:lpstr>
      <vt:lpstr>2. prikázanie </vt:lpstr>
      <vt:lpstr>2. prikázanie</vt:lpstr>
      <vt:lpstr>3. prikázanie </vt:lpstr>
      <vt:lpstr>3. prikázanie</vt:lpstr>
      <vt:lpstr>4. prikázanie</vt:lpstr>
      <vt:lpstr>4. prikázanie</vt:lpstr>
      <vt:lpstr>5. prikázanie</vt:lpstr>
      <vt:lpstr>5. prikázanie</vt:lpstr>
      <vt:lpstr>6. prikázanie </vt:lpstr>
      <vt:lpstr>6. prikázanie </vt:lpstr>
      <vt:lpstr>6. prikázanie</vt:lpstr>
      <vt:lpstr>7. prikázanie</vt:lpstr>
      <vt:lpstr>7. prikázanie</vt:lpstr>
      <vt:lpstr>8. prikázanie</vt:lpstr>
      <vt:lpstr>8. prikázanie</vt:lpstr>
      <vt:lpstr>9. prikázanie</vt:lpstr>
      <vt:lpstr>9. prikázanie</vt:lpstr>
      <vt:lpstr>10. prikázanie</vt:lpstr>
      <vt:lpstr>10. prikázanie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Desatoro Božích prikázaní Dekalóg</dc:title>
  <dc:creator>EGIT</dc:creator>
  <cp:lastModifiedBy>EGIT</cp:lastModifiedBy>
  <cp:revision>3</cp:revision>
  <dcterms:created xsi:type="dcterms:W3CDTF">2011-09-28T13:30:37Z</dcterms:created>
  <dcterms:modified xsi:type="dcterms:W3CDTF">2011-09-28T13:54:13Z</dcterms:modified>
</cp:coreProperties>
</file>