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2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4ED83-846B-4B5D-B485-9305C5020306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10F493B5-0D30-406E-9DBE-EEC59EF85108}">
      <dgm:prSet phldrT="[Text]" custT="1"/>
      <dgm:spPr/>
      <dgm:t>
        <a:bodyPr/>
        <a:lstStyle/>
        <a:p>
          <a:r>
            <a:rPr lang="sk-SK" sz="20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rPr>
            <a:t>prostriedok výmeny</a:t>
          </a:r>
          <a:r>
            <a:rPr lang="sk-SK" sz="2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rPr>
            <a:t> </a:t>
          </a:r>
        </a:p>
        <a:p>
          <a:pPr rtl="0"/>
          <a:r>
            <a:rPr lang="sk-SK" sz="2000" dirty="0" smtClean="0">
              <a:latin typeface="Arial" pitchFamily="34" charset="0"/>
              <a:cs typeface="Arial" pitchFamily="34" charset="0"/>
            </a:rPr>
            <a:t>Peniaze majú hodnotu vtedy, keď ich ľudia akceptujú pri nákupe a predaji tovarov a služieb.</a:t>
          </a:r>
          <a:endParaRPr lang="sk-SK" sz="2000" dirty="0"/>
        </a:p>
      </dgm:t>
    </dgm:pt>
    <dgm:pt modelId="{00A39200-8F26-4C6A-A7A6-FB80290E06AF}" type="parTrans" cxnId="{483669CD-EAD8-47D3-A2BE-C661B7CF30C5}">
      <dgm:prSet/>
      <dgm:spPr/>
      <dgm:t>
        <a:bodyPr/>
        <a:lstStyle/>
        <a:p>
          <a:endParaRPr lang="sk-SK"/>
        </a:p>
      </dgm:t>
    </dgm:pt>
    <dgm:pt modelId="{24A6537D-F6DE-42AB-9347-34D8B6882EFF}" type="sibTrans" cxnId="{483669CD-EAD8-47D3-A2BE-C661B7CF30C5}">
      <dgm:prSet/>
      <dgm:spPr/>
      <dgm:t>
        <a:bodyPr/>
        <a:lstStyle/>
        <a:p>
          <a:endParaRPr lang="sk-SK"/>
        </a:p>
      </dgm:t>
    </dgm:pt>
    <dgm:pt modelId="{9BE2AFAA-A800-47DA-BC05-AE0A80AFD5B6}">
      <dgm:prSet phldrT="[Text]" custT="1"/>
      <dgm:spPr/>
      <dgm:t>
        <a:bodyPr/>
        <a:lstStyle/>
        <a:p>
          <a:r>
            <a:rPr lang="sk-SK" sz="20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rPr>
            <a:t>uchovávateľ hodnoty </a:t>
          </a:r>
        </a:p>
        <a:p>
          <a:pPr rtl="0"/>
          <a:r>
            <a:rPr lang="sk-SK" sz="2000" dirty="0" smtClean="0">
              <a:latin typeface="Arial" pitchFamily="34" charset="0"/>
              <a:cs typeface="Arial" pitchFamily="34" charset="0"/>
            </a:rPr>
            <a:t>Peniaze predstavujú spôsob uchovávania bohatstva</a:t>
          </a:r>
          <a:endParaRPr lang="sk-SK" sz="2000" dirty="0"/>
        </a:p>
      </dgm:t>
    </dgm:pt>
    <dgm:pt modelId="{F6543350-470D-4A78-9941-92172B550A0F}" type="parTrans" cxnId="{4ED14960-6143-4107-B65F-9F5AB36E2DF7}">
      <dgm:prSet/>
      <dgm:spPr/>
      <dgm:t>
        <a:bodyPr/>
        <a:lstStyle/>
        <a:p>
          <a:endParaRPr lang="sk-SK"/>
        </a:p>
      </dgm:t>
    </dgm:pt>
    <dgm:pt modelId="{D86175C3-2DF9-452E-9925-513A39211298}" type="sibTrans" cxnId="{4ED14960-6143-4107-B65F-9F5AB36E2DF7}">
      <dgm:prSet/>
      <dgm:spPr/>
      <dgm:t>
        <a:bodyPr/>
        <a:lstStyle/>
        <a:p>
          <a:endParaRPr lang="sk-SK"/>
        </a:p>
      </dgm:t>
    </dgm:pt>
    <dgm:pt modelId="{0516B2E6-728D-4098-BE86-0E4685983424}">
      <dgm:prSet phldrT="[Text]" custT="1"/>
      <dgm:spPr/>
      <dgm:t>
        <a:bodyPr/>
        <a:lstStyle/>
        <a:p>
          <a:r>
            <a:rPr lang="sk-SK" sz="20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rPr>
            <a:t>meradlo hodnoty</a:t>
          </a:r>
        </a:p>
        <a:p>
          <a:pPr rtl="0"/>
          <a:r>
            <a:rPr lang="sk-SK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Peniaze slúžia ako meradlo – možno ich použiť na porovnanie hodnoty statkov pri ich predaji alebo kúpe.</a:t>
          </a:r>
          <a:endParaRPr lang="sk-SK" sz="2000" dirty="0"/>
        </a:p>
      </dgm:t>
    </dgm:pt>
    <dgm:pt modelId="{6970CFE7-F7CA-4F0D-96E8-36C3A875549C}" type="parTrans" cxnId="{951BBB9E-5824-4827-938B-5A7CBE718FED}">
      <dgm:prSet/>
      <dgm:spPr/>
      <dgm:t>
        <a:bodyPr/>
        <a:lstStyle/>
        <a:p>
          <a:endParaRPr lang="sk-SK"/>
        </a:p>
      </dgm:t>
    </dgm:pt>
    <dgm:pt modelId="{9058512C-1CD4-44A7-8803-F4AF45D23B68}" type="sibTrans" cxnId="{951BBB9E-5824-4827-938B-5A7CBE718FED}">
      <dgm:prSet/>
      <dgm:spPr/>
      <dgm:t>
        <a:bodyPr/>
        <a:lstStyle/>
        <a:p>
          <a:endParaRPr lang="sk-SK"/>
        </a:p>
      </dgm:t>
    </dgm:pt>
    <dgm:pt modelId="{BCFB8523-DBD6-4D8C-975C-CF18198A9711}" type="pres">
      <dgm:prSet presAssocID="{C684ED83-846B-4B5D-B485-9305C5020306}" presName="compositeShape" presStyleCnt="0">
        <dgm:presLayoutVars>
          <dgm:dir/>
          <dgm:resizeHandles/>
        </dgm:presLayoutVars>
      </dgm:prSet>
      <dgm:spPr/>
    </dgm:pt>
    <dgm:pt modelId="{CA5823DF-895A-46AF-83BF-A56E02DE1528}" type="pres">
      <dgm:prSet presAssocID="{C684ED83-846B-4B5D-B485-9305C5020306}" presName="pyramid" presStyleLbl="node1" presStyleIdx="0" presStyleCnt="1" custScaleX="81850" custLinFactNeighborX="-17029" custLinFactNeighborY="-24638"/>
      <dgm:spPr/>
    </dgm:pt>
    <dgm:pt modelId="{293EA7B1-3B31-481E-981C-266F6EDF2AA5}" type="pres">
      <dgm:prSet presAssocID="{C684ED83-846B-4B5D-B485-9305C5020306}" presName="theList" presStyleCnt="0"/>
      <dgm:spPr/>
    </dgm:pt>
    <dgm:pt modelId="{527A73AC-7555-4563-999A-5B158D3F7944}" type="pres">
      <dgm:prSet presAssocID="{10F493B5-0D30-406E-9DBE-EEC59EF85108}" presName="aNode" presStyleLbl="fgAcc1" presStyleIdx="0" presStyleCnt="3" custScaleX="181264" custScaleY="598093" custLinFactY="-43198" custLinFactNeighborX="18362" custLinFactNeighborY="-100000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94D18CC-040E-4F37-BF6A-4750AE00F6D4}" type="pres">
      <dgm:prSet presAssocID="{10F493B5-0D30-406E-9DBE-EEC59EF85108}" presName="aSpace" presStyleCnt="0"/>
      <dgm:spPr/>
    </dgm:pt>
    <dgm:pt modelId="{0CBE0B48-EE9F-4814-8847-92ED26779F89}" type="pres">
      <dgm:prSet presAssocID="{9BE2AFAA-A800-47DA-BC05-AE0A80AFD5B6}" presName="aNode" presStyleLbl="fgAcc1" presStyleIdx="1" presStyleCnt="3" custScaleX="186563" custScaleY="484115" custLinFactY="20278" custLinFactNeighborX="7633" custLinFactNeighborY="100000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B5E824E-93D9-4728-BF4E-4182A5332AB9}" type="pres">
      <dgm:prSet presAssocID="{9BE2AFAA-A800-47DA-BC05-AE0A80AFD5B6}" presName="aSpace" presStyleCnt="0"/>
      <dgm:spPr/>
    </dgm:pt>
    <dgm:pt modelId="{AD0E35E8-F50F-4DEB-8E5F-4206ECA7F42D}" type="pres">
      <dgm:prSet presAssocID="{0516B2E6-728D-4098-BE86-0E4685983424}" presName="aNode" presStyleLbl="fgAcc1" presStyleIdx="2" presStyleCnt="3" custScaleX="182930" custScaleY="487430" custLinFactY="100000" custLinFactNeighborX="-12020" custLinFactNeighborY="149761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1432B06-9B4D-4D1D-AD44-3D094D3F682D}" type="pres">
      <dgm:prSet presAssocID="{0516B2E6-728D-4098-BE86-0E4685983424}" presName="aSpace" presStyleCnt="0"/>
      <dgm:spPr/>
    </dgm:pt>
  </dgm:ptLst>
  <dgm:cxnLst>
    <dgm:cxn modelId="{6676E349-9E1B-4371-A2A9-3792A92E41E8}" type="presOf" srcId="{C684ED83-846B-4B5D-B485-9305C5020306}" destId="{BCFB8523-DBD6-4D8C-975C-CF18198A9711}" srcOrd="0" destOrd="0" presId="urn:microsoft.com/office/officeart/2005/8/layout/pyramid2"/>
    <dgm:cxn modelId="{B8BBE9A8-7B68-43D3-A7C8-E491BFA774DF}" type="presOf" srcId="{0516B2E6-728D-4098-BE86-0E4685983424}" destId="{AD0E35E8-F50F-4DEB-8E5F-4206ECA7F42D}" srcOrd="0" destOrd="0" presId="urn:microsoft.com/office/officeart/2005/8/layout/pyramid2"/>
    <dgm:cxn modelId="{483669CD-EAD8-47D3-A2BE-C661B7CF30C5}" srcId="{C684ED83-846B-4B5D-B485-9305C5020306}" destId="{10F493B5-0D30-406E-9DBE-EEC59EF85108}" srcOrd="0" destOrd="0" parTransId="{00A39200-8F26-4C6A-A7A6-FB80290E06AF}" sibTransId="{24A6537D-F6DE-42AB-9347-34D8B6882EFF}"/>
    <dgm:cxn modelId="{951BBB9E-5824-4827-938B-5A7CBE718FED}" srcId="{C684ED83-846B-4B5D-B485-9305C5020306}" destId="{0516B2E6-728D-4098-BE86-0E4685983424}" srcOrd="2" destOrd="0" parTransId="{6970CFE7-F7CA-4F0D-96E8-36C3A875549C}" sibTransId="{9058512C-1CD4-44A7-8803-F4AF45D23B68}"/>
    <dgm:cxn modelId="{4ED14960-6143-4107-B65F-9F5AB36E2DF7}" srcId="{C684ED83-846B-4B5D-B485-9305C5020306}" destId="{9BE2AFAA-A800-47DA-BC05-AE0A80AFD5B6}" srcOrd="1" destOrd="0" parTransId="{F6543350-470D-4A78-9941-92172B550A0F}" sibTransId="{D86175C3-2DF9-452E-9925-513A39211298}"/>
    <dgm:cxn modelId="{C0CE40B9-981C-432F-86DB-CF6F8F415E95}" type="presOf" srcId="{10F493B5-0D30-406E-9DBE-EEC59EF85108}" destId="{527A73AC-7555-4563-999A-5B158D3F7944}" srcOrd="0" destOrd="0" presId="urn:microsoft.com/office/officeart/2005/8/layout/pyramid2"/>
    <dgm:cxn modelId="{E847AA62-3D81-463F-A42F-3489F28FEEFD}" type="presOf" srcId="{9BE2AFAA-A800-47DA-BC05-AE0A80AFD5B6}" destId="{0CBE0B48-EE9F-4814-8847-92ED26779F89}" srcOrd="0" destOrd="0" presId="urn:microsoft.com/office/officeart/2005/8/layout/pyramid2"/>
    <dgm:cxn modelId="{387D1E5E-374D-4CBB-BF6D-0A428102ED18}" type="presParOf" srcId="{BCFB8523-DBD6-4D8C-975C-CF18198A9711}" destId="{CA5823DF-895A-46AF-83BF-A56E02DE1528}" srcOrd="0" destOrd="0" presId="urn:microsoft.com/office/officeart/2005/8/layout/pyramid2"/>
    <dgm:cxn modelId="{DA2B3A79-F4F7-43B0-A147-4D6E3ECE6588}" type="presParOf" srcId="{BCFB8523-DBD6-4D8C-975C-CF18198A9711}" destId="{293EA7B1-3B31-481E-981C-266F6EDF2AA5}" srcOrd="1" destOrd="0" presId="urn:microsoft.com/office/officeart/2005/8/layout/pyramid2"/>
    <dgm:cxn modelId="{E0102CA6-AC0A-404F-8DE8-0AA4CC93C5EF}" type="presParOf" srcId="{293EA7B1-3B31-481E-981C-266F6EDF2AA5}" destId="{527A73AC-7555-4563-999A-5B158D3F7944}" srcOrd="0" destOrd="0" presId="urn:microsoft.com/office/officeart/2005/8/layout/pyramid2"/>
    <dgm:cxn modelId="{D971D606-8600-4FBF-885F-9A4AE0DAE013}" type="presParOf" srcId="{293EA7B1-3B31-481E-981C-266F6EDF2AA5}" destId="{C94D18CC-040E-4F37-BF6A-4750AE00F6D4}" srcOrd="1" destOrd="0" presId="urn:microsoft.com/office/officeart/2005/8/layout/pyramid2"/>
    <dgm:cxn modelId="{693D4065-A9D6-48A5-BBDA-C90750B1F6BC}" type="presParOf" srcId="{293EA7B1-3B31-481E-981C-266F6EDF2AA5}" destId="{0CBE0B48-EE9F-4814-8847-92ED26779F89}" srcOrd="2" destOrd="0" presId="urn:microsoft.com/office/officeart/2005/8/layout/pyramid2"/>
    <dgm:cxn modelId="{CE8B29BE-8860-4B83-BA36-BC2CA89B62A1}" type="presParOf" srcId="{293EA7B1-3B31-481E-981C-266F6EDF2AA5}" destId="{2B5E824E-93D9-4728-BF4E-4182A5332AB9}" srcOrd="3" destOrd="0" presId="urn:microsoft.com/office/officeart/2005/8/layout/pyramid2"/>
    <dgm:cxn modelId="{B835B68D-6E58-4FA0-BCE1-CE8E29BB0E91}" type="presParOf" srcId="{293EA7B1-3B31-481E-981C-266F6EDF2AA5}" destId="{AD0E35E8-F50F-4DEB-8E5F-4206ECA7F42D}" srcOrd="4" destOrd="0" presId="urn:microsoft.com/office/officeart/2005/8/layout/pyramid2"/>
    <dgm:cxn modelId="{C71B9711-BB30-4855-BA2A-37A351916667}" type="presParOf" srcId="{293EA7B1-3B31-481E-981C-266F6EDF2AA5}" destId="{51432B06-9B4D-4D1D-AD44-3D094D3F682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823DF-895A-46AF-83BF-A56E02DE1528}">
      <dsp:nvSpPr>
        <dsp:cNvPr id="0" name=""/>
        <dsp:cNvSpPr/>
      </dsp:nvSpPr>
      <dsp:spPr>
        <a:xfrm>
          <a:off x="0" y="0"/>
          <a:ext cx="4034548" cy="492919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A73AC-7555-4563-999A-5B158D3F7944}">
      <dsp:nvSpPr>
        <dsp:cNvPr id="0" name=""/>
        <dsp:cNvSpPr/>
      </dsp:nvSpPr>
      <dsp:spPr>
        <a:xfrm>
          <a:off x="2000268" y="357190"/>
          <a:ext cx="5807659" cy="146686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rPr>
            <a:t>prostriedok výmeny</a:t>
          </a:r>
          <a:r>
            <a:rPr lang="sk-SK" sz="2000" kern="12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rPr>
            <a:t>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kern="1200" dirty="0" smtClean="0">
              <a:latin typeface="Arial" pitchFamily="34" charset="0"/>
              <a:cs typeface="Arial" pitchFamily="34" charset="0"/>
            </a:rPr>
            <a:t>Peniaze majú hodnotu vtedy, keď ich ľudia akceptujú pri nákupe a predaji tovarov a služieb.</a:t>
          </a:r>
          <a:endParaRPr lang="sk-SK" sz="2000" kern="1200" dirty="0"/>
        </a:p>
      </dsp:txBody>
      <dsp:txXfrm>
        <a:off x="2071874" y="428796"/>
        <a:ext cx="5664447" cy="1323649"/>
      </dsp:txXfrm>
    </dsp:sp>
    <dsp:sp modelId="{0CBE0B48-EE9F-4814-8847-92ED26779F89}">
      <dsp:nvSpPr>
        <dsp:cNvPr id="0" name=""/>
        <dsp:cNvSpPr/>
      </dsp:nvSpPr>
      <dsp:spPr>
        <a:xfrm>
          <a:off x="1571624" y="2071703"/>
          <a:ext cx="5977438" cy="11873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rPr>
            <a:t>uchovávateľ hodnoty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kern="1200" dirty="0" smtClean="0">
              <a:latin typeface="Arial" pitchFamily="34" charset="0"/>
              <a:cs typeface="Arial" pitchFamily="34" charset="0"/>
            </a:rPr>
            <a:t>Peniaze predstavujú spôsob uchovávania bohatstva</a:t>
          </a:r>
          <a:endParaRPr lang="sk-SK" sz="2000" kern="1200" dirty="0"/>
        </a:p>
      </dsp:txBody>
      <dsp:txXfrm>
        <a:off x="1629584" y="2129663"/>
        <a:ext cx="5861518" cy="1071403"/>
      </dsp:txXfrm>
    </dsp:sp>
    <dsp:sp modelId="{AD0E35E8-F50F-4DEB-8E5F-4206ECA7F42D}">
      <dsp:nvSpPr>
        <dsp:cNvPr id="0" name=""/>
        <dsp:cNvSpPr/>
      </dsp:nvSpPr>
      <dsp:spPr>
        <a:xfrm>
          <a:off x="1000146" y="3500462"/>
          <a:ext cx="5861038" cy="119545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rPr>
            <a:t>meradlo hodnoty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Peniaze slúžia ako meradlo – možno ich použiť na porovnanie hodnoty statkov pri ich predaji alebo kúpe.</a:t>
          </a:r>
          <a:endParaRPr lang="sk-SK" sz="2000" kern="1200" dirty="0"/>
        </a:p>
      </dsp:txBody>
      <dsp:txXfrm>
        <a:off x="1058503" y="3558819"/>
        <a:ext cx="5744324" cy="1078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A849F-5098-447D-85FB-743193229D00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8BEC8-9B75-4AA2-B9A3-2D9F9581A3DD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6654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 bwMode="auto"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43038" y="2971800"/>
            <a:ext cx="7313612" cy="9906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4191000"/>
            <a:ext cx="7313612" cy="1447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934200" y="274638"/>
            <a:ext cx="1827213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447800" y="274638"/>
            <a:ext cx="53340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20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0" name="Obdĺžni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6" name="Obdĺžni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k-SK" dirty="0" smtClean="0"/>
              <a:t>Ak chcete pridať obrázok, kliknite na ikonu</a:t>
            </a:r>
            <a:endParaRPr kumimoji="0" lang="en-US" dirty="0"/>
          </a:p>
        </p:txBody>
      </p:sp>
      <p:sp>
        <p:nvSpPr>
          <p:cNvPr id="9" name="Vývojový diagram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Vývojový diagram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798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80013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 smtClean="0"/>
              <a:t>Ak chcete pridať obrázok, kliknite na ikonu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274638"/>
            <a:ext cx="7313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600200"/>
            <a:ext cx="731361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3038" y="6524625"/>
            <a:ext cx="2133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524625"/>
            <a:ext cx="2895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sk-SK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524625"/>
            <a:ext cx="2133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á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F241A49-2229-42F9-843D-1F4D7E3AF446}" type="datetimeFigureOut">
              <a:rPr lang="sk-SK" smtClean="0"/>
              <a:pPr/>
              <a:t>3. 5. 2018</a:t>
            </a:fld>
            <a:endParaRPr lang="sk-SK" dirty="0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 dirty="0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EEF3217-704B-41CD-AF8E-FBABAD47BDAD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5" name="Obdĺžni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estland.sk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kladanova@hotmail.com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vestland.sk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sk/imgres?imgurl=http://img.ihned.cz/attachment.php/670/19610670/snl3RKv5D1Bmoc9IibzU4gx2fOVuGe7J/euro_bankovka_ruka-s.jpg&amp;imgrefurl=http://hnonline.sk/c1-34027720-v-presovskom-kraji-sa-objavili-podozrive-eurobankovky&amp;usg=__-v1V5FzFw3UuNGfUt08VyuVRMe8=&amp;h=200&amp;w=300&amp;sz=10&amp;hl=sk&amp;start=200&amp;tbnid=MkUPyy64bBp-LM:&amp;tbnh=77&amp;tbnw=116&amp;prev=/images?q=bankovky%22&amp;gbv=2&amp;ndsp=20&amp;hl=sk&amp;sa=N&amp;start=180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9/9b/-_Money_01_-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429124" y="1928802"/>
            <a:ext cx="4071966" cy="3042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85852" y="285728"/>
            <a:ext cx="8129590" cy="6572272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Peniaze nie sú všetko! ...</a:t>
            </a:r>
            <a:br>
              <a:rPr lang="sk-SK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sk-SK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sk-SK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sk-SK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sk-SK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sk-SK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sk-SK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..., ale bez nich sa žije ťažko!</a:t>
            </a:r>
            <a:br>
              <a:rPr lang="sk-SK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sk-SK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 rot="10800000" flipV="1">
            <a:off x="3286116" y="6357958"/>
            <a:ext cx="6400800" cy="357190"/>
          </a:xfrm>
        </p:spPr>
        <p:txBody>
          <a:bodyPr>
            <a:normAutofit fontScale="92500" lnSpcReduction="20000"/>
          </a:bodyPr>
          <a:lstStyle/>
          <a:p>
            <a:endParaRPr lang="sk-SK" dirty="0"/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1643042" y="1714488"/>
          <a:ext cx="1143008" cy="3471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Klip" r:id="rId4" imgW="1295640" imgH="3934080" progId="">
                  <p:embed/>
                </p:oleObj>
              </mc:Choice>
              <mc:Fallback>
                <p:oleObj name="Klip" r:id="rId4" imgW="1295640" imgH="39340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1714488"/>
                        <a:ext cx="1143008" cy="34710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title"/>
          </p:nvPr>
        </p:nvSpPr>
        <p:spPr>
          <a:xfrm>
            <a:off x="1142976" y="0"/>
            <a:ext cx="7498080" cy="2000264"/>
          </a:xfrm>
        </p:spPr>
        <p:txBody>
          <a:bodyPr>
            <a:normAutofit/>
          </a:bodyPr>
          <a:lstStyle/>
          <a:p>
            <a:r>
              <a:rPr lang="sk-SK" sz="6000" dirty="0" smtClean="0">
                <a:effectLst/>
                <a:latin typeface="Arial" pitchFamily="34" charset="0"/>
                <a:cs typeface="Arial" pitchFamily="34" charset="0"/>
              </a:rPr>
              <a:t>      Aktivita č. 3b</a:t>
            </a:r>
            <a:endParaRPr lang="sk-SK" sz="6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071538" y="1571612"/>
            <a:ext cx="764386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latin typeface="Arial" pitchFamily="34" charset="0"/>
                <a:cs typeface="Arial" pitchFamily="34" charset="0"/>
              </a:rPr>
              <a:t>Vyhľadajte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v Investlande v nákupnom centre po 5 tovarov, ktoré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by ste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chceli vlastniť v nasledovných cenových rozsahoch:</a:t>
            </a:r>
          </a:p>
          <a:p>
            <a:r>
              <a:rPr lang="sk-SK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do 100 IURO</a:t>
            </a:r>
          </a:p>
          <a:p>
            <a:r>
              <a:rPr lang="sk-SK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sk-SK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sk-SK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101 -    500 IURO</a:t>
            </a:r>
          </a:p>
          <a:p>
            <a:r>
              <a:rPr lang="sk-SK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sk-SK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sk-SK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501 - 1 000 IURO</a:t>
            </a:r>
          </a:p>
          <a:p>
            <a:r>
              <a:rPr lang="sk-SK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1</a:t>
            </a:r>
            <a:r>
              <a:rPr lang="sk-SK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 001 - 5 000 IURO</a:t>
            </a:r>
          </a:p>
          <a:p>
            <a:r>
              <a:rPr lang="sk-SK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5</a:t>
            </a:r>
            <a:r>
              <a:rPr lang="sk-SK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 001 IURO a viac</a:t>
            </a:r>
          </a:p>
          <a:p>
            <a:r>
              <a:rPr lang="sk-SK" sz="2400" dirty="0">
                <a:latin typeface="Arial" pitchFamily="34" charset="0"/>
                <a:cs typeface="Arial" pitchFamily="34" charset="0"/>
              </a:rPr>
              <a:t>a zaradili ich podľa 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400" dirty="0" smtClean="0">
                <a:latin typeface="Arial" pitchFamily="34" charset="0"/>
                <a:cs typeface="Arial" pitchFamily="34" charset="0"/>
              </a:rPr>
              <a:t>svojich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preferencií.</a:t>
            </a:r>
          </a:p>
          <a:p>
            <a:endParaRPr lang="sk-SK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357686" y="3071810"/>
            <a:ext cx="4286280" cy="25809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BlokTextu 5"/>
          <p:cNvSpPr txBox="1"/>
          <p:nvPr/>
        </p:nvSpPr>
        <p:spPr>
          <a:xfrm>
            <a:off x="1285852" y="5715016"/>
            <a:ext cx="664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dirty="0" smtClean="0">
                <a:hlinkClick r:id="rId3"/>
              </a:rPr>
              <a:t>www.investland.sk</a:t>
            </a:r>
            <a:r>
              <a:rPr lang="sk-SK" sz="6000" dirty="0" smtClean="0"/>
              <a:t> </a:t>
            </a:r>
            <a:endParaRPr lang="sk-SK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title"/>
          </p:nvPr>
        </p:nvSpPr>
        <p:spPr>
          <a:xfrm>
            <a:off x="1428728" y="714356"/>
            <a:ext cx="7498080" cy="1143000"/>
          </a:xfrm>
        </p:spPr>
        <p:txBody>
          <a:bodyPr>
            <a:normAutofit/>
          </a:bodyPr>
          <a:lstStyle/>
          <a:p>
            <a:r>
              <a:rPr lang="sk-SK" sz="6000" dirty="0" smtClean="0">
                <a:effectLst/>
                <a:latin typeface="Arial" pitchFamily="34" charset="0"/>
                <a:cs typeface="Arial" pitchFamily="34" charset="0"/>
              </a:rPr>
              <a:t>      Aktivita č. 4</a:t>
            </a:r>
            <a:endParaRPr lang="sk-SK" sz="6000" dirty="0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2006" name="Picture 22" descr="http://www.1drazobna.sk/images/drazba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86116" y="2500306"/>
            <a:ext cx="3362327" cy="26856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86050" y="1428736"/>
            <a:ext cx="4572032" cy="1143000"/>
          </a:xfrm>
        </p:spPr>
        <p:txBody>
          <a:bodyPr/>
          <a:lstStyle/>
          <a:p>
            <a:r>
              <a:rPr lang="sk-SK" b="1" dirty="0" smtClean="0">
                <a:effectLst/>
                <a:latin typeface="Arial" pitchFamily="34" charset="0"/>
                <a:cs typeface="Arial" pitchFamily="34" charset="0"/>
              </a:rPr>
              <a:t>Diskutujte!</a:t>
            </a:r>
            <a:endParaRPr lang="sk-SK" b="1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2643182"/>
            <a:ext cx="7498080" cy="3605218"/>
          </a:xfrm>
        </p:spPr>
        <p:txBody>
          <a:bodyPr/>
          <a:lstStyle/>
          <a:p>
            <a:r>
              <a:rPr lang="sk-SK" dirty="0" smtClean="0"/>
              <a:t> Prečo ste sa rozhodli predložiť svoje  </a:t>
            </a:r>
          </a:p>
          <a:p>
            <a:pPr>
              <a:buNone/>
            </a:pPr>
            <a:r>
              <a:rPr lang="sk-SK" dirty="0" smtClean="0"/>
              <a:t>    ponuky a iní nie?</a:t>
            </a:r>
          </a:p>
          <a:p>
            <a:r>
              <a:rPr lang="sk-SK" dirty="0" smtClean="0"/>
              <a:t> Čo sa stane s cenami ak bude k dispozícii </a:t>
            </a:r>
          </a:p>
          <a:p>
            <a:pPr>
              <a:buNone/>
            </a:pPr>
            <a:r>
              <a:rPr lang="sk-SK" dirty="0" smtClean="0"/>
              <a:t>    väčšia zásoba peňazí?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28728" y="57148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sk-SK" sz="7300" b="1" dirty="0" smtClean="0">
                <a:effectLst/>
                <a:latin typeface="Arial" pitchFamily="34" charset="0"/>
                <a:cs typeface="Arial" pitchFamily="34" charset="0"/>
              </a:rPr>
              <a:t>Otázka na záver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85852" y="1857364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sk-SK" b="1" dirty="0" smtClean="0"/>
              <a:t>   </a:t>
            </a:r>
            <a:r>
              <a:rPr lang="sk-SK" sz="5400" b="1" dirty="0" smtClean="0">
                <a:latin typeface="Arial" pitchFamily="34" charset="0"/>
                <a:cs typeface="Arial" pitchFamily="34" charset="0"/>
              </a:rPr>
              <a:t>Dokážete si predstaviť situáciu, v ktorej Euro nemá žiadnu hodnotu?</a:t>
            </a:r>
            <a:endParaRPr lang="sk-SK" sz="5400" dirty="0" smtClean="0">
              <a:latin typeface="Arial" pitchFamily="34" charset="0"/>
              <a:cs typeface="Arial" pitchFamily="34" charset="0"/>
            </a:endParaRPr>
          </a:p>
          <a:p>
            <a:endParaRPr lang="sk-SK" dirty="0"/>
          </a:p>
        </p:txBody>
      </p:sp>
      <p:graphicFrame>
        <p:nvGraphicFramePr>
          <p:cNvPr id="43009" name="Object 5"/>
          <p:cNvGraphicFramePr>
            <a:graphicFrameLocks noChangeAspect="1"/>
          </p:cNvGraphicFramePr>
          <p:nvPr/>
        </p:nvGraphicFramePr>
        <p:xfrm>
          <a:off x="285720" y="2500306"/>
          <a:ext cx="1357313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Klip" r:id="rId3" imgW="1295640" imgH="3934080" progId="">
                  <p:embed/>
                </p:oleObj>
              </mc:Choice>
              <mc:Fallback>
                <p:oleObj name="Klip" r:id="rId3" imgW="1295640" imgH="39340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500306"/>
                        <a:ext cx="1357313" cy="393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www.kytice-netradicne.unas.cz/Bankovky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929190" y="2643182"/>
            <a:ext cx="3524250" cy="3000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Obdĺžnik 5"/>
          <p:cNvSpPr/>
          <p:nvPr/>
        </p:nvSpPr>
        <p:spPr>
          <a:xfrm>
            <a:off x="1333272" y="1071546"/>
            <a:ext cx="7810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Ďakujem za pozornosť!</a:t>
            </a:r>
            <a:endParaRPr lang="sk-SK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285852" y="4357694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Ing.  Daniela  Skladanová</a:t>
            </a:r>
          </a:p>
          <a:p>
            <a:r>
              <a:rPr lang="sk-SK" dirty="0" smtClean="0">
                <a:hlinkClick r:id="rId3"/>
              </a:rPr>
              <a:t>skladanova@hotmail.com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0" y="100010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sk-SK" b="1" i="1" dirty="0" smtClean="0">
                <a:effectLst/>
                <a:latin typeface="Arial" pitchFamily="34" charset="0"/>
                <a:cs typeface="Arial" pitchFamily="34" charset="0"/>
              </a:rPr>
              <a:t>Ciele vyučovacej hodiny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/>
            </a:r>
            <a:br>
              <a:rPr lang="sk-SK" dirty="0" smtClean="0">
                <a:latin typeface="Arial" pitchFamily="34" charset="0"/>
                <a:cs typeface="Arial" pitchFamily="34" charset="0"/>
              </a:rPr>
            </a:br>
            <a:r>
              <a:rPr lang="sk-SK" dirty="0" smtClean="0">
                <a:effectLst/>
                <a:latin typeface="Arial" pitchFamily="34" charset="0"/>
                <a:cs typeface="Arial" pitchFamily="34" charset="0"/>
              </a:rPr>
              <a:t>V rámci tejto vyučovacej hodiny je úlohou žiakov: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2357430"/>
            <a:ext cx="8351366" cy="3890970"/>
          </a:xfrm>
        </p:spPr>
        <p:txBody>
          <a:bodyPr>
            <a:normAutofit fontScale="92500" lnSpcReduction="20000"/>
          </a:bodyPr>
          <a:lstStyle/>
          <a:p>
            <a:pPr marL="288000">
              <a:lnSpc>
                <a:spcPct val="120000"/>
              </a:lnSpc>
              <a:spcBef>
                <a:spcPts val="0"/>
              </a:spcBef>
            </a:pPr>
            <a:r>
              <a:rPr lang="sk-SK" b="1" dirty="0" smtClean="0">
                <a:latin typeface="Arial" pitchFamily="34" charset="0"/>
                <a:cs typeface="Arial" pitchFamily="34" charset="0"/>
              </a:rPr>
              <a:t>1. dívať sa na peniaze ako na nástroj  </a:t>
            </a:r>
          </a:p>
          <a:p>
            <a:pPr marL="288000">
              <a:lnSpc>
                <a:spcPct val="120000"/>
              </a:lnSpc>
              <a:spcBef>
                <a:spcPts val="0"/>
              </a:spcBef>
              <a:buNone/>
            </a:pPr>
            <a:r>
              <a:rPr lang="sk-SK" b="1" dirty="0" smtClean="0">
                <a:latin typeface="Arial" pitchFamily="34" charset="0"/>
                <a:cs typeface="Arial" pitchFamily="34" charset="0"/>
              </a:rPr>
              <a:t>       v rozhodovacom procese,</a:t>
            </a:r>
            <a:endParaRPr lang="sk-SK" dirty="0" smtClean="0">
              <a:latin typeface="Arial" pitchFamily="34" charset="0"/>
              <a:cs typeface="Arial" pitchFamily="34" charset="0"/>
            </a:endParaRPr>
          </a:p>
          <a:p>
            <a:pPr marL="288000">
              <a:lnSpc>
                <a:spcPct val="120000"/>
              </a:lnSpc>
              <a:spcBef>
                <a:spcPts val="0"/>
              </a:spcBef>
            </a:pP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porozumieť tomu, čo dáva </a:t>
            </a:r>
          </a:p>
          <a:p>
            <a:pPr marL="288000">
              <a:lnSpc>
                <a:spcPct val="120000"/>
              </a:lnSpc>
              <a:spcBef>
                <a:spcPts val="0"/>
              </a:spcBef>
              <a:buNone/>
            </a:pP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peniazom ich hodnotu,</a:t>
            </a:r>
            <a:endParaRPr lang="sk-SK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8000">
              <a:lnSpc>
                <a:spcPct val="120000"/>
              </a:lnSpc>
              <a:spcBef>
                <a:spcPts val="0"/>
              </a:spcBef>
            </a:pPr>
            <a:r>
              <a:rPr lang="sk-SK" b="1" dirty="0" smtClean="0">
                <a:latin typeface="Arial" pitchFamily="34" charset="0"/>
                <a:cs typeface="Arial" pitchFamily="34" charset="0"/>
              </a:rPr>
              <a:t>3. vymenovať rozličné druhy peňazí, </a:t>
            </a:r>
          </a:p>
          <a:p>
            <a:pPr marL="288000">
              <a:lnSpc>
                <a:spcPct val="120000"/>
              </a:lnSpc>
              <a:spcBef>
                <a:spcPts val="0"/>
              </a:spcBef>
              <a:buNone/>
            </a:pPr>
            <a:r>
              <a:rPr lang="sk-SK" b="1" dirty="0" smtClean="0">
                <a:latin typeface="Arial" pitchFamily="34" charset="0"/>
                <a:cs typeface="Arial" pitchFamily="34" charset="0"/>
              </a:rPr>
              <a:t>       ktoré existujú v ekonomike,</a:t>
            </a:r>
            <a:endParaRPr lang="sk-SK" dirty="0" smtClean="0">
              <a:latin typeface="Arial" pitchFamily="34" charset="0"/>
              <a:cs typeface="Arial" pitchFamily="34" charset="0"/>
            </a:endParaRPr>
          </a:p>
          <a:p>
            <a:pPr marL="288000">
              <a:lnSpc>
                <a:spcPct val="120000"/>
              </a:lnSpc>
              <a:spcBef>
                <a:spcPts val="0"/>
              </a:spcBef>
            </a:pP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4. začať vnímať, ako celková ponuka </a:t>
            </a:r>
          </a:p>
          <a:p>
            <a:pPr marL="288000">
              <a:lnSpc>
                <a:spcPct val="120000"/>
              </a:lnSpc>
              <a:spcBef>
                <a:spcPts val="0"/>
              </a:spcBef>
              <a:buNone/>
            </a:pP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peňazí ovplyvňuje ekonomiku.</a:t>
            </a:r>
            <a:endParaRPr lang="sk-SK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effectLst/>
                <a:latin typeface="Arial" pitchFamily="34" charset="0"/>
                <a:cs typeface="Arial" pitchFamily="34" charset="0"/>
              </a:rPr>
              <a:t>Materiály a pomôcky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42976" y="1071546"/>
            <a:ext cx="8001024" cy="5786454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ppt prezentácia (časť určená žiakom),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päť hárkov starých novín a 5 eurová bankovka,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obchodovacie kartičky (jedna kartička pre každého z 10 študentov),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modelové peniaze, obálky a kancelársky papier na dlžobné úpisy,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tri rovnaké veci určené na predaj (3 balíky cukríkov alebo 3 čokoládové tyčinky, ...),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jedno eurová minca alebo bankovka rôznej hodnoty,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pre každého žiaka reklamný leták alebo pre alternatívnu úlohu PC napojený na internet.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sk-SK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Upozornenie: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pre alternatívnu úlohu 3b je potrebné, aby žiaci boli zaregistrovaní na Investlande (</a:t>
            </a:r>
            <a:r>
              <a:rPr lang="sk-SK" u="sng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  <a:hlinkClick r:id="rId2"/>
              </a:rPr>
              <a:t>www.investland.sk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) a mali uskutočnený aspoň prechod do prvého levelu.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://hiking.sk/article/images/large/ako_otestovat_nepre_2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643174" y="2285992"/>
            <a:ext cx="4705350" cy="3524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6" name="Picture 8" descr="http://t3.gstatic.com/images?q=tbn:MkUPyy64bBp-LM:http://img.ihned.cz/attachment.php/670/19610670/snl3RKv5D1Bmoc9IibzU4gx2fOVuGe7J/euro_bankovka_ruka-s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643174" y="2285992"/>
            <a:ext cx="2000264" cy="1327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Nadpis 9"/>
          <p:cNvSpPr>
            <a:spLocks noGrp="1"/>
          </p:cNvSpPr>
          <p:nvPr>
            <p:ph type="title"/>
          </p:nvPr>
        </p:nvSpPr>
        <p:spPr>
          <a:xfrm>
            <a:off x="1428728" y="500042"/>
            <a:ext cx="7498080" cy="2000264"/>
          </a:xfrm>
        </p:spPr>
        <p:txBody>
          <a:bodyPr>
            <a:normAutofit/>
          </a:bodyPr>
          <a:lstStyle/>
          <a:p>
            <a:r>
              <a:rPr lang="sk-SK" sz="6000" dirty="0" smtClean="0">
                <a:effectLst/>
                <a:latin typeface="Arial" pitchFamily="34" charset="0"/>
                <a:cs typeface="Arial" pitchFamily="34" charset="0"/>
              </a:rPr>
              <a:t>Aktivita č. 1</a:t>
            </a:r>
            <a:endParaRPr lang="sk-SK" sz="60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effectLst/>
                <a:latin typeface="Arial" pitchFamily="34" charset="0"/>
                <a:cs typeface="Arial" pitchFamily="34" charset="0"/>
              </a:rPr>
              <a:t>Prečo sú peniaze dôležité?</a:t>
            </a:r>
          </a:p>
        </p:txBody>
      </p:sp>
      <p:pic>
        <p:nvPicPr>
          <p:cNvPr id="35842" name="Picture 2" descr="http://www.beruska8.cz/bankovky/bankovky2/17.gif"/>
          <p:cNvPicPr>
            <a:picLocks noChangeAspect="1" noChangeArrowheads="1" noCrop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14414" y="1928802"/>
            <a:ext cx="1493442" cy="1514477"/>
          </a:xfrm>
          <a:prstGeom prst="rect">
            <a:avLst/>
          </a:prstGeom>
          <a:noFill/>
        </p:spPr>
      </p:pic>
      <p:graphicFrame>
        <p:nvGraphicFramePr>
          <p:cNvPr id="7" name="Diagram 6"/>
          <p:cNvGraphicFramePr/>
          <p:nvPr/>
        </p:nvGraphicFramePr>
        <p:xfrm>
          <a:off x="1142976" y="1714488"/>
          <a:ext cx="8001024" cy="4929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title"/>
          </p:nvPr>
        </p:nvSpPr>
        <p:spPr>
          <a:xfrm>
            <a:off x="1428728" y="500042"/>
            <a:ext cx="7498080" cy="2000264"/>
          </a:xfrm>
        </p:spPr>
        <p:txBody>
          <a:bodyPr>
            <a:normAutofit/>
          </a:bodyPr>
          <a:lstStyle/>
          <a:p>
            <a:r>
              <a:rPr lang="sk-SK" sz="6000" dirty="0" smtClean="0">
                <a:effectLst/>
                <a:latin typeface="Arial" pitchFamily="34" charset="0"/>
                <a:cs typeface="Arial" pitchFamily="34" charset="0"/>
              </a:rPr>
              <a:t>      Aktivita č. 2</a:t>
            </a:r>
            <a:endParaRPr lang="sk-SK" sz="6000" dirty="0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8914" name="Picture 2" descr="http://www.beruska8.cz/smajlici/postavicky2/22.gif"/>
          <p:cNvPicPr>
            <a:picLocks noChangeAspect="1" noChangeArrowheads="1" noCrop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800155" y="2857496"/>
            <a:ext cx="3081393" cy="3500462"/>
          </a:xfrm>
          <a:prstGeom prst="rect">
            <a:avLst/>
          </a:prstGeom>
          <a:noFill/>
        </p:spPr>
      </p:pic>
      <p:pic>
        <p:nvPicPr>
          <p:cNvPr id="38916" name="Picture 4" descr="http://www.beruska8.cz/smajlici/postavicky2/22.gif"/>
          <p:cNvPicPr>
            <a:picLocks noChangeAspect="1" noChangeArrowheads="1" noCrop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 flipH="1">
            <a:off x="5214942" y="2643182"/>
            <a:ext cx="2857520" cy="39110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uľka 2"/>
          <p:cNvGraphicFramePr>
            <a:graphicFrameLocks noGrp="1"/>
          </p:cNvGraphicFramePr>
          <p:nvPr/>
        </p:nvGraphicFramePr>
        <p:xfrm>
          <a:off x="1142975" y="214290"/>
          <a:ext cx="7715304" cy="6357980"/>
        </p:xfrm>
        <a:graphic>
          <a:graphicData uri="http://schemas.openxmlformats.org/drawingml/2006/table">
            <a:tbl>
              <a:tblPr/>
              <a:tblGrid>
                <a:gridCol w="3857652"/>
                <a:gridCol w="3857652"/>
              </a:tblGrid>
              <a:tr h="1271596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Kladivo</a:t>
                      </a:r>
                      <a:endParaRPr lang="sk-SK" sz="2000" dirty="0">
                        <a:latin typeface="Times New Roman"/>
                      </a:endParaRPr>
                    </a:p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Nespokojný majiteľ</a:t>
                      </a:r>
                      <a:endParaRPr lang="sk-SK" sz="2000" dirty="0">
                        <a:latin typeface="Times New Roman"/>
                      </a:endParaRPr>
                    </a:p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Vymeňte kladivo za CD prehrávač.</a:t>
                      </a:r>
                      <a:endParaRPr lang="sk-SK" sz="2000" dirty="0">
                        <a:latin typeface="Times New Roman"/>
                      </a:endParaRPr>
                    </a:p>
                  </a:txBody>
                  <a:tcPr marL="48392" marR="48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Prsteň</a:t>
                      </a:r>
                      <a:endParaRPr lang="sk-SK" sz="2000" dirty="0">
                        <a:latin typeface="Times New Roman"/>
                      </a:endParaRPr>
                    </a:p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Spokojný majiteľ</a:t>
                      </a:r>
                      <a:endParaRPr lang="sk-SK" sz="2000" dirty="0">
                        <a:latin typeface="Times New Roman"/>
                      </a:endParaRPr>
                    </a:p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Vymeňte len za zlaté pero.</a:t>
                      </a:r>
                      <a:endParaRPr lang="sk-SK" sz="2000" dirty="0">
                        <a:latin typeface="Times New Roman"/>
                      </a:endParaRPr>
                    </a:p>
                  </a:txBody>
                  <a:tcPr marL="48392" marR="48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1596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CD prehrávač</a:t>
                      </a:r>
                      <a:endParaRPr lang="sk-SK" sz="2000" dirty="0">
                        <a:latin typeface="Times New Roman"/>
                      </a:endParaRPr>
                    </a:p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Spokojný majiteľ</a:t>
                      </a:r>
                      <a:endParaRPr lang="sk-SK" sz="2000" dirty="0">
                        <a:latin typeface="Times New Roman"/>
                      </a:endParaRPr>
                    </a:p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Vymeňte len za úpravu účesu.</a:t>
                      </a:r>
                      <a:endParaRPr lang="sk-SK" sz="2000" dirty="0">
                        <a:latin typeface="Times New Roman"/>
                      </a:endParaRPr>
                    </a:p>
                  </a:txBody>
                  <a:tcPr marL="48392" marR="48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Zlaté pero</a:t>
                      </a:r>
                      <a:endParaRPr lang="sk-SK" sz="2000" dirty="0">
                        <a:latin typeface="Times New Roman"/>
                      </a:endParaRPr>
                    </a:p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Spokojný majiteľ</a:t>
                      </a:r>
                      <a:endParaRPr lang="sk-SK" sz="2000" dirty="0">
                        <a:latin typeface="Times New Roman"/>
                      </a:endParaRPr>
                    </a:p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Vymeňte len za obed s priateľom.</a:t>
                      </a:r>
                      <a:endParaRPr lang="sk-SK" sz="2000" dirty="0">
                        <a:latin typeface="Times New Roman"/>
                      </a:endParaRPr>
                    </a:p>
                  </a:txBody>
                  <a:tcPr marL="48392" marR="48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1596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Úprava účesu</a:t>
                      </a:r>
                      <a:endParaRPr lang="sk-SK" sz="2000" dirty="0">
                        <a:latin typeface="Times New Roman"/>
                      </a:endParaRPr>
                    </a:p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Spokojný majiteľ</a:t>
                      </a:r>
                      <a:endParaRPr lang="sk-SK" sz="2000" dirty="0">
                        <a:latin typeface="Times New Roman"/>
                      </a:endParaRPr>
                    </a:p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Vymeňte len za okuliare.</a:t>
                      </a:r>
                      <a:endParaRPr lang="sk-SK" sz="2000" dirty="0">
                        <a:latin typeface="Times New Roman"/>
                      </a:endParaRPr>
                    </a:p>
                  </a:txBody>
                  <a:tcPr marL="48392" marR="48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Obed s priateľom</a:t>
                      </a:r>
                      <a:endParaRPr lang="sk-SK" sz="2000" dirty="0">
                        <a:latin typeface="Times New Roman"/>
                      </a:endParaRPr>
                    </a:p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Spokojný majiteľ</a:t>
                      </a:r>
                      <a:endParaRPr lang="sk-SK" sz="2000" dirty="0">
                        <a:latin typeface="Times New Roman"/>
                      </a:endParaRPr>
                    </a:p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Vymeňte len za dve vstupenky na ples.</a:t>
                      </a:r>
                      <a:endParaRPr lang="sk-SK" sz="2000" dirty="0">
                        <a:latin typeface="Times New Roman"/>
                      </a:endParaRPr>
                    </a:p>
                  </a:txBody>
                  <a:tcPr marL="48392" marR="48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1596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Okuliare</a:t>
                      </a:r>
                      <a:endParaRPr lang="sk-SK" sz="2000" dirty="0">
                        <a:latin typeface="Times New Roman"/>
                      </a:endParaRPr>
                    </a:p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Spokojný majiteľ</a:t>
                      </a:r>
                      <a:endParaRPr lang="sk-SK" sz="2000" dirty="0">
                        <a:latin typeface="Times New Roman"/>
                      </a:endParaRPr>
                    </a:p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Vymeňte len za rukavice.</a:t>
                      </a:r>
                      <a:endParaRPr lang="sk-SK" sz="2000" dirty="0">
                        <a:latin typeface="Times New Roman"/>
                      </a:endParaRPr>
                    </a:p>
                  </a:txBody>
                  <a:tcPr marL="48392" marR="48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Dve vstupenky na ples</a:t>
                      </a:r>
                      <a:endParaRPr lang="sk-SK" sz="2000" dirty="0">
                        <a:latin typeface="Times New Roman"/>
                      </a:endParaRPr>
                    </a:p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Spokojný majiteľ</a:t>
                      </a:r>
                      <a:endParaRPr lang="sk-SK" sz="2000" dirty="0">
                        <a:latin typeface="Times New Roman"/>
                      </a:endParaRPr>
                    </a:p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Vymeňte len za notebook.</a:t>
                      </a:r>
                      <a:endParaRPr lang="sk-SK" sz="2000" dirty="0">
                        <a:latin typeface="Times New Roman"/>
                      </a:endParaRPr>
                    </a:p>
                  </a:txBody>
                  <a:tcPr marL="48392" marR="48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1596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Rukavice</a:t>
                      </a:r>
                      <a:endParaRPr lang="sk-SK" sz="2000" dirty="0">
                        <a:latin typeface="Times New Roman"/>
                      </a:endParaRPr>
                    </a:p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Spokojný majiteľ</a:t>
                      </a:r>
                      <a:endParaRPr lang="sk-SK" sz="2000" dirty="0">
                        <a:latin typeface="Times New Roman"/>
                      </a:endParaRPr>
                    </a:p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Vymeňte len za prsteň.</a:t>
                      </a:r>
                      <a:endParaRPr lang="sk-SK" sz="2000" dirty="0">
                        <a:latin typeface="Times New Roman"/>
                      </a:endParaRPr>
                    </a:p>
                  </a:txBody>
                  <a:tcPr marL="48392" marR="48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Notebook</a:t>
                      </a:r>
                      <a:endParaRPr lang="sk-SK" sz="2000" dirty="0">
                        <a:latin typeface="Times New Roman"/>
                      </a:endParaRPr>
                    </a:p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Spokojný majiteľ</a:t>
                      </a:r>
                      <a:endParaRPr lang="sk-SK" sz="2000" dirty="0">
                        <a:latin typeface="Times New Roman"/>
                      </a:endParaRPr>
                    </a:p>
                    <a:p>
                      <a:pPr algn="ctr"/>
                      <a:r>
                        <a:rPr lang="sk-SK" sz="2000" b="1" dirty="0">
                          <a:latin typeface="Times New Roman"/>
                        </a:rPr>
                        <a:t>Vymeňte len za kladivo.</a:t>
                      </a:r>
                      <a:endParaRPr lang="sk-SK" sz="2000" dirty="0">
                        <a:latin typeface="Times New Roman"/>
                      </a:endParaRPr>
                    </a:p>
                  </a:txBody>
                  <a:tcPr marL="48392" marR="483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7890" name="Object 5"/>
          <p:cNvGraphicFramePr>
            <a:graphicFrameLocks noChangeAspect="1"/>
          </p:cNvGraphicFramePr>
          <p:nvPr/>
        </p:nvGraphicFramePr>
        <p:xfrm>
          <a:off x="0" y="1428736"/>
          <a:ext cx="135729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Klip" r:id="rId3" imgW="1295640" imgH="3934080" progId="">
                  <p:embed/>
                </p:oleObj>
              </mc:Choice>
              <mc:Fallback>
                <p:oleObj name="Klip" r:id="rId3" imgW="1295640" imgH="39340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28736"/>
                        <a:ext cx="1357290" cy="393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/>
                <a:latin typeface="Arial" pitchFamily="34" charset="0"/>
                <a:cs typeface="Arial" pitchFamily="34" charset="0"/>
              </a:rPr>
              <a:t>0tázky na diskusiu:</a:t>
            </a:r>
            <a:endParaRPr lang="sk-SK" b="1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1285852" y="1785926"/>
            <a:ext cx="7498080" cy="4800600"/>
          </a:xfrm>
        </p:spPr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Je reálne, aby si rôzni ľudia cenili veci rozlične?</a:t>
            </a:r>
          </a:p>
          <a:p>
            <a:pPr marL="596646" indent="-514350">
              <a:buFont typeface="+mj-lt"/>
              <a:buAutoNum type="arabicPeriod"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Čo určuje hodnotu?</a:t>
            </a:r>
          </a:p>
          <a:p>
            <a:pPr marL="596646" indent="-514350">
              <a:buFont typeface="+mj-lt"/>
              <a:buAutoNum type="arabicPeriod"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Ako by ste mohli odstrániť problém, ktorý bol predstavený v tejto aktivite?</a:t>
            </a:r>
          </a:p>
          <a:p>
            <a:pPr marL="596646" indent="-514350">
              <a:buFont typeface="+mj-lt"/>
              <a:buAutoNum type="arabicPeriod"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Aké funkcie plnia peniaze?</a:t>
            </a:r>
          </a:p>
          <a:p>
            <a:pPr marL="596646" indent="-514350">
              <a:buFont typeface="+mj-lt"/>
              <a:buAutoNum type="arabicPeriod"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Ktorú funkciu simuluje prvá aktivita?</a:t>
            </a:r>
          </a:p>
          <a:p>
            <a:endParaRPr lang="sk-SK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title"/>
          </p:nvPr>
        </p:nvSpPr>
        <p:spPr>
          <a:xfrm>
            <a:off x="1428728" y="500042"/>
            <a:ext cx="7498080" cy="2000264"/>
          </a:xfrm>
        </p:spPr>
        <p:txBody>
          <a:bodyPr>
            <a:normAutofit/>
          </a:bodyPr>
          <a:lstStyle/>
          <a:p>
            <a:r>
              <a:rPr lang="sk-SK" sz="6000" dirty="0" smtClean="0">
                <a:effectLst/>
                <a:latin typeface="Arial" pitchFamily="34" charset="0"/>
                <a:cs typeface="Arial" pitchFamily="34" charset="0"/>
              </a:rPr>
              <a:t>      Aktivita č. 3a</a:t>
            </a:r>
            <a:endParaRPr lang="sk-SK" sz="6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428728" y="2285992"/>
            <a:ext cx="67866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latin typeface="Arial" pitchFamily="34" charset="0"/>
                <a:cs typeface="Arial" pitchFamily="34" charset="0"/>
              </a:rPr>
              <a:t>Vyberte 5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výrobkov v nasledovných cenových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rozsahoch,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 ktoré by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ste vedeli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efektívne využiť vo svojej domácnosti:</a:t>
            </a:r>
          </a:p>
          <a:p>
            <a:r>
              <a:rPr lang="sk-SK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do </a:t>
            </a:r>
            <a:r>
              <a:rPr lang="sk-SK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1,00 € </a:t>
            </a:r>
          </a:p>
          <a:p>
            <a:r>
              <a:rPr lang="sk-SK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1,01 - 5,00 €</a:t>
            </a:r>
          </a:p>
          <a:p>
            <a:r>
              <a:rPr lang="sk-SK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5,01 - 10,00 €</a:t>
            </a:r>
          </a:p>
          <a:p>
            <a:r>
              <a:rPr lang="sk-SK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10,01 € a viac</a:t>
            </a:r>
          </a:p>
          <a:p>
            <a:r>
              <a:rPr lang="sk-SK" sz="2400" dirty="0">
                <a:latin typeface="Arial" pitchFamily="34" charset="0"/>
                <a:cs typeface="Arial" pitchFamily="34" charset="0"/>
              </a:rPr>
              <a:t>a 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zoraďte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ich podľa 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400" dirty="0" smtClean="0">
                <a:latin typeface="Arial" pitchFamily="34" charset="0"/>
                <a:cs typeface="Arial" pitchFamily="34" charset="0"/>
              </a:rPr>
              <a:t>svojich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preferencií. </a:t>
            </a:r>
          </a:p>
          <a:p>
            <a:r>
              <a:rPr lang="sk-SK" b="1" dirty="0"/>
              <a:t> </a:t>
            </a:r>
            <a:endParaRPr lang="sk-SK" dirty="0"/>
          </a:p>
          <a:p>
            <a:endParaRPr lang="sk-SK" dirty="0"/>
          </a:p>
        </p:txBody>
      </p:sp>
      <p:pic>
        <p:nvPicPr>
          <p:cNvPr id="39940" name="Picture 4" descr="http://www.nakupovat.sk/banskobystricky-kraj/data/viewdir/billa/billa_letak_10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 rot="978560">
            <a:off x="5318481" y="3030906"/>
            <a:ext cx="2185957" cy="30857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WritingDesignTemplate">
  <a:themeElements>
    <a:clrScheme name="WritingDesignTemplate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WritingDesign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ritingDesig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lnovrat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Writing close-up design template</Template>
  <TotalTime>196</TotalTime>
  <Words>261</Words>
  <Application>Microsoft Office PowerPoint</Application>
  <PresentationFormat>Prezentácia na obrazovke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2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7" baseType="lpstr">
      <vt:lpstr>WritingDesignTemplate</vt:lpstr>
      <vt:lpstr>Slnovrat</vt:lpstr>
      <vt:lpstr>Klip</vt:lpstr>
      <vt:lpstr>Peniaze nie sú všetko! ...       ..., ale bez nich sa žije ťažko! </vt:lpstr>
      <vt:lpstr>Ciele vyučovacej hodiny V rámci tejto vyučovacej hodiny je úlohou žiakov: </vt:lpstr>
      <vt:lpstr>Materiály a pomôcky </vt:lpstr>
      <vt:lpstr>Aktivita č. 1</vt:lpstr>
      <vt:lpstr>Prečo sú peniaze dôležité?</vt:lpstr>
      <vt:lpstr>      Aktivita č. 2</vt:lpstr>
      <vt:lpstr>Prezentácia programu PowerPoint</vt:lpstr>
      <vt:lpstr>0tázky na diskusiu:</vt:lpstr>
      <vt:lpstr>      Aktivita č. 3a</vt:lpstr>
      <vt:lpstr>      Aktivita č. 3b</vt:lpstr>
      <vt:lpstr>      Aktivita č. 4</vt:lpstr>
      <vt:lpstr>Diskutujte!</vt:lpstr>
      <vt:lpstr>Otázka na záver 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Peniaze nie sú všetko!</dc:title>
  <dc:creator>Guest</dc:creator>
  <cp:lastModifiedBy>Guest</cp:lastModifiedBy>
  <cp:revision>7</cp:revision>
  <dcterms:created xsi:type="dcterms:W3CDTF">2010-01-17T14:57:56Z</dcterms:created>
  <dcterms:modified xsi:type="dcterms:W3CDTF">2018-05-03T10:10:53Z</dcterms:modified>
</cp:coreProperties>
</file>