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sldIdLst>
    <p:sldId id="258" r:id="rId2"/>
    <p:sldId id="257" r:id="rId3"/>
    <p:sldId id="259" r:id="rId4"/>
    <p:sldId id="280" r:id="rId5"/>
    <p:sldId id="262" r:id="rId6"/>
    <p:sldId id="282" r:id="rId7"/>
    <p:sldId id="260" r:id="rId8"/>
    <p:sldId id="281" r:id="rId9"/>
    <p:sldId id="261" r:id="rId10"/>
    <p:sldId id="283" r:id="rId11"/>
    <p:sldId id="284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>
        <p:scale>
          <a:sx n="80" d="100"/>
          <a:sy n="80" d="100"/>
        </p:scale>
        <p:origin x="-33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1A225-EB83-4DFB-A479-4B152921BDD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E4FC0-4C35-4B8B-9124-B4BF06FE711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71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53392-F4B8-4D73-967A-23B47707E251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430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pPr/>
              <a:t>11. 3. 2021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biochem0.webnode.sk/chemia/a7-rocnik/exotermicke-a-endotermicke-reakci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IsJV9tMacs" TargetMode="External"/><Relationship Id="rId2" Type="http://schemas.openxmlformats.org/officeDocument/2006/relationships/hyperlink" Target="https://www.youtube.com/watch?v=iC30Haf_z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.zoznam.sk/video/ako-premenit-vodu-na-vino" TargetMode="External"/><Relationship Id="rId5" Type="http://schemas.openxmlformats.org/officeDocument/2006/relationships/hyperlink" Target="https://www.youtube.com/watch?v=TXuS7vQtP80" TargetMode="External"/><Relationship Id="rId4" Type="http://schemas.openxmlformats.org/officeDocument/2006/relationships/hyperlink" Target="https://www.youtube.com/watch?v=v45Vd2eOTJ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543" y="1555423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ENERGETICKÉ ZMENY PRI CHEMICKÝCH REAKCIÁCH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xmlns="" id="{EA8C40AB-6CC8-47C9-A001-6E9310D2A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72" y="3279204"/>
            <a:ext cx="2337259" cy="3201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Výroba železa závody na Slovensku:</a:t>
            </a:r>
            <a:br>
              <a:rPr lang="sk-SK" dirty="0" smtClean="0"/>
            </a:br>
            <a:r>
              <a:rPr lang="sk-SK" dirty="0" smtClean="0"/>
              <a:t>________US </a:t>
            </a:r>
            <a:r>
              <a:rPr lang="sk-SK" dirty="0" smtClean="0"/>
              <a:t>STEEL </a:t>
            </a:r>
            <a:r>
              <a:rPr lang="sk-SK" dirty="0" err="1" smtClean="0"/>
              <a:t>KE</a:t>
            </a:r>
            <a:r>
              <a:rPr lang="sk-SK" dirty="0" err="1" smtClean="0"/>
              <a:t>___</a:t>
            </a:r>
            <a:r>
              <a:rPr lang="sk-SK" dirty="0" err="1" smtClean="0"/>
              <a:t>a</a:t>
            </a:r>
            <a:r>
              <a:rPr lang="sk-SK" dirty="0" smtClean="0"/>
              <a:t> _____________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https://biochem0.webnode.sk/chemia/a7-rocnik/exotermicke-a-endotermicke-reakcie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Výroba žele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61" y="2573523"/>
            <a:ext cx="6096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344385" y="5153891"/>
            <a:ext cx="3693226" cy="1092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Problémová úloha: Prečo nemôžeme jednoducho zastaviť výrobu v hutníckom priemysle?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1512262" y="2992581"/>
            <a:ext cx="1119966" cy="19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https://lh6.googleusercontent.com/jXlioSiUki1BxmZvGAPBxXaFPEDA1ZHHE8KJ-c7aVI1hGBPp208AlHxV18kAXVNlQRCFfFXZpwNPTrXrXUwO273Ppti320v_E1hWky7GG-DX0t9dMz7GS4GbY8o4mwy3b4L1QEU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50" y="1027194"/>
            <a:ext cx="8344395" cy="55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C0B6765A-1E33-44A5-BF8B-8935608E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834"/>
            <a:ext cx="10078650" cy="47775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sk-SK" sz="3200" b="1" dirty="0">
              <a:solidFill>
                <a:srgbClr val="00B050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xmlns="" id="{3E8A6391-24BC-487C-951B-BA3DABEBE3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4"/>
          <a:stretch/>
        </p:blipFill>
        <p:spPr>
          <a:xfrm>
            <a:off x="2935564" y="1434872"/>
            <a:ext cx="5111156" cy="51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TERMOCHÉMIA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 lnSpcReduction="10000"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je veda, ktorá sa zaoberá tepelnými javmi pri chemických reakciách.</a:t>
            </a:r>
          </a:p>
          <a:p>
            <a:endParaRPr lang="sk-SK" sz="1000" b="1" dirty="0">
              <a:solidFill>
                <a:srgbClr val="FF0000"/>
              </a:solidFill>
            </a:endParaRPr>
          </a:p>
          <a:p>
            <a:r>
              <a:rPr lang="sk-SK" sz="3200" dirty="0"/>
              <a:t>Rozlišujeme </a:t>
            </a:r>
            <a:r>
              <a:rPr lang="sk-SK" sz="3200" b="1" dirty="0"/>
              <a:t>2 typy chemických reakcií</a:t>
            </a:r>
            <a:r>
              <a:rPr lang="sk-SK" sz="32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EXOTERMICKÉ </a:t>
            </a:r>
            <a:r>
              <a:rPr lang="sk-SK" sz="3200" b="1" dirty="0" smtClean="0">
                <a:solidFill>
                  <a:srgbClr val="00B050"/>
                </a:solidFill>
              </a:rPr>
              <a:t>=teplo sa pri nich uvoľňuje</a:t>
            </a:r>
          </a:p>
          <a:p>
            <a:pPr marL="0" indent="0">
              <a:buNone/>
            </a:pPr>
            <a:endParaRPr lang="sk-SK" sz="32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 err="1" smtClean="0">
                <a:solidFill>
                  <a:srgbClr val="00B050"/>
                </a:solidFill>
              </a:rPr>
              <a:t>ENDOTERMICKÉ=na</a:t>
            </a:r>
            <a:r>
              <a:rPr lang="sk-SK" sz="3200" b="1" dirty="0" smtClean="0">
                <a:solidFill>
                  <a:srgbClr val="00B050"/>
                </a:solidFill>
              </a:rPr>
              <a:t> ich priebeh potrebujeme teplo dodať (zahriať)</a:t>
            </a:r>
            <a:endParaRPr lang="sk-SK" sz="3200" b="1" dirty="0">
              <a:solidFill>
                <a:srgbClr val="00B05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3C11F9BC-C731-440F-A1F2-93F364F216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9201284" y="2482461"/>
            <a:ext cx="2460831" cy="42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1. EXOTERMICKÉ REAKCIE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6"/>
            <a:ext cx="10661226" cy="4986779"/>
          </a:xfrm>
        </p:spPr>
        <p:txBody>
          <a:bodyPr>
            <a:normAutofit/>
          </a:bodyPr>
          <a:lstStyle/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uvoľňuje</a:t>
            </a:r>
            <a:r>
              <a:rPr lang="sk-SK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 smtClean="0"/>
              <a:t>napr</a:t>
            </a:r>
            <a:r>
              <a:rPr lang="sk-SK" sz="3200" dirty="0"/>
              <a:t>. </a:t>
            </a:r>
            <a:r>
              <a:rPr lang="sk-SK" sz="3200" b="1" dirty="0"/>
              <a:t>horenie</a:t>
            </a:r>
            <a:r>
              <a:rPr lang="sk-SK" sz="3200" dirty="0"/>
              <a:t> (drevo, uhlie, plyn</a:t>
            </a:r>
            <a:r>
              <a:rPr lang="sk-SK" sz="3200" dirty="0" smtClean="0"/>
              <a:t>...), dýchanie, 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  <a:p>
            <a:pPr>
              <a:buFont typeface="Wingdings" panose="05000000000000000000" pitchFamily="2" charset="2"/>
              <a:buChar char="v"/>
            </a:pPr>
            <a:endParaRPr lang="sk-SK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sk-SK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  <a:p>
            <a:pPr marL="0" indent="0">
              <a:buNone/>
            </a:pPr>
            <a:r>
              <a:rPr lang="sk-SK" sz="3200" dirty="0"/>
              <a:t>   </a:t>
            </a:r>
            <a:endParaRPr lang="sk-SK" sz="3200" dirty="0" smtClean="0"/>
          </a:p>
          <a:p>
            <a:pPr marL="0" indent="0">
              <a:buNone/>
            </a:pPr>
            <a:r>
              <a:rPr lang="sk-SK" sz="3200" b="1" dirty="0" smtClean="0"/>
              <a:t>reakcia </a:t>
            </a:r>
            <a:r>
              <a:rPr lang="sk-SK" sz="3200" b="1" dirty="0"/>
              <a:t>alkalických </a:t>
            </a:r>
            <a:r>
              <a:rPr lang="sk-SK" sz="3200" b="1" dirty="0" smtClean="0"/>
              <a:t>kovov napríklad </a:t>
            </a:r>
            <a:r>
              <a:rPr lang="sk-SK" sz="3200" b="1" u="sng" dirty="0" smtClean="0"/>
              <a:t>sodíka </a:t>
            </a:r>
            <a:r>
              <a:rPr lang="sk-SK" sz="3200" b="1" u="sng" dirty="0"/>
              <a:t>s vodou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61E7855-559A-4F15-BFCA-BB9E4E8F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10683711" y="0"/>
            <a:ext cx="1508289" cy="2907384"/>
          </a:xfrm>
          <a:prstGeom prst="rect">
            <a:avLst/>
          </a:prstGeom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43250" t="34078" r="25500" b="14597"/>
          <a:stretch>
            <a:fillRect/>
          </a:stretch>
        </p:blipFill>
        <p:spPr bwMode="auto">
          <a:xfrm>
            <a:off x="5875544" y="2926080"/>
            <a:ext cx="3131296" cy="309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álna bublina 8"/>
          <p:cNvSpPr/>
          <p:nvPr/>
        </p:nvSpPr>
        <p:spPr>
          <a:xfrm>
            <a:off x="8580120" y="3230880"/>
            <a:ext cx="3032760" cy="1158240"/>
          </a:xfrm>
          <a:prstGeom prst="wedgeEllipseCallout">
            <a:avLst>
              <a:gd name="adj1" fmla="val -79627"/>
              <a:gd name="adj2" fmla="val 69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DYCH JE TEPLÝ</a:t>
            </a:r>
          </a:p>
          <a:p>
            <a:pPr algn="ctr"/>
            <a:r>
              <a:rPr lang="sk-SK" b="1" dirty="0" smtClean="0">
                <a:solidFill>
                  <a:schemeClr val="tx1"/>
                </a:solidFill>
              </a:rPr>
              <a:t>VYSKÚŠAJTE </a:t>
            </a:r>
            <a:r>
              <a:rPr lang="sk-SK" b="1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00B050"/>
                </a:solidFill>
              </a:rPr>
              <a:t>všeobecný zápis </a:t>
            </a:r>
            <a:r>
              <a:rPr lang="sk-SK" sz="3200" b="1" dirty="0" smtClean="0">
                <a:solidFill>
                  <a:srgbClr val="00B050"/>
                </a:solidFill>
              </a:rPr>
              <a:t>EXOTERMICKEJ chemickej </a:t>
            </a:r>
            <a:r>
              <a:rPr lang="sk-SK" sz="3200" b="1" dirty="0">
                <a:solidFill>
                  <a:srgbClr val="00B050"/>
                </a:solidFill>
              </a:rPr>
              <a:t>reakcie:</a:t>
            </a:r>
          </a:p>
          <a:p>
            <a:endParaRPr lang="sk-SK" sz="3200" b="1" dirty="0"/>
          </a:p>
          <a:p>
            <a:pPr marL="0" indent="0" algn="ctr">
              <a:buNone/>
            </a:pPr>
            <a:r>
              <a:rPr lang="sk-SK" sz="4400" b="1" dirty="0" err="1"/>
              <a:t>reaktanty</a:t>
            </a:r>
            <a:r>
              <a:rPr lang="sk-SK" sz="4400" b="1" dirty="0"/>
              <a:t> </a:t>
            </a:r>
            <a:r>
              <a:rPr lang="sk-SK" sz="4400" b="1" dirty="0">
                <a:cs typeface="Times New Roman" panose="02020603050405020304" pitchFamily="18" charset="0"/>
              </a:rPr>
              <a:t>→ produkty </a:t>
            </a:r>
            <a:r>
              <a:rPr lang="sk-SK" sz="44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teplo</a:t>
            </a:r>
            <a:endParaRPr lang="sk-SK" sz="4400" b="1" dirty="0">
              <a:solidFill>
                <a:srgbClr val="FF0000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xmlns="" id="{B9FC5805-4361-40CB-9917-3E1C2932E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48" y="478301"/>
            <a:ext cx="3454189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1384343" y="5485359"/>
            <a:ext cx="3300777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K + H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r>
              <a:rPr lang="sk-SK" sz="3200" b="1" dirty="0">
                <a:solidFill>
                  <a:srgbClr val="FF0000"/>
                </a:solidFill>
              </a:rPr>
              <a:t>O</a:t>
            </a:r>
          </a:p>
          <a:p>
            <a:pPr marL="0" indent="0" algn="ctr">
              <a:buNone/>
            </a:pPr>
            <a:r>
              <a:rPr lang="sk-SK" sz="3200" dirty="0"/>
              <a:t>draslík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EXOTERMICKÉ REAKCIE</a:t>
            </a:r>
            <a:endParaRPr lang="sk-SK" b="1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88642858-CDAE-4711-A970-BDB159905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32" y="1885359"/>
            <a:ext cx="3900000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DD32BE71-A5B4-46C6-95CB-63BEDA42B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32" y="1885359"/>
            <a:ext cx="4675325" cy="36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7FF8217-534E-4F02-859C-14EBCEF88B81}"/>
              </a:ext>
            </a:extLst>
          </p:cNvPr>
          <p:cNvSpPr txBox="1">
            <a:spLocks/>
          </p:cNvSpPr>
          <p:nvPr/>
        </p:nvSpPr>
        <p:spPr>
          <a:xfrm>
            <a:off x="5856493" y="5485359"/>
            <a:ext cx="3300777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3200" b="1" dirty="0">
                <a:solidFill>
                  <a:srgbClr val="FF0000"/>
                </a:solidFill>
              </a:rPr>
              <a:t>Na + H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r>
              <a:rPr lang="sk-SK" sz="3200" b="1" dirty="0">
                <a:solidFill>
                  <a:srgbClr val="FF0000"/>
                </a:solidFill>
              </a:rPr>
              <a:t>O</a:t>
            </a:r>
          </a:p>
          <a:p>
            <a:pPr marL="0" indent="0" algn="ctr">
              <a:buNone/>
            </a:pPr>
            <a:r>
              <a:rPr lang="sk-SK" sz="3200" dirty="0"/>
              <a:t>sodík + voda</a:t>
            </a:r>
          </a:p>
          <a:p>
            <a:pPr marL="0" indent="0" algn="ctr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7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Videopokusyyyy</a:t>
            </a:r>
            <a:r>
              <a:rPr lang="sk-SK" dirty="0" smtClean="0"/>
              <a:t> </a:t>
            </a:r>
            <a:r>
              <a:rPr lang="sk-SK" dirty="0" smtClean="0">
                <a:sym typeface="Wingdings" panose="05000000000000000000" pitchFamily="2" charset="2"/>
              </a:rPr>
              <a:t>  </a:t>
            </a:r>
            <a:r>
              <a:rPr lang="sk-SK" dirty="0" err="1" smtClean="0">
                <a:sym typeface="Wingdings" panose="05000000000000000000" pitchFamily="2" charset="2"/>
              </a:rPr>
              <a:t>jupííííí</a:t>
            </a:r>
            <a:r>
              <a:rPr lang="sk-SK" dirty="0" smtClean="0">
                <a:sym typeface="Wingdings" panose="05000000000000000000" pitchFamily="2" charset="2"/>
              </a:rPr>
              <a:t> </a:t>
            </a:r>
            <a:r>
              <a:rPr lang="sk-SK" dirty="0" err="1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Slonia pasta</a:t>
            </a:r>
          </a:p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www.youtube.com/watch?v=iC30Haf_zBA</a:t>
            </a:r>
            <a:endParaRPr lang="sk-SK" dirty="0" smtClean="0"/>
          </a:p>
          <a:p>
            <a:r>
              <a:rPr lang="sk-SK" dirty="0" smtClean="0"/>
              <a:t>Faraónove hady</a:t>
            </a:r>
          </a:p>
          <a:p>
            <a:r>
              <a:rPr lang="sk-SK" b="1" dirty="0">
                <a:hlinkClick r:id="rId3"/>
              </a:rPr>
              <a:t>https://</a:t>
            </a:r>
            <a:r>
              <a:rPr lang="sk-SK" b="1" dirty="0" smtClean="0">
                <a:hlinkClick r:id="rId3"/>
              </a:rPr>
              <a:t>www.youtube.com/watch?v=nIsJV9tMacs</a:t>
            </a:r>
            <a:endParaRPr lang="sk-SK" b="1" dirty="0" smtClean="0"/>
          </a:p>
          <a:p>
            <a:r>
              <a:rPr lang="sk-SK" dirty="0" smtClean="0"/>
              <a:t>Duch vo fľaši</a:t>
            </a:r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www.youtube.com/watch?v=v45Vd2eOTJE</a:t>
            </a:r>
            <a:endParaRPr lang="sk-SK" dirty="0" smtClean="0"/>
          </a:p>
          <a:p>
            <a:r>
              <a:rPr lang="sk-SK" dirty="0" smtClean="0"/>
              <a:t>Premena vody na víno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</a:p>
          <a:p>
            <a:r>
              <a:rPr lang="sk-SK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sk-SK" dirty="0" smtClean="0">
                <a:sym typeface="Wingdings" panose="05000000000000000000" pitchFamily="2" charset="2"/>
                <a:hlinkClick r:id="rId5"/>
              </a:rPr>
              <a:t>www.youtube.com/watch?v=TXuS7vQtP80</a:t>
            </a:r>
            <a:endParaRPr lang="sk-SK" dirty="0" smtClean="0">
              <a:sym typeface="Wingdings" panose="05000000000000000000" pitchFamily="2" charset="2"/>
            </a:endParaRPr>
          </a:p>
          <a:p>
            <a:r>
              <a:rPr lang="sk-SK" dirty="0" smtClean="0">
                <a:hlinkClick r:id="rId6"/>
              </a:rPr>
              <a:t>https</a:t>
            </a:r>
            <a:r>
              <a:rPr lang="sk-SK" dirty="0">
                <a:hlinkClick r:id="rId6"/>
              </a:rPr>
              <a:t>://</a:t>
            </a:r>
            <a:r>
              <a:rPr lang="sk-SK" dirty="0" smtClean="0">
                <a:hlinkClick r:id="rId6"/>
              </a:rPr>
              <a:t>free.zoznam.sk/video/ako-premenit-vodu-na-vino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8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obsah 2">
            <a:extLst>
              <a:ext uri="{FF2B5EF4-FFF2-40B4-BE49-F238E27FC236}">
                <a16:creationId xmlns:a16="http://schemas.microsoft.com/office/drawing/2014/main" xmlns="" id="{0422FF22-CAD0-4812-A139-A61026E40F59}"/>
              </a:ext>
            </a:extLst>
          </p:cNvPr>
          <p:cNvSpPr txBox="1">
            <a:spLocks/>
          </p:cNvSpPr>
          <p:nvPr/>
        </p:nvSpPr>
        <p:spPr>
          <a:xfrm>
            <a:off x="677334" y="1781667"/>
            <a:ext cx="9487944" cy="4259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200" dirty="0"/>
              <a:t>Sú  reakcie, pri ktorých </a:t>
            </a:r>
            <a:r>
              <a:rPr lang="sk-SK" sz="3200" b="1" dirty="0">
                <a:solidFill>
                  <a:srgbClr val="FF0000"/>
                </a:solidFill>
              </a:rPr>
              <a:t>sa teplo spotrebúva</a:t>
            </a:r>
            <a:r>
              <a:rPr lang="sk-SK" sz="3200" dirty="0"/>
              <a:t>.</a:t>
            </a:r>
          </a:p>
          <a:p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endParaRPr lang="sk-SK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sk-SK" sz="3200" dirty="0" smtClean="0"/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/>
              <a:t>v</a:t>
            </a:r>
            <a:r>
              <a:rPr lang="sk-SK" sz="3200" dirty="0" smtClean="0"/>
              <a:t>arenie, pečenie, topenie </a:t>
            </a:r>
            <a:r>
              <a:rPr lang="sk-SK" sz="3200" dirty="0"/>
              <a:t>ľadu, </a:t>
            </a:r>
            <a:r>
              <a:rPr lang="sk-SK" sz="3200" dirty="0" smtClean="0"/>
              <a:t>odparovanie </a:t>
            </a:r>
            <a:r>
              <a:rPr lang="sk-SK" sz="3200" dirty="0"/>
              <a:t>vody, </a:t>
            </a:r>
            <a:r>
              <a:rPr lang="sk-SK" sz="3200" dirty="0" smtClean="0"/>
              <a:t>nabíjanie </a:t>
            </a:r>
            <a:r>
              <a:rPr lang="sk-SK" sz="3200" dirty="0"/>
              <a:t>batérie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dirty="0"/>
              <a:t>n</a:t>
            </a:r>
            <a:r>
              <a:rPr lang="sk-SK" sz="3200" dirty="0" smtClean="0"/>
              <a:t>apr</a:t>
            </a:r>
            <a:r>
              <a:rPr lang="sk-SK" sz="3200" dirty="0"/>
              <a:t>. </a:t>
            </a:r>
            <a:r>
              <a:rPr lang="sk-SK" sz="3200" b="1" dirty="0"/>
              <a:t>pálenie vápna</a:t>
            </a:r>
            <a:r>
              <a:rPr lang="sk-SK" sz="3200" dirty="0"/>
              <a:t>, </a:t>
            </a:r>
            <a:r>
              <a:rPr lang="sk-SK" sz="3200" b="1" dirty="0"/>
              <a:t>spracovanie železa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61C93505-BD16-4DEC-9906-9D84D9FD6C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9787223" y="745347"/>
            <a:ext cx="1508289" cy="2907384"/>
          </a:xfrm>
          <a:prstGeom prst="rect">
            <a:avLst/>
          </a:prstGeom>
        </p:spPr>
      </p:pic>
      <p:pic>
        <p:nvPicPr>
          <p:cNvPr id="5" name="Picture 2" descr="Kinder Bueno torta | Recept | Zákusky a Jed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8806" y="2585244"/>
            <a:ext cx="1905000" cy="1905000"/>
          </a:xfrm>
          <a:prstGeom prst="rect">
            <a:avLst/>
          </a:prstGeom>
          <a:noFill/>
        </p:spPr>
      </p:pic>
      <p:pic>
        <p:nvPicPr>
          <p:cNvPr id="6" name="Picture 4" descr="Vektor ohe&amp;ncaron; mí&amp;ccaron; plamen ho&amp;rcaron;í #6337591 | fotobanka Fotky&amp;Fo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9286" y="2453799"/>
            <a:ext cx="1517523" cy="2167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0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2. ENDOTERMICKÉ REAKCIE</a:t>
            </a:r>
            <a:endParaRPr lang="sk-SK" b="1" dirty="0"/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xmlns="" id="{9ABE59F8-FF10-4593-9EE8-D02F99B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907"/>
            <a:ext cx="10447866" cy="4259696"/>
          </a:xfrm>
        </p:spPr>
        <p:txBody>
          <a:bodyPr>
            <a:normAutofit/>
          </a:bodyPr>
          <a:lstStyle/>
          <a:p>
            <a:r>
              <a:rPr lang="sk-SK" sz="3200" dirty="0"/>
              <a:t>Reakcie </a:t>
            </a:r>
            <a:r>
              <a:rPr lang="sk-SK" sz="3200" b="1" dirty="0">
                <a:solidFill>
                  <a:srgbClr val="FF0000"/>
                </a:solidFill>
              </a:rPr>
              <a:t>prebiehajú len za neustáleho dodávania tepla</a:t>
            </a:r>
            <a:r>
              <a:rPr lang="sk-SK" sz="3200" dirty="0"/>
              <a:t>.</a:t>
            </a:r>
          </a:p>
          <a:p>
            <a:endParaRPr lang="sk-SK" sz="3200" b="1" dirty="0">
              <a:solidFill>
                <a:srgbClr val="00B050"/>
              </a:solidFill>
            </a:endParaRPr>
          </a:p>
          <a:p>
            <a:r>
              <a:rPr lang="sk-SK" sz="3200" b="1" dirty="0">
                <a:solidFill>
                  <a:srgbClr val="00B050"/>
                </a:solidFill>
              </a:rPr>
              <a:t>všeobecný zápis chemickej reakcie :</a:t>
            </a:r>
          </a:p>
          <a:p>
            <a:pPr marL="0" indent="0" algn="ctr">
              <a:buNone/>
            </a:pPr>
            <a:endParaRPr lang="sk-SK" sz="3200" b="1" dirty="0" smtClean="0"/>
          </a:p>
          <a:p>
            <a:pPr marL="0" indent="0" algn="ctr">
              <a:buNone/>
            </a:pPr>
            <a:r>
              <a:rPr lang="sk-SK" sz="4400" b="1" dirty="0" err="1" smtClean="0"/>
              <a:t>reaktanty</a:t>
            </a:r>
            <a:r>
              <a:rPr lang="sk-SK" sz="4400" b="1" dirty="0" smtClean="0"/>
              <a:t>               </a:t>
            </a:r>
            <a:r>
              <a:rPr lang="sk-SK" sz="4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→</a:t>
            </a:r>
            <a:r>
              <a:rPr lang="sk-SK" sz="4400" b="1" dirty="0" smtClean="0">
                <a:cs typeface="Times New Roman" panose="02020603050405020304" pitchFamily="18" charset="0"/>
              </a:rPr>
              <a:t> produkty</a:t>
            </a:r>
            <a:endParaRPr lang="sk-SK" sz="4400" b="1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xmlns="" id="{CDA3ED72-9890-459D-9519-A7CE24DB8988}"/>
              </a:ext>
            </a:extLst>
          </p:cNvPr>
          <p:cNvSpPr/>
          <p:nvPr/>
        </p:nvSpPr>
        <p:spPr>
          <a:xfrm>
            <a:off x="4525219" y="4764726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+ </a:t>
            </a:r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teplo 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4795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PRÍKLADY NA ENDOTERMICKÉ 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REAKCIE</a:t>
            </a:r>
            <a:endParaRPr lang="sk-SK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7A9D2FA0-A30B-4B48-83D3-719566C054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90" y="1280033"/>
            <a:ext cx="2527581" cy="443192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xmlns="" id="{1544F12E-8CC6-45A1-97E3-C4F5587BAB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8209" y="1204275"/>
            <a:ext cx="2885254" cy="4708001"/>
          </a:xfrm>
          <a:prstGeom prst="rect">
            <a:avLst/>
          </a:prstGeom>
        </p:spPr>
      </p:pic>
      <p:sp>
        <p:nvSpPr>
          <p:cNvPr id="9" name="Zástupný obsah 2">
            <a:extLst>
              <a:ext uri="{FF2B5EF4-FFF2-40B4-BE49-F238E27FC236}">
                <a16:creationId xmlns:a16="http://schemas.microsoft.com/office/drawing/2014/main" xmlns="" id="{41CCFB1B-CF43-4F47-BC24-A98BDF4CFD0D}"/>
              </a:ext>
            </a:extLst>
          </p:cNvPr>
          <p:cNvSpPr txBox="1">
            <a:spLocks/>
          </p:cNvSpPr>
          <p:nvPr/>
        </p:nvSpPr>
        <p:spPr>
          <a:xfrm>
            <a:off x="896490" y="5709602"/>
            <a:ext cx="4111484" cy="631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sk-SK" sz="3200" b="1" dirty="0">
                <a:solidFill>
                  <a:srgbClr val="FF0000"/>
                </a:solidFill>
              </a:rPr>
              <a:t>CaCO</a:t>
            </a:r>
            <a:r>
              <a:rPr lang="sk-SK" sz="3200" b="1" baseline="-25000" dirty="0">
                <a:solidFill>
                  <a:srgbClr val="FF0000"/>
                </a:solidFill>
              </a:rPr>
              <a:t>3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b="1" dirty="0">
                <a:solidFill>
                  <a:srgbClr val="FF0000"/>
                </a:solidFill>
              </a:rPr>
              <a:t> </a:t>
            </a:r>
            <a:r>
              <a:rPr lang="sk-SK" sz="3200" b="1" dirty="0" err="1">
                <a:solidFill>
                  <a:srgbClr val="FF0000"/>
                </a:solidFill>
              </a:rPr>
              <a:t>CaO</a:t>
            </a:r>
            <a:r>
              <a:rPr lang="sk-SK" sz="3200" b="1" dirty="0">
                <a:solidFill>
                  <a:srgbClr val="FF0000"/>
                </a:solidFill>
              </a:rPr>
              <a:t> + CO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endParaRPr lang="sk-SK" sz="3200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sk-SK" sz="2400" dirty="0"/>
              <a:t>Pálenie </a:t>
            </a:r>
            <a:r>
              <a:rPr lang="sk-SK" sz="2400" dirty="0" smtClean="0"/>
              <a:t>vápna </a:t>
            </a:r>
            <a:r>
              <a:rPr lang="sk-SK" sz="2400" u="sng" dirty="0" smtClean="0"/>
              <a:t>vo vápenke</a:t>
            </a:r>
            <a:endParaRPr lang="sk-SK" sz="2400" u="sng" dirty="0"/>
          </a:p>
          <a:p>
            <a:pPr marL="0" indent="0" algn="ctr">
              <a:buNone/>
            </a:pPr>
            <a:endParaRPr lang="sk-SK" sz="3200" u="sng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xmlns="" id="{711EAC11-6C69-4498-A7D0-13D71D1EDAD3}"/>
              </a:ext>
            </a:extLst>
          </p:cNvPr>
          <p:cNvSpPr/>
          <p:nvPr/>
        </p:nvSpPr>
        <p:spPr>
          <a:xfrm>
            <a:off x="5224159" y="5711957"/>
            <a:ext cx="4739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Výroba železa </a:t>
            </a:r>
          </a:p>
          <a:p>
            <a:pPr algn="ctr"/>
            <a:r>
              <a:rPr lang="sk-SK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 </a:t>
            </a:r>
            <a:r>
              <a:rPr lang="sk-SK" sz="3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vysokej </a:t>
            </a:r>
            <a:r>
              <a:rPr lang="sk-SK" sz="3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peci 1800</a:t>
            </a:r>
            <a:r>
              <a:rPr lang="sk-SK" sz="3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°</a:t>
            </a:r>
            <a:endParaRPr lang="sk-SK" sz="32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xmlns="" id="{F13D983E-2FC0-4959-BF32-E617859CED56}"/>
              </a:ext>
            </a:extLst>
          </p:cNvPr>
          <p:cNvSpPr txBox="1"/>
          <p:nvPr/>
        </p:nvSpPr>
        <p:spPr>
          <a:xfrm>
            <a:off x="2161630" y="569572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b="1" dirty="0">
                <a:solidFill>
                  <a:srgbClr val="FF0000"/>
                </a:solidFill>
              </a:rPr>
              <a:t>+950</a:t>
            </a:r>
            <a:r>
              <a:rPr lang="sk-SK" sz="1400" b="1" dirty="0">
                <a:solidFill>
                  <a:srgbClr val="FF0000"/>
                </a:solidFill>
                <a:cs typeface="Times New Roman" panose="02020603050405020304" pitchFamily="18" charset="0"/>
              </a:rPr>
              <a:t>°C</a:t>
            </a:r>
            <a:endParaRPr lang="sk-S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235</Words>
  <Application>Microsoft Office PowerPoint</Application>
  <PresentationFormat>Vlastná</PresentationFormat>
  <Paragraphs>62</Paragraphs>
  <Slides>12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Fazeta</vt:lpstr>
      <vt:lpstr>ENERGETICKÉ ZMENY PRI CHEMICKÝCH REAKCIÁCH</vt:lpstr>
      <vt:lpstr>TERMOCHÉMIA</vt:lpstr>
      <vt:lpstr>1. EXOTERMICKÉ REAKCIE</vt:lpstr>
      <vt:lpstr>Prezentácia programu PowerPoint</vt:lpstr>
      <vt:lpstr>PRÍKLADY NA EXOTERMICKÉ REAKCIE</vt:lpstr>
      <vt:lpstr>Videopokusyyyy   jupííííí </vt:lpstr>
      <vt:lpstr>2. ENDOTERMICKÉ REAKCIE</vt:lpstr>
      <vt:lpstr>2. ENDOTERMICKÉ REAKCIE</vt:lpstr>
      <vt:lpstr>PRÍKLADY NA ENDOTERMICKÉ REAKCIE</vt:lpstr>
      <vt:lpstr>Výroba železa závody na Slovensku: ________US STEEL KE___a _____________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ENERGETICKÉ ZMENY PRI CHEMICKÝCH REAKCIÁCH</dc:title>
  <dc:creator>Miriama Kopernická</dc:creator>
  <cp:lastModifiedBy>spravca</cp:lastModifiedBy>
  <cp:revision>36</cp:revision>
  <dcterms:created xsi:type="dcterms:W3CDTF">2020-01-13T20:47:36Z</dcterms:created>
  <dcterms:modified xsi:type="dcterms:W3CDTF">2021-03-11T09:52:01Z</dcterms:modified>
</cp:coreProperties>
</file>