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75" r:id="rId5"/>
    <p:sldId id="283" r:id="rId6"/>
    <p:sldId id="261" r:id="rId7"/>
    <p:sldId id="271" r:id="rId8"/>
    <p:sldId id="281" r:id="rId9"/>
    <p:sldId id="274" r:id="rId10"/>
    <p:sldId id="287" r:id="rId11"/>
    <p:sldId id="284" r:id="rId12"/>
    <p:sldId id="286" r:id="rId13"/>
    <p:sldId id="285" r:id="rId14"/>
    <p:sldId id="288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6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7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7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001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9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443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261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2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03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49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0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77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50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08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18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343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F36E-E4C3-40CA-9F0C-1B9417ABA190}" type="datetimeFigureOut">
              <a:rPr lang="sk-SK" smtClean="0"/>
              <a:t>02.05.2022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481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" y="304800"/>
            <a:ext cx="11530621" cy="5168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932" y="5473699"/>
            <a:ext cx="10430935" cy="1088496"/>
          </a:xfrm>
        </p:spPr>
        <p:txBody>
          <a:bodyPr>
            <a:noAutofit/>
          </a:bodyPr>
          <a:lstStyle/>
          <a:p>
            <a:pPr algn="ctr"/>
            <a:r>
              <a:rPr lang="sk-SK" sz="4000" dirty="0" smtClean="0"/>
              <a:t>Rodí sa európska novoveká spoločnosť</a:t>
            </a:r>
            <a:endParaRPr lang="sk-SK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9" y="3014132"/>
            <a:ext cx="6096000" cy="1435628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TALIANSKE MESTSKÉ ŠTÁTY</a:t>
            </a:r>
          </a:p>
          <a:p>
            <a:pPr algn="ctr"/>
            <a:r>
              <a:rPr lang="sk-SK" dirty="0" smtClean="0">
                <a:solidFill>
                  <a:schemeClr val="tx1"/>
                </a:solidFill>
              </a:rPr>
              <a:t>HUMANIZMUS A RENESANCIA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0671" y="624110"/>
            <a:ext cx="9853942" cy="1280890"/>
          </a:xfrm>
        </p:spPr>
        <p:txBody>
          <a:bodyPr/>
          <a:lstStyle/>
          <a:p>
            <a:r>
              <a:rPr lang="sk-SK" dirty="0" smtClean="0"/>
              <a:t>Rozdiel  medzi stredovekou a renesančnou filozofiou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0031" y="2133599"/>
            <a:ext cx="10364581" cy="4528457"/>
          </a:xfrm>
        </p:spPr>
        <p:txBody>
          <a:bodyPr/>
          <a:lstStyle/>
          <a:p>
            <a:r>
              <a:rPr lang="sk-SK" dirty="0" smtClean="0"/>
              <a:t>Stredoveká  filozofia bola  výhradne orientovaná na teológiu. Zdôrazňovala pevnú vieru v  Boha, Najdôležitejšie miesto v autoritách mala cirkev. Cirkev sa povyšovala nad  cisára a kráľa. Cirkev zastupuje boha na zemi. Boh jediný je strojcom našich životov, modliť sa k nemu a veriť mu znamená  našu spásu. Človek nič nezmôže, boh všetko. Cirkev teda vyžadovala poslušnosť od ľudí. Kto sa jej vzpriečil, neveril v Boha, hlásal iného alebo kritizoval cirkev bol vydaný inkvizícii (cirkevný súd) a tá ho odsúdila a upálila. Takto  skončil napr. G. Bruno.</a:t>
            </a:r>
          </a:p>
          <a:p>
            <a:r>
              <a:rPr lang="sk-SK" dirty="0" smtClean="0"/>
              <a:t>V renesancii filozofia a veda boli oslobodené od jednostranného zamerania na boha. Zdôrazňuje dôležité postavenie vedy.  Človek a jeho schopnosti dokážu zmeniť  svet. Človek sa už nemusí výhradne spoliehať  na boha a modlenie, má rozum a ruky, vie si poradiť. Príklad umierajúceho človeka:  v  stredoveku je jeho život odsúdení na modlenie a prosenie boha o pomoc, v renesancii sa hľadá spôsob ako ho vyliečiť. V renesancii je však postavenie cirkvi stále dôležité a mnohí vedci a filozofi museli svoje tvrdenia odvolať, ak si chceli zachrániť  život. Človek už ale viac  veril  v seba a svoje schopnosti.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351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2042556"/>
            <a:ext cx="8915400" cy="4595750"/>
          </a:xfrm>
        </p:spPr>
        <p:txBody>
          <a:bodyPr/>
          <a:lstStyle/>
          <a:p>
            <a:r>
              <a:rPr lang="sk-SK" dirty="0" smtClean="0"/>
              <a:t>Centrum  renesancie:</a:t>
            </a:r>
          </a:p>
          <a:p>
            <a:r>
              <a:rPr lang="sk-SK" dirty="0" err="1" smtClean="0"/>
              <a:t>Talianské</a:t>
            </a:r>
            <a:r>
              <a:rPr lang="sk-SK" dirty="0" smtClean="0"/>
              <a:t> mestské štáty : Benátky, Janov, Miláno a Florencia. </a:t>
            </a:r>
          </a:p>
          <a:p>
            <a:endParaRPr lang="sk-SK" dirty="0" smtClean="0"/>
          </a:p>
          <a:p>
            <a:r>
              <a:rPr lang="sk-SK" dirty="0" smtClean="0"/>
              <a:t>Renesancia  a humanizmus  nadväzujú na  antické  grécke a  rímske  diela. Gréci a  Rimania veľmi precízne  a  reálne  stvárňovali  človek, ich  sochy  kopírujú  skutočnosť, pričom vyzdvihujú krásu, šľachetnosť a  udatnosť. </a:t>
            </a:r>
          </a:p>
          <a:p>
            <a:r>
              <a:rPr lang="sk-SK" dirty="0" smtClean="0"/>
              <a:t>Renesanční  umelci boli  veriaci, ale  zároveň  otvorení  novým  poznatkom. Neodmietali  vedu, práve  naopak. Veda  im pomohla  odhaliť  skutočnosť, pričom neodmietali úlohu stvoriteľa. </a:t>
            </a:r>
          </a:p>
          <a:p>
            <a:r>
              <a:rPr lang="sk-SK" dirty="0" smtClean="0"/>
              <a:t>Príkladom je  </a:t>
            </a:r>
            <a:r>
              <a:rPr lang="sk-SK" dirty="0" err="1" smtClean="0"/>
              <a:t>Leonardo</a:t>
            </a:r>
            <a:r>
              <a:rPr lang="sk-SK" dirty="0" smtClean="0"/>
              <a:t>, ktorý bol nie len  geniálny  maliar, ale  i  vedec, skúmal prírodu, pitval  ľudí, vo  svojich  kresbách  navrhoval rôzne  vynálezy. 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523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Leonardo</a:t>
            </a:r>
            <a:r>
              <a:rPr lang="sk-SK" dirty="0" smtClean="0"/>
              <a:t>  </a:t>
            </a:r>
            <a:r>
              <a:rPr lang="sk-SK" dirty="0" err="1" smtClean="0"/>
              <a:t>da</a:t>
            </a:r>
            <a:r>
              <a:rPr lang="sk-SK" dirty="0" smtClean="0"/>
              <a:t>  </a:t>
            </a:r>
            <a:r>
              <a:rPr lang="sk-SK" dirty="0" err="1" smtClean="0"/>
              <a:t>Vinci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76" y="1246910"/>
            <a:ext cx="2477484" cy="340896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9" y="1591293"/>
            <a:ext cx="3759454" cy="201923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4076888"/>
            <a:ext cx="3913566" cy="2609044"/>
          </a:xfrm>
          <a:prstGeom prst="rect">
            <a:avLst/>
          </a:prstGeom>
        </p:spPr>
      </p:pic>
      <p:sp>
        <p:nvSpPr>
          <p:cNvPr id="7" name="AutoShape 2" descr="Leonardo da Vinci by sa chytal za hlavu: Takto by vyzerala Mon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3835854"/>
            <a:ext cx="2850078" cy="28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7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1678" y="612235"/>
            <a:ext cx="8911687" cy="1280890"/>
          </a:xfrm>
        </p:spPr>
        <p:txBody>
          <a:bodyPr/>
          <a:lstStyle/>
          <a:p>
            <a:r>
              <a:rPr lang="sk-SK" dirty="0" smtClean="0"/>
              <a:t>Renesanční myslitelia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T. More – napísal  ako by mala  vyzerať  ideálna  spoločnosť – Utópia str. 166</a:t>
            </a:r>
          </a:p>
          <a:p>
            <a:r>
              <a:rPr lang="sk-SK" dirty="0" smtClean="0"/>
              <a:t>J. </a:t>
            </a:r>
            <a:r>
              <a:rPr lang="sk-SK" dirty="0" err="1" smtClean="0"/>
              <a:t>Gutenberg</a:t>
            </a:r>
            <a:r>
              <a:rPr lang="sk-SK" dirty="0" smtClean="0"/>
              <a:t>  -  zostrojil prvý stroj na  tlačenie  kníh.  Kníhtlač,  str. 166</a:t>
            </a:r>
          </a:p>
          <a:p>
            <a:r>
              <a:rPr lang="sk-SK" dirty="0" smtClean="0"/>
              <a:t>M. </a:t>
            </a:r>
            <a:r>
              <a:rPr lang="sk-SK" dirty="0" err="1" smtClean="0"/>
              <a:t>Kopernik</a:t>
            </a:r>
            <a:r>
              <a:rPr lang="sk-SK" dirty="0" smtClean="0"/>
              <a:t>  -  autor  heliocentrizmu ( v  strede  vesmíru je  Slnko) str. 167</a:t>
            </a:r>
          </a:p>
          <a:p>
            <a:r>
              <a:rPr lang="sk-SK" dirty="0" smtClean="0"/>
              <a:t>G. </a:t>
            </a:r>
            <a:r>
              <a:rPr lang="sk-SK" dirty="0" err="1"/>
              <a:t>G</a:t>
            </a:r>
            <a:r>
              <a:rPr lang="sk-SK" dirty="0" err="1" smtClean="0"/>
              <a:t>alilei</a:t>
            </a:r>
            <a:r>
              <a:rPr lang="sk-SK" dirty="0" smtClean="0"/>
              <a:t> -  skúmal  vesmír, zostrojil prvý ďalekohľad</a:t>
            </a:r>
          </a:p>
          <a:p>
            <a:r>
              <a:rPr lang="sk-SK" dirty="0" smtClean="0"/>
              <a:t>G. Bruno  -  za  svoje  názory bol upálený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512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38795" y="624110"/>
            <a:ext cx="9865817" cy="1280890"/>
          </a:xfrm>
        </p:spPr>
        <p:txBody>
          <a:bodyPr/>
          <a:lstStyle/>
          <a:p>
            <a:r>
              <a:rPr lang="sk-SK" dirty="0" smtClean="0"/>
              <a:t>Reformácia  a protireformácia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7532" y="1175657"/>
            <a:ext cx="10317080" cy="5462649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Reformácia  je hnutie za nápravu kresťanstva, kritika katolicizmu a hlásanie, že cirkev sa musí zmeniť, vrátiť sa k svojmu pôvodnému poslaniu. Obnova kresťanstva.  </a:t>
            </a:r>
          </a:p>
          <a:p>
            <a:r>
              <a:rPr lang="sk-SK" dirty="0" smtClean="0"/>
              <a:t>Reformáciu spôsobilo kupčenie s odpustkami. Odpustky cirkev predávala za peniaze a kto si ich kúpil bol vraj omilostený. To sa nepáčilo M. </a:t>
            </a:r>
            <a:r>
              <a:rPr lang="sk-SK" dirty="0" err="1" smtClean="0"/>
              <a:t>Lutherovi</a:t>
            </a:r>
            <a:r>
              <a:rPr lang="sk-SK" dirty="0" smtClean="0"/>
              <a:t>, nemecký kazateľ, ktorý sa proti tomu postavil. Vo </a:t>
            </a:r>
            <a:r>
              <a:rPr lang="sk-SK" dirty="0" err="1" smtClean="0"/>
              <a:t>Wittenberku</a:t>
            </a:r>
            <a:r>
              <a:rPr lang="sk-SK" dirty="0" smtClean="0"/>
              <a:t>  na dvere kostola pribil 95 téz, ktorými kritizoval cirkev. To bol začiatok Reformácie. </a:t>
            </a:r>
            <a:r>
              <a:rPr lang="sk-SK" dirty="0" err="1" smtClean="0"/>
              <a:t>Kníhtllač</a:t>
            </a:r>
            <a:r>
              <a:rPr lang="sk-SK" dirty="0" smtClean="0"/>
              <a:t>  jeho učenie rýchlo šírila. Odmietal cirkev a  tvrdil, že  boh odpustí nie ak si kúpime </a:t>
            </a:r>
            <a:r>
              <a:rPr lang="sk-SK" dirty="0" err="1" smtClean="0"/>
              <a:t>odpustok</a:t>
            </a:r>
            <a:r>
              <a:rPr lang="sk-SK" dirty="0" smtClean="0"/>
              <a:t>, ale  ak budeme úprimne veriť  v boha a svoje hriechy oľutujeme. </a:t>
            </a:r>
          </a:p>
          <a:p>
            <a:r>
              <a:rPr lang="sk-SK" dirty="0" smtClean="0"/>
              <a:t>Cirkevný snem vo  </a:t>
            </a:r>
            <a:r>
              <a:rPr lang="sk-SK" dirty="0" err="1" smtClean="0"/>
              <a:t>Wormse</a:t>
            </a:r>
            <a:r>
              <a:rPr lang="sk-SK" dirty="0" smtClean="0"/>
              <a:t> rozhodol uvaliť na </a:t>
            </a:r>
            <a:r>
              <a:rPr lang="sk-SK" dirty="0" err="1" smtClean="0"/>
              <a:t>Luthera</a:t>
            </a:r>
            <a:r>
              <a:rPr lang="sk-SK" dirty="0" smtClean="0"/>
              <a:t> </a:t>
            </a:r>
            <a:r>
              <a:rPr lang="sk-SK" dirty="0" err="1" smtClean="0"/>
              <a:t>kliadbu</a:t>
            </a:r>
            <a:r>
              <a:rPr lang="sk-SK" dirty="0" smtClean="0"/>
              <a:t>, preto sa  ukrýval na hrade  Wartburg. Dôsledkom reformácie bolo nemecká sedliacka vojna, kde sa  sedliaci  vzbúrili proti cirkvi. Myšlienky reformácie sa rýchlo šírili, tak vzniklo protestantské hnutie a protestanti. </a:t>
            </a:r>
            <a:r>
              <a:rPr lang="sk-SK" dirty="0" err="1" smtClean="0"/>
              <a:t>Lutherovo</a:t>
            </a:r>
            <a:r>
              <a:rPr lang="sk-SK" dirty="0" smtClean="0"/>
              <a:t> učenie spôsobilo vznik evanjelickej cirkvi. </a:t>
            </a:r>
          </a:p>
          <a:p>
            <a:r>
              <a:rPr lang="sk-SK" dirty="0" smtClean="0"/>
              <a:t>Reformácia  vypukla  i vo Švajčiarsku, tam reformáciu začal </a:t>
            </a:r>
            <a:r>
              <a:rPr lang="sk-SK" dirty="0" err="1" smtClean="0"/>
              <a:t>Zwingli</a:t>
            </a:r>
            <a:r>
              <a:rPr lang="sk-SK" dirty="0" smtClean="0"/>
              <a:t>. Ďalší smer  založil </a:t>
            </a:r>
            <a:r>
              <a:rPr lang="sk-SK" dirty="0" err="1" smtClean="0"/>
              <a:t>Jan</a:t>
            </a:r>
            <a:r>
              <a:rPr lang="sk-SK" dirty="0" smtClean="0"/>
              <a:t> Kalvín -  kalvinizmus. Je  to učenie o </a:t>
            </a:r>
            <a:r>
              <a:rPr lang="sk-SK" dirty="0" err="1" smtClean="0"/>
              <a:t>predestinácii</a:t>
            </a:r>
            <a:r>
              <a:rPr lang="sk-SK" dirty="0" smtClean="0"/>
              <a:t>, to znamená že človek je už dopredu určený či bude spasený alebo zatratený. Kalvinizmus kladie dôraz na  aktivitu. Rozšíril sa v USA, nazývaní tiež Puritáni. Vo  Francúzsku  to  boli  hugenoti. </a:t>
            </a:r>
          </a:p>
          <a:p>
            <a:r>
              <a:rPr lang="sk-SK" dirty="0" smtClean="0"/>
              <a:t>Proti reformácii sa postavil Tridentský koncil, ktorý chcel obnoviť katolícku cirkev, aby sa k nej  veriaci opäť vrátili. Bola  to tzv. protireformácia, ktorá odmietala protestantov. Myšlienky protireformácie šírili jezuiti, dôraz kládli na učenie a vzdelanosť. Tak vznikli prvé  školy a univerzity. Hlavou </a:t>
            </a:r>
            <a:r>
              <a:rPr lang="sk-SK" dirty="0" err="1" smtClean="0"/>
              <a:t>osobnosaťou</a:t>
            </a:r>
            <a:r>
              <a:rPr lang="sk-SK" dirty="0" smtClean="0"/>
              <a:t> jezuitov  bol Ignác  z </a:t>
            </a:r>
            <a:r>
              <a:rPr lang="sk-SK" dirty="0" err="1" smtClean="0"/>
              <a:t>Loyloy</a:t>
            </a:r>
            <a:r>
              <a:rPr lang="sk-SK" dirty="0" smtClean="0"/>
              <a:t>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038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5" y="6186711"/>
            <a:ext cx="8911687" cy="671289"/>
          </a:xfrm>
        </p:spPr>
        <p:txBody>
          <a:bodyPr/>
          <a:lstStyle/>
          <a:p>
            <a:endParaRPr lang="sk-SK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1" y="1318161"/>
            <a:ext cx="10744591" cy="4593061"/>
          </a:xfrm>
        </p:spPr>
        <p:txBody>
          <a:bodyPr/>
          <a:lstStyle/>
          <a:p>
            <a:r>
              <a:rPr lang="sk-SK" dirty="0" smtClean="0"/>
              <a:t>Renesancia a humanizmus  sa  zrodili v  Taliansku v 14 - 15 storočí. Renesancia  je  myšlienkový a umelecký smer, presadzuje väčší obrat k  človeku. Hlása  že Boh nevyrieši všetko za nás, ale  sám človek musí pohnúť  rozumom a pričiniť  sa  o zmenu. Kladie sa  dôraz na prácu, rozum a  vedu...  </a:t>
            </a:r>
          </a:p>
          <a:p>
            <a:r>
              <a:rPr lang="sk-SK" dirty="0" smtClean="0"/>
              <a:t>Renesancia  vznikla  v Taliansku a  predovšetkým vo </a:t>
            </a:r>
            <a:r>
              <a:rPr lang="sk-SK" dirty="0" err="1" smtClean="0"/>
              <a:t>Florenci</a:t>
            </a:r>
            <a:r>
              <a:rPr lang="sk-SK" dirty="0" smtClean="0"/>
              <a:t>. Veľkú zásluhu na tom má rod  </a:t>
            </a:r>
            <a:r>
              <a:rPr lang="sk-SK" dirty="0" err="1" smtClean="0"/>
              <a:t>Mediciovcov</a:t>
            </a:r>
            <a:r>
              <a:rPr lang="sk-SK" dirty="0" smtClean="0"/>
              <a:t>. Z nich  hlavne  </a:t>
            </a:r>
            <a:r>
              <a:rPr lang="sk-SK" dirty="0" err="1" smtClean="0"/>
              <a:t>Cosimo</a:t>
            </a:r>
            <a:r>
              <a:rPr lang="sk-SK" dirty="0" smtClean="0"/>
              <a:t> Medici a </a:t>
            </a:r>
            <a:r>
              <a:rPr lang="sk-SK" dirty="0" err="1" smtClean="0"/>
              <a:t>Lorenzo</a:t>
            </a:r>
            <a:r>
              <a:rPr lang="sk-SK" dirty="0" smtClean="0"/>
              <a:t>, prezývaný Nádherný. Boli to mecenáši. Mecenáš je  bohatý človek, ktorý podporuje umenie. </a:t>
            </a:r>
            <a:r>
              <a:rPr lang="sk-SK" dirty="0" err="1" smtClean="0"/>
              <a:t>Mediciovci</a:t>
            </a:r>
            <a:r>
              <a:rPr lang="sk-SK" dirty="0" smtClean="0"/>
              <a:t> boli bankári, a preto mali dosť peňazí. </a:t>
            </a:r>
          </a:p>
          <a:p>
            <a:r>
              <a:rPr lang="sk-SK" dirty="0" smtClean="0"/>
              <a:t>Renesancia  sa presadila  v  architektúre, sochárstve a maliarstve.</a:t>
            </a:r>
          </a:p>
          <a:p>
            <a:r>
              <a:rPr lang="sk-SK" dirty="0" smtClean="0"/>
              <a:t>K najvýznamnejším renesančným umelcom  patrili: </a:t>
            </a:r>
            <a:r>
              <a:rPr lang="sk-SK" dirty="0" err="1" smtClean="0"/>
              <a:t>Leonardo</a:t>
            </a:r>
            <a:r>
              <a:rPr lang="sk-SK" dirty="0" smtClean="0"/>
              <a:t> </a:t>
            </a:r>
            <a:r>
              <a:rPr lang="sk-SK" dirty="0" err="1" smtClean="0"/>
              <a:t>da</a:t>
            </a:r>
            <a:r>
              <a:rPr lang="sk-SK" dirty="0" smtClean="0"/>
              <a:t> </a:t>
            </a:r>
            <a:r>
              <a:rPr lang="sk-SK" dirty="0" err="1" smtClean="0"/>
              <a:t>Vinci</a:t>
            </a:r>
            <a:r>
              <a:rPr lang="sk-SK" dirty="0" smtClean="0"/>
              <a:t>, </a:t>
            </a:r>
            <a:r>
              <a:rPr lang="sk-SK" dirty="0" err="1" smtClean="0"/>
              <a:t>Michelangelo</a:t>
            </a:r>
            <a:r>
              <a:rPr lang="sk-SK" dirty="0" smtClean="0"/>
              <a:t> </a:t>
            </a:r>
            <a:r>
              <a:rPr lang="sk-SK" dirty="0" err="1" smtClean="0"/>
              <a:t>Buonarroti</a:t>
            </a:r>
            <a:r>
              <a:rPr lang="sk-SK" dirty="0" smtClean="0"/>
              <a:t>, </a:t>
            </a:r>
            <a:r>
              <a:rPr lang="sk-SK" dirty="0" err="1" smtClean="0"/>
              <a:t>Donatelo</a:t>
            </a:r>
            <a:endParaRPr lang="sk-SK" dirty="0" smtClean="0"/>
          </a:p>
          <a:p>
            <a:r>
              <a:rPr lang="sk-SK" dirty="0" err="1" smtClean="0"/>
              <a:t>Leonardo</a:t>
            </a:r>
            <a:r>
              <a:rPr lang="sk-SK" dirty="0" smtClean="0"/>
              <a:t> </a:t>
            </a:r>
            <a:r>
              <a:rPr lang="sk-SK" dirty="0" err="1" smtClean="0"/>
              <a:t>da</a:t>
            </a:r>
            <a:r>
              <a:rPr lang="sk-SK" dirty="0" smtClean="0"/>
              <a:t>  </a:t>
            </a:r>
            <a:r>
              <a:rPr lang="sk-SK" dirty="0" err="1" smtClean="0"/>
              <a:t>Vinci</a:t>
            </a:r>
            <a:r>
              <a:rPr lang="sk-SK" dirty="0" smtClean="0"/>
              <a:t>:, Posledná večera, </a:t>
            </a:r>
            <a:r>
              <a:rPr lang="sk-SK" dirty="0" err="1" smtClean="0"/>
              <a:t>Mona</a:t>
            </a:r>
            <a:r>
              <a:rPr lang="sk-SK" dirty="0" smtClean="0"/>
              <a:t> </a:t>
            </a:r>
            <a:r>
              <a:rPr lang="sk-SK" dirty="0" err="1" smtClean="0"/>
              <a:t>Líza</a:t>
            </a:r>
            <a:r>
              <a:rPr lang="sk-SK" dirty="0" smtClean="0"/>
              <a:t> – neprekonateľný portrét</a:t>
            </a:r>
          </a:p>
          <a:p>
            <a:r>
              <a:rPr lang="sk-SK" dirty="0" err="1" smtClean="0"/>
              <a:t>Michelangelo</a:t>
            </a:r>
            <a:r>
              <a:rPr lang="sk-SK" dirty="0" smtClean="0"/>
              <a:t>: všestranný  umelec,  socha  Dávida, Sixtínska  kaplnka ....</a:t>
            </a:r>
            <a:endParaRPr lang="sk-SK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5131" y="166891"/>
            <a:ext cx="916093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i="1" dirty="0" smtClean="0">
                <a:solidFill>
                  <a:srgbClr val="C00000"/>
                </a:solidFill>
              </a:rPr>
              <a:t>Renesancia a humanizmus</a:t>
            </a:r>
            <a:endParaRPr lang="sk-SK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753" y="2187432"/>
            <a:ext cx="4852229" cy="3251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200" b="1" dirty="0" smtClean="0">
                <a:solidFill>
                  <a:schemeClr val="tx1"/>
                </a:solidFill>
              </a:rPr>
              <a:t>RENESANCIA</a:t>
            </a:r>
          </a:p>
          <a:p>
            <a:pPr marL="0" indent="0" algn="just">
              <a:buNone/>
            </a:pPr>
            <a:endParaRPr lang="sk-SK" sz="32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sk-SK" sz="2500" dirty="0" smtClean="0">
                <a:solidFill>
                  <a:schemeClr val="tx1"/>
                </a:solidFill>
              </a:rPr>
              <a:t>Kultúrny a umelecký prúd, ktorý sa hlásil k obnove antických ideálov.</a:t>
            </a:r>
            <a:endParaRPr lang="sk-SK" sz="2500" dirty="0">
              <a:solidFill>
                <a:schemeClr val="tx1"/>
              </a:solidFill>
            </a:endParaRPr>
          </a:p>
        </p:txBody>
      </p:sp>
      <p:pic>
        <p:nvPicPr>
          <p:cNvPr id="2050" name="Picture 2" descr="Výsledok vyhľadávania obrázkov pre dopyt erb mediciov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68" y="3378496"/>
            <a:ext cx="2095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Výsledok vyhľadávania obrázkov pre dopyt medici cosim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99" y="3137089"/>
            <a:ext cx="2345324" cy="3302217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 pre dopyt da vinc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57" y="259985"/>
            <a:ext cx="2167775" cy="25993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69" y="699722"/>
            <a:ext cx="3890145" cy="54360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0011" y="1524862"/>
            <a:ext cx="6553052" cy="4610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sk-SK" b="1" dirty="0" smtClean="0">
                <a:solidFill>
                  <a:schemeClr val="tx1"/>
                </a:solidFill>
              </a:rPr>
              <a:t>HUMANIZMUS</a:t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b="1" dirty="0" smtClean="0">
                <a:solidFill>
                  <a:schemeClr val="tx1"/>
                </a:solidFill>
              </a:rPr>
              <a:t/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sz="2800" dirty="0" smtClean="0">
                <a:solidFill>
                  <a:schemeClr val="tx1"/>
                </a:solidFill>
              </a:rPr>
              <a:t>Myšlienkové hnutie 14. – 16. storočia spojené s talianskou renesanciou. Kládol dôraz na štúdium človeka a ľudských vlastností. Presadil sa hlavne  v  literatúre. </a:t>
            </a:r>
          </a:p>
          <a:p>
            <a:pPr algn="just"/>
            <a:r>
              <a:rPr lang="sk-SK" sz="2800" b="1" dirty="0" smtClean="0">
                <a:solidFill>
                  <a:schemeClr val="tx1"/>
                </a:solidFill>
              </a:rPr>
              <a:t>G. </a:t>
            </a:r>
            <a:r>
              <a:rPr lang="sk-SK" sz="2800" b="1" dirty="0" err="1" smtClean="0">
                <a:solidFill>
                  <a:schemeClr val="tx1"/>
                </a:solidFill>
              </a:rPr>
              <a:t>Boccasio</a:t>
            </a:r>
            <a:r>
              <a:rPr lang="sk-SK" sz="2800" b="1" dirty="0" smtClean="0">
                <a:solidFill>
                  <a:schemeClr val="tx1"/>
                </a:solidFill>
              </a:rPr>
              <a:t>, F. </a:t>
            </a:r>
            <a:r>
              <a:rPr lang="sk-SK" sz="2800" b="1" dirty="0" err="1" smtClean="0">
                <a:solidFill>
                  <a:schemeClr val="tx1"/>
                </a:solidFill>
              </a:rPr>
              <a:t>Petrarca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Renesancia  vo  vede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00696" y="1294410"/>
            <a:ext cx="8903916" cy="4616812"/>
          </a:xfrm>
        </p:spPr>
        <p:txBody>
          <a:bodyPr>
            <a:normAutofit fontScale="92500" lnSpcReduction="10000"/>
          </a:bodyPr>
          <a:lstStyle/>
          <a:p>
            <a:r>
              <a:rPr lang="sk-SK" sz="2000" b="1" dirty="0" smtClean="0"/>
              <a:t>V  stredoveku vládla  všade cirkev, mala  hlavné slovo a každý musel rešpektovať Vatikán a  božiu vôľu, kto tak nerobil bol kacír a bol potrestaný – upálený. Cirkev mala  autoritu, každý sa jej bál a každý ju rešpektoval. Cirkev  tvrdila že  Boh stvoril Zem a  dal ju do  stredu vesmíru. Kto to nerešpektoval mal problém. </a:t>
            </a:r>
            <a:endParaRPr lang="sk-SK" sz="2000" b="1" dirty="0"/>
          </a:p>
          <a:p>
            <a:r>
              <a:rPr lang="sk-SK" sz="2000" b="1" dirty="0" smtClean="0"/>
              <a:t>Renesanční filozofi a   vedci sa  spoliehali na vlastný rozum, preto  tvrdili niečo iné. Niektorí museli svoje učenie odvolať, iní boli upálení.</a:t>
            </a:r>
          </a:p>
          <a:p>
            <a:pPr marL="0" indent="0">
              <a:buNone/>
            </a:pPr>
            <a:r>
              <a:rPr lang="sk-SK" sz="2000" b="1" dirty="0" smtClean="0"/>
              <a:t>Toto sú najodvážnejší z nich:</a:t>
            </a:r>
          </a:p>
          <a:p>
            <a:r>
              <a:rPr lang="sk-SK" sz="2000" b="1" dirty="0" smtClean="0"/>
              <a:t>M. </a:t>
            </a:r>
            <a:r>
              <a:rPr lang="sk-SK" sz="2000" b="1" dirty="0" err="1" smtClean="0"/>
              <a:t>Kopernik</a:t>
            </a:r>
            <a:r>
              <a:rPr lang="sk-SK" sz="2000" b="1" dirty="0" smtClean="0"/>
              <a:t>  -  astronóm, tvrdil že  Zem nie je  v  strede  vesmíru, ale že  je  to Slnko -  </a:t>
            </a:r>
            <a:r>
              <a:rPr lang="sk-SK" sz="2000" b="1" dirty="0" err="1" smtClean="0"/>
              <a:t>heloicentrizmus</a:t>
            </a:r>
            <a:r>
              <a:rPr lang="sk-SK" sz="2000" b="1" dirty="0" smtClean="0"/>
              <a:t>  ( </a:t>
            </a:r>
            <a:r>
              <a:rPr lang="sk-SK" sz="2000" b="1" dirty="0" err="1" smtClean="0"/>
              <a:t>helio</a:t>
            </a:r>
            <a:r>
              <a:rPr lang="sk-SK" sz="2000" b="1" dirty="0" smtClean="0"/>
              <a:t> – Slnko,  centrizmus  -  stred)</a:t>
            </a:r>
          </a:p>
          <a:p>
            <a:r>
              <a:rPr lang="sk-SK" sz="2000" b="1" dirty="0" smtClean="0"/>
              <a:t>G. </a:t>
            </a:r>
            <a:r>
              <a:rPr lang="sk-SK" sz="2000" b="1" dirty="0" err="1" smtClean="0"/>
              <a:t>Galilei</a:t>
            </a:r>
            <a:r>
              <a:rPr lang="sk-SK" sz="2000" b="1" dirty="0" smtClean="0"/>
              <a:t>  -  Tvrdil že  zem sa  otáča je guľatá a vynašiel  prvý ďalekohľad</a:t>
            </a:r>
          </a:p>
          <a:p>
            <a:r>
              <a:rPr lang="sk-SK" sz="2000" b="1" dirty="0" smtClean="0"/>
              <a:t>G. Bruno  -  za  svoje  tvrdenie, že  Zem nie je  v strede  vesmíru bol upálený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418744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488" y="571115"/>
            <a:ext cx="6977719" cy="1193800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OBDOBIE HUMANIZMU A RENESANCIE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8" name="Picture 4" descr="Výsledok vyhľadávania obrázkov pre dopyt painting of florence italy from renaiss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t="31204" b="12305"/>
          <a:stretch/>
        </p:blipFill>
        <p:spPr bwMode="auto">
          <a:xfrm>
            <a:off x="1565780" y="1457617"/>
            <a:ext cx="9037994" cy="2275192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úvisiaci 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8" t="21809" r="-425" b="26293"/>
          <a:stretch/>
        </p:blipFill>
        <p:spPr bwMode="auto">
          <a:xfrm>
            <a:off x="2160782" y="4022411"/>
            <a:ext cx="7847990" cy="2716614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160" y="0"/>
            <a:ext cx="727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/>
              <a:t>F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29873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2016-06-27_11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31" y="2355757"/>
            <a:ext cx="5133597" cy="343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67" y="760588"/>
            <a:ext cx="9726612" cy="128089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RENESANCIA NA SLOVENSKU</a:t>
            </a:r>
            <a:endParaRPr lang="sk-SK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12" descr="Bardejov_rad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211" y="2386253"/>
            <a:ext cx="4697926" cy="340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421326" y="5904153"/>
            <a:ext cx="370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i="1" dirty="0"/>
              <a:t>Radnica v Bardejove</a:t>
            </a:r>
          </a:p>
        </p:txBody>
      </p:sp>
      <p:pic>
        <p:nvPicPr>
          <p:cNvPr id="7170" name="Picture 2" descr="139_na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409" y="399591"/>
            <a:ext cx="2128838" cy="3071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341" y="580185"/>
            <a:ext cx="8911687" cy="128089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BANSKÁ BYSTRICA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Výsledok vyhľadávania obrázkov pre dopyt thurzov 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9" y="1779642"/>
            <a:ext cx="5508773" cy="4131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úvisiaci 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2"/>
          <a:stretch/>
        </p:blipFill>
        <p:spPr bwMode="auto">
          <a:xfrm>
            <a:off x="6015184" y="95198"/>
            <a:ext cx="5852716" cy="3757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529" y="3975677"/>
            <a:ext cx="2433637" cy="2995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81" y="4073693"/>
            <a:ext cx="3712408" cy="2784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0620" y="626908"/>
            <a:ext cx="4792132" cy="367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866238" y="657080"/>
            <a:ext cx="8312067" cy="3777622"/>
          </a:xfrm>
        </p:spPr>
        <p:txBody>
          <a:bodyPr>
            <a:normAutofit/>
          </a:bodyPr>
          <a:lstStyle/>
          <a:p>
            <a:pPr algn="ctr"/>
            <a:endParaRPr lang="sk-SK" sz="28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sk-SK" sz="2800" b="1" dirty="0" smtClean="0">
                <a:solidFill>
                  <a:srgbClr val="C00000"/>
                </a:solidFill>
              </a:rPr>
              <a:t>FEUDÁLNA SPOLOČNOSŤ</a:t>
            </a:r>
          </a:p>
          <a:p>
            <a:pPr algn="ctr"/>
            <a:endParaRPr lang="sk-SK" sz="2800" b="1" dirty="0">
              <a:solidFill>
                <a:srgbClr val="C00000"/>
              </a:solidFill>
            </a:endParaRP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 popredí 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Filozofia</a:t>
            </a:r>
            <a:r>
              <a:rPr lang="sk-SK" sz="2800" b="1" dirty="0" smtClean="0">
                <a:solidFill>
                  <a:schemeClr val="tx1"/>
                </a:solidFill>
              </a:rPr>
              <a:t> </a:t>
            </a:r>
            <a:r>
              <a:rPr lang="sk-SK" sz="2800" b="1" dirty="0" smtClean="0">
                <a:solidFill>
                  <a:schemeClr val="tx1"/>
                </a:solidFill>
              </a:rPr>
              <a:t>- ......................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Princípy .................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3481" y="1803021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Boh</a:t>
            </a:r>
            <a:endParaRPr lang="sk-SK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977676" y="2503431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teológia</a:t>
            </a:r>
            <a:endParaRPr lang="sk-SK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434876" y="304459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cirkvi</a:t>
            </a:r>
            <a:endParaRPr lang="sk-SK" sz="3200" dirty="0"/>
          </a:p>
        </p:txBody>
      </p:sp>
      <p:sp>
        <p:nvSpPr>
          <p:cNvPr id="10" name="Rectangle 9"/>
          <p:cNvSpPr/>
          <p:nvPr/>
        </p:nvSpPr>
        <p:spPr>
          <a:xfrm>
            <a:off x="5929952" y="626908"/>
            <a:ext cx="5384042" cy="367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071171" y="52272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sz="2800" b="1" dirty="0" smtClean="0">
              <a:solidFill>
                <a:srgbClr val="C000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sk-SK" sz="2800" b="1" dirty="0" smtClean="0">
                <a:solidFill>
                  <a:srgbClr val="C00000"/>
                </a:solidFill>
              </a:rPr>
              <a:t>RENESANČNÁ SPOLOČNOSŤ</a:t>
            </a:r>
          </a:p>
          <a:p>
            <a:pPr algn="ctr"/>
            <a:endParaRPr lang="sk-SK" sz="2800" b="1" dirty="0" smtClean="0">
              <a:solidFill>
                <a:srgbClr val="C00000"/>
              </a:solidFill>
            </a:endParaRP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 popredí 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Veda - ......................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Princípy .................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5098" y="1899560"/>
            <a:ext cx="205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človek</a:t>
            </a:r>
            <a:endParaRPr lang="sk-SK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8174218" y="2666130"/>
            <a:ext cx="295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h</a:t>
            </a:r>
            <a:r>
              <a:rPr lang="sk-SK" sz="2400" dirty="0" smtClean="0"/>
              <a:t>umanistické vedy</a:t>
            </a:r>
            <a:endParaRPr lang="sk-SK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1973" y="303665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antiky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45077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1018</TotalTime>
  <Words>1061</Words>
  <Application>Microsoft Office PowerPoint</Application>
  <PresentationFormat>Vlastná</PresentationFormat>
  <Paragraphs>67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Wisp</vt:lpstr>
      <vt:lpstr>Rodí sa európska novoveká spoločnosť</vt:lpstr>
      <vt:lpstr>Prezentácia programu PowerPoint</vt:lpstr>
      <vt:lpstr>Prezentácia programu PowerPoint</vt:lpstr>
      <vt:lpstr>Prezentácia programu PowerPoint</vt:lpstr>
      <vt:lpstr>Renesancia  vo  vede</vt:lpstr>
      <vt:lpstr>OBDOBIE HUMANIZMU A RENESANCIE</vt:lpstr>
      <vt:lpstr>RENESANCIA NA SLOVENSKU</vt:lpstr>
      <vt:lpstr>BANSKÁ BYSTRICA</vt:lpstr>
      <vt:lpstr>Prezentácia programu PowerPoint</vt:lpstr>
      <vt:lpstr>Rozdiel  medzi stredovekou a renesančnou filozofiou</vt:lpstr>
      <vt:lpstr>Prezentácia programu PowerPoint</vt:lpstr>
      <vt:lpstr>Leonardo  da  Vinci</vt:lpstr>
      <vt:lpstr>Renesanční myslitelia</vt:lpstr>
      <vt:lpstr>Reformácia  a protireformácia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Rodí sa európska novoveká spoločnosť</dc:title>
  <dc:creator>Používateľ systému Windows</dc:creator>
  <cp:lastModifiedBy>Raduz</cp:lastModifiedBy>
  <cp:revision>65</cp:revision>
  <dcterms:created xsi:type="dcterms:W3CDTF">2018-01-22T20:29:40Z</dcterms:created>
  <dcterms:modified xsi:type="dcterms:W3CDTF">2022-05-02T20:32:44Z</dcterms:modified>
</cp:coreProperties>
</file>