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5" r:id="rId2"/>
    <p:sldId id="256" r:id="rId3"/>
    <p:sldId id="258" r:id="rId4"/>
    <p:sldId id="262" r:id="rId5"/>
    <p:sldId id="263" r:id="rId6"/>
    <p:sldId id="264" r:id="rId7"/>
    <p:sldId id="294" r:id="rId8"/>
    <p:sldId id="293" r:id="rId9"/>
    <p:sldId id="265" r:id="rId10"/>
    <p:sldId id="266" r:id="rId11"/>
    <p:sldId id="267" r:id="rId12"/>
    <p:sldId id="270" r:id="rId13"/>
    <p:sldId id="268" r:id="rId14"/>
    <p:sldId id="316" r:id="rId15"/>
    <p:sldId id="317" r:id="rId16"/>
    <p:sldId id="318" r:id="rId17"/>
    <p:sldId id="257" r:id="rId18"/>
    <p:sldId id="27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9" r:id="rId30"/>
    <p:sldId id="272" r:id="rId31"/>
    <p:sldId id="273" r:id="rId32"/>
    <p:sldId id="288" r:id="rId33"/>
    <p:sldId id="289" r:id="rId34"/>
    <p:sldId id="291" r:id="rId35"/>
    <p:sldId id="292" r:id="rId36"/>
    <p:sldId id="260" r:id="rId37"/>
    <p:sldId id="274" r:id="rId38"/>
    <p:sldId id="275" r:id="rId39"/>
    <p:sldId id="295" r:id="rId40"/>
    <p:sldId id="296" r:id="rId41"/>
    <p:sldId id="297" r:id="rId42"/>
    <p:sldId id="300" r:id="rId43"/>
    <p:sldId id="299" r:id="rId44"/>
    <p:sldId id="298" r:id="rId45"/>
    <p:sldId id="261" r:id="rId46"/>
    <p:sldId id="276" r:id="rId47"/>
    <p:sldId id="277" r:id="rId48"/>
    <p:sldId id="308" r:id="rId49"/>
    <p:sldId id="311" r:id="rId50"/>
    <p:sldId id="301" r:id="rId51"/>
    <p:sldId id="302" r:id="rId52"/>
    <p:sldId id="309" r:id="rId53"/>
    <p:sldId id="312" r:id="rId54"/>
    <p:sldId id="310" r:id="rId55"/>
    <p:sldId id="313" r:id="rId56"/>
    <p:sldId id="314" r:id="rId57"/>
    <p:sldId id="315" r:id="rId58"/>
    <p:sldId id="307" r:id="rId5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>
      <p:cViewPr varScale="1">
        <p:scale>
          <a:sx n="62" d="100"/>
          <a:sy n="62" d="100"/>
        </p:scale>
        <p:origin x="15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4BE5CE3-667E-4CDB-A63C-1F8662AC5270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BE1A8C0-653C-48B1-A2E5-951CA2B2503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-ucebnice.sk/stare/biologia8/500px-Ocean-birth_svg.p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e-ucebnice.sk/stare/biologia8/500px-Ocean-birth_svg.png" TargetMode="Externa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https://e-ucebnice.sk/stare/biologia8/Tectonic_plate_boundaries2.p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http://upload.wikimedia.org/wikipedia/commons/thumb/c/c4/Continental-continental_convergence_Fig21contcont_SK.gif/800px-Continental-continental_convergence_Fig21contcont_SK.gif" TargetMode="Externa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102275" y="476672"/>
            <a:ext cx="4176465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717032"/>
            <a:ext cx="3377952" cy="1600200"/>
          </a:xfrm>
        </p:spPr>
        <p:txBody>
          <a:bodyPr>
            <a:noAutofit/>
          </a:bodyPr>
          <a:lstStyle/>
          <a:p>
            <a:pPr algn="ctr"/>
            <a:r>
              <a:rPr lang="sk-SK" sz="2400" dirty="0"/>
              <a:t>Opakovanie tematických celkov:</a:t>
            </a:r>
            <a:br>
              <a:rPr lang="sk-SK" sz="2400" dirty="0"/>
            </a:br>
            <a:br>
              <a:rPr lang="sk-SK" sz="2400" dirty="0"/>
            </a:br>
            <a:r>
              <a:rPr lang="sk-SK" sz="2400" dirty="0">
                <a:latin typeface="+mn-lt"/>
              </a:rPr>
              <a:t>-</a:t>
            </a:r>
            <a:r>
              <a:rPr lang="sk-SK" sz="2400" b="1" dirty="0">
                <a:latin typeface="+mn-lt"/>
              </a:rPr>
              <a:t>Neživá príroda a jej poznávanie</a:t>
            </a:r>
            <a:br>
              <a:rPr lang="sk-SK" sz="2400" b="1" dirty="0">
                <a:latin typeface="+mn-lt"/>
              </a:rPr>
            </a:br>
            <a:br>
              <a:rPr lang="sk-SK" sz="2400" b="1" dirty="0">
                <a:latin typeface="+mn-lt"/>
              </a:rPr>
            </a:br>
            <a:r>
              <a:rPr lang="sk-SK" sz="2400" b="1" dirty="0">
                <a:latin typeface="+mn-lt"/>
              </a:rPr>
              <a:t>-Zem a jej stavba</a:t>
            </a:r>
            <a:br>
              <a:rPr lang="sk-SK" sz="2400" b="1" dirty="0">
                <a:latin typeface="+mn-lt"/>
              </a:rPr>
            </a:br>
            <a:br>
              <a:rPr lang="sk-SK" sz="2400" b="1" dirty="0">
                <a:latin typeface="+mn-lt"/>
              </a:rPr>
            </a:br>
            <a:r>
              <a:rPr lang="sk-SK" sz="2400" b="1" dirty="0">
                <a:latin typeface="+mn-lt"/>
              </a:rPr>
              <a:t>-Minerály a horniny - stavebné jednotky Zeme</a:t>
            </a:r>
            <a:endParaRPr lang="sk-SK" sz="2400" dirty="0">
              <a:latin typeface="+mn-lt"/>
            </a:endParaRPr>
          </a:p>
        </p:txBody>
      </p:sp>
      <p:pic>
        <p:nvPicPr>
          <p:cNvPr id="3" name="Picture 2" descr="Kniha: Biológia pre 8. ročník základnej školy a 3. ročník gymnázia s  osemročným štúdiom (Mária Uhereková a Mária Bizubová) | Mart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44" y="838956"/>
            <a:ext cx="3562725" cy="496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259632" y="5589240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str. 8-25</a:t>
            </a:r>
          </a:p>
        </p:txBody>
      </p:sp>
    </p:spTree>
    <p:extLst>
      <p:ext uri="{BB962C8B-B14F-4D97-AF65-F5344CB8AC3E}">
        <p14:creationId xmlns:p14="http://schemas.microsoft.com/office/powerpoint/2010/main" val="38247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95028" y="980728"/>
            <a:ext cx="7050360" cy="3886200"/>
          </a:xfrm>
        </p:spPr>
        <p:txBody>
          <a:bodyPr>
            <a:normAutofit/>
          </a:bodyPr>
          <a:lstStyle/>
          <a:p>
            <a:pPr lvl="0"/>
            <a:r>
              <a:rPr lang="sk-SK" b="1" dirty="0"/>
              <a:t>Rudné suroviny: </a:t>
            </a:r>
            <a:r>
              <a:rPr lang="sk-SK" dirty="0"/>
              <a:t>(</a:t>
            </a:r>
            <a:r>
              <a:rPr lang="sk-SK" b="1" dirty="0"/>
              <a:t>železo, meď, drahé kovy...), </a:t>
            </a:r>
            <a:r>
              <a:rPr lang="sk-SK" dirty="0"/>
              <a:t>používajú sa napríklad na výrobu </a:t>
            </a:r>
            <a:r>
              <a:rPr lang="sk-SK" b="1" dirty="0"/>
              <a:t>šperkov.</a:t>
            </a:r>
          </a:p>
          <a:p>
            <a:pPr lvl="0"/>
            <a:endParaRPr lang="sk-SK" b="1" dirty="0"/>
          </a:p>
          <a:p>
            <a:pPr lvl="0"/>
            <a:r>
              <a:rPr lang="sk-SK" b="1" dirty="0"/>
              <a:t>Nerudné suroviny: (vápenec, kamenná soľ, piesok, hlina</a:t>
            </a:r>
            <a:r>
              <a:rPr lang="sk-SK" dirty="0"/>
              <a:t>) majú význam v rôznych </a:t>
            </a:r>
            <a:r>
              <a:rPr lang="sk-SK" b="1" dirty="0"/>
              <a:t>priemysloch (stavebníctvo)</a:t>
            </a:r>
            <a:r>
              <a:rPr lang="sk-SK" dirty="0"/>
              <a:t> ale aj v </a:t>
            </a:r>
            <a:r>
              <a:rPr lang="sk-SK" b="1" dirty="0"/>
              <a:t>energetike (zemný plyn, uhlie, ropa). </a:t>
            </a:r>
          </a:p>
          <a:p>
            <a:endParaRPr lang="sk-SK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32" y="8795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7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Čím sa zaoberá </a:t>
            </a:r>
            <a:r>
              <a:rPr lang="sk-SK" b="1" dirty="0"/>
              <a:t>geológia </a:t>
            </a:r>
            <a:r>
              <a:rPr lang="sk-SK" dirty="0"/>
              <a:t>a aké je jej využitie v praxi?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7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6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Zemské teleso (Zem) </a:t>
            </a:r>
            <a:r>
              <a:rPr lang="sk-SK" dirty="0"/>
              <a:t>sa delí na </a:t>
            </a:r>
            <a:r>
              <a:rPr lang="sk-SK" b="1" dirty="0"/>
              <a:t>tri zemské sféry </a:t>
            </a:r>
            <a:r>
              <a:rPr lang="sk-SK" dirty="0"/>
              <a:t>(vrstvy). Vymenuj ich.</a:t>
            </a:r>
          </a:p>
          <a:p>
            <a:pPr lvl="0"/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71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95028" y="1412776"/>
            <a:ext cx="7050360" cy="3886200"/>
          </a:xfrm>
        </p:spPr>
        <p:txBody>
          <a:bodyPr>
            <a:normAutofit/>
          </a:bodyPr>
          <a:lstStyle/>
          <a:p>
            <a:r>
              <a:rPr lang="sk-SK" sz="2000" b="1" dirty="0"/>
              <a:t>Geológia</a:t>
            </a:r>
            <a:r>
              <a:rPr lang="sk-SK" sz="2000" dirty="0"/>
              <a:t> sa zaoberá zložením, stavbou, vlastnosťami a vývojom Zeme, ako aj procesmi, ktoré ju vytvorili.</a:t>
            </a:r>
          </a:p>
          <a:p>
            <a:endParaRPr lang="sk-SK" sz="2000" dirty="0"/>
          </a:p>
          <a:p>
            <a:r>
              <a:rPr lang="sk-SK" sz="2000" b="1" dirty="0"/>
              <a:t>Využitie v praxi: </a:t>
            </a:r>
          </a:p>
          <a:p>
            <a:r>
              <a:rPr lang="sk-SK" sz="2000" dirty="0"/>
              <a:t>Hľadanie zdrojov podzemnej vody a prameňov</a:t>
            </a:r>
          </a:p>
          <a:p>
            <a:r>
              <a:rPr lang="sk-SK" sz="2000" dirty="0"/>
              <a:t>Bezpečné zakladanie skládok odpadov</a:t>
            </a:r>
          </a:p>
          <a:p>
            <a:r>
              <a:rPr lang="sk-SK" sz="2000" dirty="0"/>
              <a:t>Predpovedania  katastrof (výbuch sopky, zemetrasenie...)</a:t>
            </a:r>
          </a:p>
          <a:p>
            <a:r>
              <a:rPr lang="sk-SK" sz="2000" dirty="0"/>
              <a:t>Vyhľadávanie nerastných surovín</a:t>
            </a:r>
          </a:p>
          <a:p>
            <a:endParaRPr lang="sk-SK" sz="2000" b="1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32" y="8795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7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36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4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CECF31-EA7A-42C8-855D-97AB0A7F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256B4E-5DD2-49EE-AB31-9C804314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366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68AEA-7007-4E66-8774-EFBFB562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C72B37-D785-486C-A4D8-D03DF44C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93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0969C6-B7EB-4295-B3FB-1C270A6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A3DBAA-2A73-479B-B3C3-88234055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427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Stavba Zeme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323528"/>
            <a:ext cx="7200800" cy="42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Zemská kôra</a:t>
            </a:r>
          </a:p>
          <a:p>
            <a:pPr lvl="0"/>
            <a:r>
              <a:rPr lang="sk-SK" dirty="0"/>
              <a:t>Zemský plášť</a:t>
            </a:r>
          </a:p>
          <a:p>
            <a:pPr lvl="0"/>
            <a:r>
              <a:rPr lang="sk-SK" dirty="0"/>
              <a:t>Zemské jadro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Rovná spojovacia šípka 11"/>
          <p:cNvCxnSpPr/>
          <p:nvPr/>
        </p:nvCxnSpPr>
        <p:spPr>
          <a:xfrm>
            <a:off x="2843808" y="1959375"/>
            <a:ext cx="4392488" cy="2693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2843808" y="2533551"/>
            <a:ext cx="2952328" cy="327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2843808" y="2881939"/>
            <a:ext cx="3312368" cy="218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Charakterizuj</a:t>
            </a:r>
            <a:r>
              <a:rPr lang="sk-SK" b="1" dirty="0"/>
              <a:t> zemské jadro.</a:t>
            </a:r>
          </a:p>
          <a:p>
            <a:r>
              <a:rPr lang="sk-SK" b="1" dirty="0"/>
              <a:t>- funkcia</a:t>
            </a:r>
          </a:p>
          <a:p>
            <a:r>
              <a:rPr lang="sk-SK" b="1" dirty="0"/>
              <a:t>- teplota</a:t>
            </a:r>
          </a:p>
          <a:p>
            <a:r>
              <a:rPr lang="sk-SK" b="1" dirty="0"/>
              <a:t>- chemické zloženie</a:t>
            </a:r>
            <a:endParaRPr lang="sk-SK" dirty="0"/>
          </a:p>
          <a:p>
            <a:pPr lvl="0"/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6332667" y="3717032"/>
            <a:ext cx="0" cy="1450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7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Neživá príroda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97"/>
            <a:ext cx="702078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6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3306" y="1052736"/>
            <a:ext cx="7543800" cy="3886200"/>
          </a:xfrm>
        </p:spPr>
        <p:txBody>
          <a:bodyPr/>
          <a:lstStyle/>
          <a:p>
            <a:pPr lvl="0"/>
            <a:r>
              <a:rPr lang="sk-SK" b="1" dirty="0"/>
              <a:t>Funkcia: </a:t>
            </a:r>
            <a:r>
              <a:rPr lang="sk-SK" dirty="0"/>
              <a:t>veľká hustota, magnetizmus ( ochrana pred slnečným žiarením )</a:t>
            </a:r>
          </a:p>
          <a:p>
            <a:r>
              <a:rPr lang="sk-SK" b="1" dirty="0"/>
              <a:t>Teplota: </a:t>
            </a:r>
            <a:r>
              <a:rPr lang="sk-SK" dirty="0"/>
              <a:t>6000°C</a:t>
            </a:r>
          </a:p>
          <a:p>
            <a:pPr lvl="0"/>
            <a:r>
              <a:rPr lang="sk-SK" b="1" dirty="0"/>
              <a:t>Chemické zloženie: </a:t>
            </a:r>
            <a:r>
              <a:rPr lang="sk-SK" dirty="0"/>
              <a:t>železo a nikel  (</a:t>
            </a:r>
            <a:r>
              <a:rPr lang="sk-SK" dirty="0" err="1"/>
              <a:t>Ni</a:t>
            </a:r>
            <a:r>
              <a:rPr lang="sk-SK" dirty="0"/>
              <a:t> + </a:t>
            </a:r>
            <a:r>
              <a:rPr lang="sk-SK" dirty="0" err="1"/>
              <a:t>Fe</a:t>
            </a:r>
            <a:r>
              <a:rPr lang="sk-SK" dirty="0"/>
              <a:t>) 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6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Vymenuj chemické prvky, ktoré tvoria </a:t>
            </a:r>
            <a:r>
              <a:rPr lang="sk-SK" b="1" dirty="0"/>
              <a:t>zemský plášť              </a:t>
            </a:r>
            <a:r>
              <a:rPr lang="sk-SK" dirty="0"/>
              <a:t>a</a:t>
            </a:r>
            <a:r>
              <a:rPr lang="sk-SK" b="1" dirty="0"/>
              <a:t> zemskú kôru.</a:t>
            </a:r>
          </a:p>
          <a:p>
            <a:pPr lvl="0"/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2699792" y="2780928"/>
            <a:ext cx="2592288" cy="2093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5868144" y="2492896"/>
            <a:ext cx="468974" cy="20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0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3306" y="1052736"/>
            <a:ext cx="7543800" cy="3886200"/>
          </a:xfrm>
        </p:spPr>
        <p:txBody>
          <a:bodyPr/>
          <a:lstStyle/>
          <a:p>
            <a:pPr lvl="0"/>
            <a:r>
              <a:rPr lang="sk-SK" b="1" dirty="0"/>
              <a:t>Chemické zloženie: </a:t>
            </a:r>
            <a:r>
              <a:rPr lang="sk-SK" dirty="0"/>
              <a:t>zlúčeniny kyslíka, kremíka, hliníka, horčíka,  železa (O, Si, </a:t>
            </a:r>
            <a:r>
              <a:rPr lang="sk-SK" dirty="0" err="1"/>
              <a:t>Al</a:t>
            </a:r>
            <a:r>
              <a:rPr lang="sk-SK" dirty="0"/>
              <a:t>, Mg, </a:t>
            </a:r>
            <a:r>
              <a:rPr lang="sk-SK" dirty="0" err="1"/>
              <a:t>Fe</a:t>
            </a:r>
            <a:r>
              <a:rPr lang="sk-SK" dirty="0"/>
              <a:t>)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Vymenuj </a:t>
            </a:r>
            <a:r>
              <a:rPr lang="sk-SK" b="1" dirty="0"/>
              <a:t>typy zemskej kôry</a:t>
            </a:r>
            <a:r>
              <a:rPr lang="sk-SK" dirty="0"/>
              <a:t>, následne tieto dva typy charakterizuj z hľadiska </a:t>
            </a:r>
            <a:r>
              <a:rPr lang="sk-SK" b="1" dirty="0"/>
              <a:t>výskytu </a:t>
            </a:r>
            <a:r>
              <a:rPr lang="sk-SK" dirty="0"/>
              <a:t>a</a:t>
            </a:r>
            <a:r>
              <a:rPr lang="sk-SK" b="1" dirty="0"/>
              <a:t> zloženia hornín</a:t>
            </a:r>
            <a:r>
              <a:rPr lang="sk-SK" dirty="0"/>
              <a:t>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87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3306" y="1052736"/>
            <a:ext cx="4528774" cy="3886200"/>
          </a:xfrm>
        </p:spPr>
        <p:txBody>
          <a:bodyPr>
            <a:normAutofit/>
          </a:bodyPr>
          <a:lstStyle/>
          <a:p>
            <a:r>
              <a:rPr lang="sk-SK" sz="2000" b="1" dirty="0"/>
              <a:t>1. pevninská </a:t>
            </a:r>
            <a:r>
              <a:rPr lang="sk-SK" sz="2000" dirty="0"/>
              <a:t>– je hrubšia  </a:t>
            </a:r>
            <a:r>
              <a:rPr lang="sk-SK" sz="2000" i="1" dirty="0"/>
              <a:t>(35 -70 km), </a:t>
            </a:r>
            <a:endParaRPr lang="sk-SK" sz="2000" dirty="0"/>
          </a:p>
          <a:p>
            <a:r>
              <a:rPr lang="sk-SK" sz="2000" i="1" dirty="0"/>
              <a:t>	</a:t>
            </a:r>
            <a:r>
              <a:rPr lang="sk-SK" sz="2000" dirty="0"/>
              <a:t>tvorí podklad kontinentov</a:t>
            </a:r>
          </a:p>
          <a:p>
            <a:r>
              <a:rPr lang="sk-SK" sz="2000" dirty="0"/>
              <a:t>    = usadené horniny + žulová vrstva </a:t>
            </a:r>
          </a:p>
          <a:p>
            <a:pPr marL="0" indent="0">
              <a:buNone/>
            </a:pPr>
            <a:r>
              <a:rPr lang="sk-SK" sz="2000" dirty="0"/>
              <a:t>+ čadičová vrstva</a:t>
            </a:r>
          </a:p>
          <a:p>
            <a:endParaRPr lang="sk-SK" sz="2000" dirty="0"/>
          </a:p>
          <a:p>
            <a:r>
              <a:rPr lang="sk-SK" sz="2000" b="1" dirty="0"/>
              <a:t>2. oceánska </a:t>
            </a:r>
            <a:r>
              <a:rPr lang="sk-SK" sz="2000" dirty="0"/>
              <a:t>– je tenšia </a:t>
            </a:r>
            <a:r>
              <a:rPr lang="sk-SK" sz="2000" i="1" dirty="0"/>
              <a:t>( asi 7 km) </a:t>
            </a:r>
            <a:endParaRPr lang="sk-SK" sz="2000" dirty="0"/>
          </a:p>
          <a:p>
            <a:r>
              <a:rPr lang="sk-SK" sz="2000" dirty="0"/>
              <a:t>   = usadené horniny + čadičová vrstva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61205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Litosféra 1. Stavba a zloženie Zeme - ppt stáhno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8" y="1124744"/>
            <a:ext cx="3588109" cy="26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Charakterizuj </a:t>
            </a:r>
            <a:r>
              <a:rPr lang="sk-SK" b="1" dirty="0"/>
              <a:t>litosféru </a:t>
            </a:r>
            <a:r>
              <a:rPr lang="sk-SK" dirty="0"/>
              <a:t>a</a:t>
            </a:r>
            <a:r>
              <a:rPr lang="sk-SK" b="1" dirty="0"/>
              <a:t> litosferické dosky.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5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27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3306" y="1052736"/>
            <a:ext cx="7543800" cy="3886200"/>
          </a:xfrm>
        </p:spPr>
        <p:txBody>
          <a:bodyPr/>
          <a:lstStyle/>
          <a:p>
            <a:pPr lvl="0"/>
            <a:r>
              <a:rPr lang="sk-SK" dirty="0"/>
              <a:t>kamenný obal Zeme </a:t>
            </a:r>
          </a:p>
          <a:p>
            <a:pPr lvl="0"/>
            <a:r>
              <a:rPr lang="sk-SK" b="1" dirty="0"/>
              <a:t>zemská kôra + vrchná časť zemského plášťa</a:t>
            </a:r>
          </a:p>
          <a:p>
            <a:pPr lvl="0"/>
            <a:r>
              <a:rPr lang="sk-SK" dirty="0"/>
              <a:t>rozlámaná na zemské kryhy – litosferické dosky LD, ktoré sa </a:t>
            </a:r>
            <a:r>
              <a:rPr lang="sk-SK" b="1" dirty="0"/>
              <a:t>pohybujú</a:t>
            </a:r>
            <a:r>
              <a:rPr lang="sk-SK" dirty="0"/>
              <a:t> po plastickej časti zemského plášťa</a:t>
            </a:r>
          </a:p>
          <a:p>
            <a:pPr lvl="0"/>
            <a:r>
              <a:rPr lang="sk-SK" dirty="0"/>
              <a:t>LD sú </a:t>
            </a:r>
            <a:r>
              <a:rPr lang="sk-SK" b="1" dirty="0"/>
              <a:t>vypuklé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5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108" y="1268760"/>
            <a:ext cx="7543800" cy="3886200"/>
          </a:xfrm>
        </p:spPr>
        <p:txBody>
          <a:bodyPr/>
          <a:lstStyle/>
          <a:p>
            <a:r>
              <a:rPr lang="sk-SK" dirty="0"/>
              <a:t>Popíš ostatné </a:t>
            </a:r>
            <a:r>
              <a:rPr lang="sk-SK" b="1" dirty="0"/>
              <a:t>zemské sféry:</a:t>
            </a:r>
          </a:p>
          <a:p>
            <a:pPr lvl="0"/>
            <a:r>
              <a:rPr lang="sk-SK" b="1" dirty="0"/>
              <a:t>atmosféra</a:t>
            </a:r>
          </a:p>
          <a:p>
            <a:pPr lvl="0"/>
            <a:r>
              <a:rPr lang="sk-SK" b="1" dirty="0"/>
              <a:t>hydrosféra</a:t>
            </a:r>
          </a:p>
          <a:p>
            <a:pPr lvl="0"/>
            <a:r>
              <a:rPr lang="sk-SK" b="1" dirty="0" err="1"/>
              <a:t>pedosféra</a:t>
            </a:r>
            <a:endParaRPr lang="sk-SK" b="1" dirty="0"/>
          </a:p>
          <a:p>
            <a:pPr lvl="0"/>
            <a:r>
              <a:rPr lang="sk-SK" b="1" dirty="0"/>
              <a:t>biosféra</a:t>
            </a:r>
          </a:p>
          <a:p>
            <a:endParaRPr lang="sk-SK" b="1" dirty="0"/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6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280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3306" y="1052736"/>
            <a:ext cx="7543800" cy="3886200"/>
          </a:xfrm>
        </p:spPr>
        <p:txBody>
          <a:bodyPr/>
          <a:lstStyle/>
          <a:p>
            <a:pPr lvl="0"/>
            <a:r>
              <a:rPr lang="sk-SK" dirty="0"/>
              <a:t>Vzdušný obal Zeme (atmosféra) </a:t>
            </a:r>
          </a:p>
          <a:p>
            <a:pPr lvl="0"/>
            <a:r>
              <a:rPr lang="sk-SK" dirty="0"/>
              <a:t>Vodný obal Zeme (hydrosféra)</a:t>
            </a:r>
          </a:p>
          <a:p>
            <a:pPr lvl="0"/>
            <a:r>
              <a:rPr lang="sk-SK" dirty="0"/>
              <a:t>Pôdny obal Zeme (</a:t>
            </a:r>
            <a:r>
              <a:rPr lang="sk-SK" dirty="0" err="1"/>
              <a:t>pedosféra</a:t>
            </a:r>
            <a:r>
              <a:rPr lang="sk-SK" dirty="0"/>
              <a:t>)</a:t>
            </a:r>
          </a:p>
          <a:p>
            <a:pPr lvl="0"/>
            <a:r>
              <a:rPr lang="sk-SK" dirty="0"/>
              <a:t>Sféra života na Zemi (biosféra)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6</a:t>
            </a:r>
          </a:p>
        </p:txBody>
      </p:sp>
      <p:pic>
        <p:nvPicPr>
          <p:cNvPr id="8" name="Picture 2" descr="The Cryptic Nature of Earth's Inner Core Can Now Be Explained! -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1" y="4149080"/>
            <a:ext cx="3118475" cy="1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/>
          <p:cNvSpPr/>
          <p:nvPr/>
        </p:nvSpPr>
        <p:spPr>
          <a:xfrm>
            <a:off x="7524328" y="4215734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06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5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755576" y="3789040"/>
            <a:ext cx="7543800" cy="1524000"/>
          </a:xfrm>
        </p:spPr>
        <p:txBody>
          <a:bodyPr/>
          <a:lstStyle/>
          <a:p>
            <a:r>
              <a:rPr lang="sk-SK" sz="7200" dirty="0"/>
              <a:t>Pohyby zemskej kôry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87926"/>
            <a:ext cx="65627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Ak prírodu delíme na </a:t>
            </a:r>
            <a:r>
              <a:rPr lang="sk-SK" b="1" dirty="0"/>
              <a:t>živú </a:t>
            </a:r>
            <a:r>
              <a:rPr lang="sk-SK" dirty="0"/>
              <a:t>a</a:t>
            </a:r>
            <a:r>
              <a:rPr lang="sk-SK" b="1" dirty="0"/>
              <a:t> neživú</a:t>
            </a:r>
            <a:r>
              <a:rPr lang="sk-SK" dirty="0"/>
              <a:t>. Aké sú </a:t>
            </a:r>
            <a:r>
              <a:rPr lang="sk-SK" b="1" dirty="0"/>
              <a:t>zložky živej </a:t>
            </a:r>
            <a:r>
              <a:rPr lang="sk-SK" dirty="0"/>
              <a:t>a aké </a:t>
            </a:r>
            <a:r>
              <a:rPr lang="sk-SK" b="1" dirty="0"/>
              <a:t>zložky neživej prírody</a:t>
            </a:r>
            <a:r>
              <a:rPr lang="sk-SK" dirty="0"/>
              <a:t>?</a:t>
            </a:r>
          </a:p>
          <a:p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9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9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Vysvetli, ako je možné, že sa litosferické dosky </a:t>
            </a:r>
            <a:r>
              <a:rPr lang="sk-SK" b="1" dirty="0"/>
              <a:t>pohybujú.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6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2000" y="685800"/>
            <a:ext cx="4746104" cy="3886200"/>
          </a:xfrm>
        </p:spPr>
        <p:txBody>
          <a:bodyPr/>
          <a:lstStyle/>
          <a:p>
            <a:pPr lvl="0"/>
            <a:r>
              <a:rPr lang="sk-SK" dirty="0"/>
              <a:t>Pohyb </a:t>
            </a:r>
            <a:r>
              <a:rPr lang="sk-SK" dirty="0" err="1"/>
              <a:t>litosférických</a:t>
            </a:r>
            <a:r>
              <a:rPr lang="sk-SK" dirty="0"/>
              <a:t> dosiek ovplyvňuje </a:t>
            </a:r>
            <a:r>
              <a:rPr lang="sk-SK" b="1" dirty="0"/>
              <a:t>prúdenie roztavených hmôt </a:t>
            </a:r>
            <a:r>
              <a:rPr lang="sk-SK" dirty="0"/>
              <a:t>v hlbšej časti zemského plášťa.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Zemská kôra v pohybe | Biológia pre 8. ročník základných škôl a 3. ročník  osemročných gymnáz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55" y="1268760"/>
            <a:ext cx="3178324" cy="23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83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Vysvetli, pojmy:</a:t>
            </a:r>
          </a:p>
          <a:p>
            <a:pPr lvl="0"/>
            <a:r>
              <a:rPr lang="sk-SK" b="1" dirty="0" err="1"/>
              <a:t>rift</a:t>
            </a:r>
            <a:r>
              <a:rPr lang="sk-SK" b="1" dirty="0"/>
              <a:t> </a:t>
            </a:r>
          </a:p>
          <a:p>
            <a:pPr lvl="0"/>
            <a:r>
              <a:rPr lang="sk-SK" b="1" dirty="0"/>
              <a:t>oceánsky chrbát</a:t>
            </a:r>
          </a:p>
          <a:p>
            <a:pPr lvl="0"/>
            <a:endParaRPr lang="sk-SK" b="1" dirty="0"/>
          </a:p>
          <a:p>
            <a:pPr lvl="0"/>
            <a:r>
              <a:rPr lang="sk-SK" b="1" dirty="0"/>
              <a:t>Vysvetli, ako vzniká oceán.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6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11560" y="1268760"/>
            <a:ext cx="4746104" cy="3886200"/>
          </a:xfrm>
        </p:spPr>
        <p:txBody>
          <a:bodyPr/>
          <a:lstStyle/>
          <a:p>
            <a:pPr lvl="0"/>
            <a:r>
              <a:rPr lang="sk-SK" dirty="0"/>
              <a:t>zemská kôra pozdĺž trhlín klesá a tvorí sa prepadlina - </a:t>
            </a:r>
            <a:r>
              <a:rPr lang="sk-SK" b="1" dirty="0" err="1"/>
              <a:t>rift</a:t>
            </a:r>
            <a:endParaRPr lang="sk-SK" b="1" dirty="0"/>
          </a:p>
          <a:p>
            <a:pPr lvl="0"/>
            <a:r>
              <a:rPr lang="sk-SK" dirty="0"/>
              <a:t>trhlinami vystupuje na povrch čadičová láva, ktorá po stuhnutí vytvorí </a:t>
            </a:r>
            <a:r>
              <a:rPr lang="sk-SK" b="1" dirty="0"/>
              <a:t>novú oceánsku kôru</a:t>
            </a:r>
          </a:p>
          <a:p>
            <a:pPr lvl="0"/>
            <a:r>
              <a:rPr lang="sk-SK" dirty="0"/>
              <a:t>pri ďalšom vzďaľovaní sa kôra roztrhne a znovu sa vyplní lávou</a:t>
            </a:r>
          </a:p>
          <a:p>
            <a:pPr lvl="0"/>
            <a:r>
              <a:rPr lang="sk-SK" dirty="0"/>
              <a:t>takto sa vytvára </a:t>
            </a:r>
            <a:r>
              <a:rPr lang="sk-SK" b="1" dirty="0"/>
              <a:t>oceánsky chrbát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 descr="Rozpad kontinentu, vznik riftu a oceánu">
            <a:hlinkClick r:id="rId3" tooltip="&quot;Rozpad kontinentu, vznik riftu a oceánu&quot;"/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04228"/>
            <a:ext cx="3660651" cy="5217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797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Vysvetli, ako vzniká </a:t>
            </a:r>
            <a:r>
              <a:rPr lang="sk-SK" b="1" dirty="0"/>
              <a:t>oceánska priekopa </a:t>
            </a:r>
            <a:r>
              <a:rPr lang="sk-SK" dirty="0"/>
              <a:t>a</a:t>
            </a:r>
            <a:r>
              <a:rPr lang="sk-SK" b="1" dirty="0"/>
              <a:t> sopečné pohorie.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74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08037" y="4437112"/>
            <a:ext cx="6781800" cy="1600200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95028" y="1700808"/>
            <a:ext cx="3963756" cy="2197084"/>
          </a:xfrm>
        </p:spPr>
        <p:txBody>
          <a:bodyPr>
            <a:normAutofit lnSpcReduction="10000"/>
          </a:bodyPr>
          <a:lstStyle/>
          <a:p>
            <a:pPr lvl="0"/>
            <a:r>
              <a:rPr lang="sk-SK" dirty="0"/>
              <a:t>pri </a:t>
            </a:r>
            <a:r>
              <a:rPr lang="sk-SK" b="1" dirty="0"/>
              <a:t>približovaní sa oceánska doska zasúva pod pevninskú</a:t>
            </a:r>
          </a:p>
          <a:p>
            <a:pPr lvl="0"/>
            <a:r>
              <a:rPr lang="sk-SK" dirty="0"/>
              <a:t>v miestach podsúvania vznikajú </a:t>
            </a:r>
            <a:r>
              <a:rPr lang="sk-SK" b="1" dirty="0"/>
              <a:t>oceánske priekopy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 descr="Pohyb litosférických dosiek a jeho dôsledky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2013"/>
            <a:ext cx="3987407" cy="2036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ástupný symbol obsahu 1"/>
          <p:cNvSpPr txBox="1">
            <a:spLocks/>
          </p:cNvSpPr>
          <p:nvPr/>
        </p:nvSpPr>
        <p:spPr>
          <a:xfrm>
            <a:off x="795028" y="2276872"/>
            <a:ext cx="7588443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podsunuté horniny sa v hĺbkach začnú taviť na magmu, vystupujú na povrch cez trhliny a tak vytvárajú </a:t>
            </a:r>
            <a:r>
              <a:rPr lang="sk-SK" b="1" dirty="0"/>
              <a:t>sopečné pohoria </a:t>
            </a:r>
            <a:r>
              <a:rPr lang="sk-SK" dirty="0"/>
              <a:t>(Japonské ostrovy, Filipíny)</a:t>
            </a:r>
          </a:p>
        </p:txBody>
      </p:sp>
    </p:spTree>
    <p:extLst>
      <p:ext uri="{BB962C8B-B14F-4D97-AF65-F5344CB8AC3E}">
        <p14:creationId xmlns:p14="http://schemas.microsoft.com/office/powerpoint/2010/main" val="48569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7200" dirty="0"/>
              <a:t>Minerály a horniny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Krásne minerály a drahok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1323528"/>
            <a:ext cx="6768752" cy="40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91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Porovnaj z hľadiska </a:t>
            </a:r>
            <a:r>
              <a:rPr lang="sk-SK" b="1" dirty="0"/>
              <a:t>zloženia minerál a horninu.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5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81562" y="942135"/>
            <a:ext cx="7543800" cy="3886200"/>
          </a:xfrm>
        </p:spPr>
        <p:txBody>
          <a:bodyPr>
            <a:normAutofit/>
          </a:bodyPr>
          <a:lstStyle/>
          <a:p>
            <a:r>
              <a:rPr lang="sk-SK" b="1" dirty="0"/>
              <a:t>Minerál </a:t>
            </a:r>
            <a:r>
              <a:rPr lang="sk-SK" dirty="0"/>
              <a:t>= rovnorodá anorganická prírodnina.</a:t>
            </a:r>
          </a:p>
          <a:p>
            <a:r>
              <a:rPr lang="sk-SK" dirty="0"/>
              <a:t>Znamená to, že má vo všetkých častiach rovnaké zloženie, stavbu a vlastnosti. </a:t>
            </a:r>
          </a:p>
          <a:p>
            <a:r>
              <a:rPr lang="sk-SK" b="1" dirty="0"/>
              <a:t>Hornina </a:t>
            </a:r>
            <a:r>
              <a:rPr lang="sk-SK" dirty="0"/>
              <a:t>= rôznorodá anorganická prírodnina. </a:t>
            </a:r>
          </a:p>
          <a:p>
            <a:r>
              <a:rPr lang="sk-SK" dirty="0"/>
              <a:t>Zmes látok. Hornina je zložená z minerálov.</a:t>
            </a:r>
          </a:p>
          <a:p>
            <a:pPr marL="0" indent="0">
              <a:buNone/>
            </a:pPr>
            <a:endParaRPr lang="sk-SK" dirty="0"/>
          </a:p>
          <a:p>
            <a:pPr lvl="0"/>
            <a:endParaRPr lang="sk-SK" b="1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6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67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Uveď </a:t>
            </a:r>
            <a:r>
              <a:rPr lang="sk-SK" b="1" dirty="0"/>
              <a:t>príklad</a:t>
            </a:r>
            <a:r>
              <a:rPr lang="sk-SK" dirty="0"/>
              <a:t> na minerál a horninu.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2000" y="685800"/>
            <a:ext cx="3737992" cy="3886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sk-SK" b="1" dirty="0"/>
              <a:t>Zložky neživej prírody:</a:t>
            </a:r>
          </a:p>
          <a:p>
            <a:pPr lvl="0"/>
            <a:r>
              <a:rPr lang="sk-SK" dirty="0"/>
              <a:t>Slnko</a:t>
            </a:r>
          </a:p>
          <a:p>
            <a:pPr lvl="0"/>
            <a:r>
              <a:rPr lang="sk-SK" dirty="0"/>
              <a:t>Voda</a:t>
            </a:r>
          </a:p>
          <a:p>
            <a:pPr lvl="0"/>
            <a:r>
              <a:rPr lang="sk-SK" dirty="0"/>
              <a:t>Vzduch</a:t>
            </a:r>
          </a:p>
          <a:p>
            <a:pPr lvl="0"/>
            <a:r>
              <a:rPr lang="sk-SK" dirty="0"/>
              <a:t>Minerály, horniny </a:t>
            </a:r>
          </a:p>
          <a:p>
            <a:pPr lvl="0"/>
            <a:r>
              <a:rPr lang="sk-SK" dirty="0"/>
              <a:t>Pôda</a:t>
            </a:r>
          </a:p>
          <a:p>
            <a:pPr lvl="0"/>
            <a:endParaRPr lang="sk-SK" b="1" dirty="0"/>
          </a:p>
          <a:p>
            <a:r>
              <a:rPr lang="sk-SK" b="1" dirty="0"/>
              <a:t>Zložky živej prírody:</a:t>
            </a:r>
          </a:p>
          <a:p>
            <a:pPr lvl="0"/>
            <a:r>
              <a:rPr lang="sk-SK" dirty="0"/>
              <a:t>Baktérie</a:t>
            </a:r>
          </a:p>
          <a:p>
            <a:pPr lvl="0"/>
            <a:r>
              <a:rPr lang="sk-SK" dirty="0"/>
              <a:t>Huby</a:t>
            </a:r>
          </a:p>
          <a:p>
            <a:pPr lvl="0"/>
            <a:r>
              <a:rPr lang="sk-SK" dirty="0"/>
              <a:t>Rastliny</a:t>
            </a:r>
          </a:p>
          <a:p>
            <a:pPr lvl="0"/>
            <a:r>
              <a:rPr lang="sk-SK" dirty="0"/>
              <a:t>Živočíchy</a:t>
            </a:r>
          </a:p>
          <a:p>
            <a:endParaRPr lang="sk-SK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32" y="8795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avá zložená zátvorka 5"/>
          <p:cNvSpPr/>
          <p:nvPr/>
        </p:nvSpPr>
        <p:spPr>
          <a:xfrm>
            <a:off x="3635896" y="2636912"/>
            <a:ext cx="201622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ástupný symbol obsahu 1"/>
          <p:cNvSpPr txBox="1">
            <a:spLocks/>
          </p:cNvSpPr>
          <p:nvPr/>
        </p:nvSpPr>
        <p:spPr>
          <a:xfrm>
            <a:off x="5220072" y="1700808"/>
            <a:ext cx="3170312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dirty="0"/>
              <a:t>žijú, dýchajú, rastú, rozmnožujú sa, pohybujú sa</a:t>
            </a:r>
          </a:p>
          <a:p>
            <a:endParaRPr lang="sk-SK" dirty="0"/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9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56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/>
              <a:t>Minerál:</a:t>
            </a:r>
            <a:r>
              <a:rPr lang="sk-SK" dirty="0"/>
              <a:t> kremeň, diamant, zlato, kalcit</a:t>
            </a:r>
          </a:p>
          <a:p>
            <a:pPr lvl="0"/>
            <a:r>
              <a:rPr lang="sk-SK" b="1" dirty="0"/>
              <a:t>Hornina: </a:t>
            </a:r>
            <a:r>
              <a:rPr lang="sk-SK" dirty="0"/>
              <a:t>žula, pieskovec, mramor, vápenec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6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3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Aké </a:t>
            </a:r>
            <a:r>
              <a:rPr lang="sk-SK" b="1" dirty="0"/>
              <a:t>skupenstvá</a:t>
            </a:r>
            <a:r>
              <a:rPr lang="sk-SK" dirty="0"/>
              <a:t> môžu mať </a:t>
            </a:r>
            <a:r>
              <a:rPr lang="sk-SK" b="1" dirty="0"/>
              <a:t>horniny,</a:t>
            </a:r>
            <a:r>
              <a:rPr lang="sk-SK" dirty="0"/>
              <a:t> uveď aj príklad.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80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Skupenstvá hornín</a:t>
            </a:r>
            <a:r>
              <a:rPr lang="sk-SK" dirty="0"/>
              <a:t>:	</a:t>
            </a:r>
          </a:p>
          <a:p>
            <a:r>
              <a:rPr lang="sk-SK" b="1" dirty="0"/>
              <a:t>pevné</a:t>
            </a:r>
            <a:r>
              <a:rPr lang="sk-SK" dirty="0"/>
              <a:t> (čadič), </a:t>
            </a:r>
          </a:p>
          <a:p>
            <a:r>
              <a:rPr lang="sk-SK" b="1" dirty="0"/>
              <a:t>tekuté </a:t>
            </a:r>
            <a:r>
              <a:rPr lang="sk-SK" dirty="0"/>
              <a:t>(ropa), </a:t>
            </a:r>
          </a:p>
          <a:p>
            <a:r>
              <a:rPr lang="sk-SK" b="1" dirty="0"/>
              <a:t>plynné </a:t>
            </a:r>
            <a:r>
              <a:rPr lang="sk-SK" dirty="0"/>
              <a:t>(zemný plyn)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6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62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dirty="0"/>
              <a:t>Vymenuj spôsoby </a:t>
            </a:r>
            <a:r>
              <a:rPr lang="sk-SK" b="1" dirty="0"/>
              <a:t>vzniku hornín.</a:t>
            </a:r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22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/>
              <a:t>vyvreté horniny</a:t>
            </a:r>
            <a:r>
              <a:rPr lang="sk-SK" dirty="0"/>
              <a:t> – vznikajú stuhnutím magmy </a:t>
            </a:r>
          </a:p>
          <a:p>
            <a:pPr marL="0" indent="0">
              <a:buNone/>
            </a:pPr>
            <a:r>
              <a:rPr lang="sk-SK" dirty="0"/>
              <a:t>    (v zemskej kôre alebo na povrchu), napr. žula.</a:t>
            </a:r>
          </a:p>
          <a:p>
            <a:pPr lvl="0"/>
            <a:r>
              <a:rPr lang="sk-SK" b="1" dirty="0"/>
              <a:t>usadené horniny</a:t>
            </a:r>
            <a:r>
              <a:rPr lang="sk-SK" dirty="0"/>
              <a:t> – vznikli usadením a spevnením úlomkov, napr. pieskovec, vápenec...</a:t>
            </a:r>
          </a:p>
          <a:p>
            <a:pPr lvl="0"/>
            <a:r>
              <a:rPr lang="sk-SK" b="1" dirty="0"/>
              <a:t>premenené horniny</a:t>
            </a:r>
            <a:r>
              <a:rPr lang="sk-SK" dirty="0"/>
              <a:t> – vznikajú v zemskej kôre pôsobením vysokého tlaku a teploty. napr. mramor. </a:t>
            </a:r>
          </a:p>
          <a:p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8" name="Picture 2" descr="Krásne minerály a drahok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600400" cy="21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6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28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755576" y="3717032"/>
            <a:ext cx="7543800" cy="1524000"/>
          </a:xfrm>
        </p:spPr>
        <p:txBody>
          <a:bodyPr/>
          <a:lstStyle/>
          <a:p>
            <a:r>
              <a:rPr lang="sk-SK" sz="7200" dirty="0"/>
              <a:t>Stavba a vlastnosti minerálov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667"/>
            <a:ext cx="7147376" cy="25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73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Vysvetli, ako </a:t>
            </a:r>
            <a:r>
              <a:rPr lang="sk-SK" b="1" dirty="0"/>
              <a:t>vznikajú minerály.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69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Vznikajú </a:t>
            </a:r>
            <a:r>
              <a:rPr lang="sk-SK" b="1" dirty="0"/>
              <a:t>kryštalizáciou </a:t>
            </a:r>
            <a:r>
              <a:rPr lang="sk-SK" dirty="0"/>
              <a:t>z taveniny (magmy, lávy) alebo </a:t>
            </a:r>
            <a:r>
              <a:rPr lang="sk-SK" b="1" dirty="0"/>
              <a:t>vyzrážaním </a:t>
            </a:r>
            <a:r>
              <a:rPr lang="sk-SK" dirty="0"/>
              <a:t>z vodných plynov alebo roztokov.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1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51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37307" y="1124744"/>
            <a:ext cx="7543800" cy="3886200"/>
          </a:xfrm>
        </p:spPr>
        <p:txBody>
          <a:bodyPr/>
          <a:lstStyle/>
          <a:p>
            <a:r>
              <a:rPr lang="sk-SK" b="1" dirty="0"/>
              <a:t>Kryštál- </a:t>
            </a:r>
            <a:r>
              <a:rPr lang="sk-SK" dirty="0"/>
              <a:t>je pevné teleso s pravidelnou vnútornou stavbou a je ohraničené rovnými plochami. Od čoho závisí </a:t>
            </a:r>
            <a:r>
              <a:rPr lang="sk-SK" b="1" dirty="0"/>
              <a:t>vonkajší tvar </a:t>
            </a:r>
            <a:r>
              <a:rPr lang="sk-SK" dirty="0"/>
              <a:t>minerálu?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lvl="0"/>
            <a:endParaRPr lang="sk-SK" b="1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59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Závisí od </a:t>
            </a:r>
            <a:r>
              <a:rPr lang="sk-SK" b="1" dirty="0"/>
              <a:t>vnútorného </a:t>
            </a:r>
            <a:r>
              <a:rPr lang="sk-SK" dirty="0"/>
              <a:t>usporiadania.</a:t>
            </a:r>
          </a:p>
          <a:p>
            <a:r>
              <a:rPr lang="sk-SK" dirty="0"/>
              <a:t>Častice sa pri kryštalizácii usporadúvajú do pravidelného priestorového útvaru – </a:t>
            </a:r>
            <a:r>
              <a:rPr lang="sk-SK" b="1" dirty="0"/>
              <a:t>do kryštálovej sústavy.</a:t>
            </a:r>
            <a:endParaRPr lang="sk-SK" dirty="0"/>
          </a:p>
          <a:p>
            <a:pPr lvl="0"/>
            <a:endParaRPr lang="sk-SK" dirty="0"/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Organizmy </a:t>
            </a:r>
            <a:r>
              <a:rPr lang="sk-SK" b="1" dirty="0"/>
              <a:t>závisia </a:t>
            </a:r>
            <a:r>
              <a:rPr lang="sk-SK" dirty="0"/>
              <a:t>od neživej prírody (rastliny dýchajú vzduch, prijímajú vodu...) a zároveň </a:t>
            </a:r>
            <a:r>
              <a:rPr lang="sk-SK" b="1" dirty="0"/>
              <a:t>ovplyvňujú</a:t>
            </a:r>
            <a:r>
              <a:rPr lang="sk-SK" dirty="0"/>
              <a:t> procesy v neživej prírode.</a:t>
            </a:r>
          </a:p>
          <a:p>
            <a:pPr lvl="0"/>
            <a:r>
              <a:rPr lang="sk-SK" dirty="0"/>
              <a:t> Ako </a:t>
            </a:r>
            <a:r>
              <a:rPr lang="sk-SK" b="1" dirty="0"/>
              <a:t>živé</a:t>
            </a:r>
            <a:r>
              <a:rPr lang="sk-SK" dirty="0"/>
              <a:t> prírodniny - organizmy </a:t>
            </a:r>
            <a:r>
              <a:rPr lang="sk-SK" b="1" dirty="0"/>
              <a:t>vplývajú</a:t>
            </a:r>
            <a:r>
              <a:rPr lang="sk-SK" dirty="0"/>
              <a:t> na </a:t>
            </a:r>
            <a:r>
              <a:rPr lang="sk-SK" b="1" dirty="0"/>
              <a:t>neživé</a:t>
            </a:r>
            <a:r>
              <a:rPr lang="sk-SK" dirty="0"/>
              <a:t> prírodniny?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7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84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Porovnaj vnútornú štruktúru usporiadania prvkov </a:t>
            </a:r>
            <a:r>
              <a:rPr lang="sk-SK" b="1" dirty="0"/>
              <a:t>v diamante</a:t>
            </a:r>
            <a:r>
              <a:rPr lang="sk-SK" dirty="0"/>
              <a:t> a </a:t>
            </a:r>
            <a:r>
              <a:rPr lang="sk-SK" b="1" dirty="0"/>
              <a:t>grafite.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60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/>
              <a:t>Grafit-</a:t>
            </a:r>
            <a:r>
              <a:rPr lang="sk-SK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sk-SK" dirty="0"/>
              <a:t>má atómy uhlíka usporiadané v rovnobežných rovinách, ktoré sú navzájom slabo viazané, preto je tuha mäkká a ľahko sa otiera</a:t>
            </a:r>
            <a:r>
              <a:rPr lang="sk-SK" b="1" dirty="0"/>
              <a:t> </a:t>
            </a:r>
            <a:endParaRPr lang="sk-SK" dirty="0"/>
          </a:p>
          <a:p>
            <a:pPr lvl="0"/>
            <a:r>
              <a:rPr lang="sk-SK" b="1" dirty="0"/>
              <a:t>Diamant-</a:t>
            </a:r>
            <a:r>
              <a:rPr lang="sk-SK" dirty="0"/>
              <a:t> má atómy uhlíka tesnejšie a pravidelnejšie usporiadané, preto je veľmi tvrdý a pevný </a:t>
            </a:r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63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Vymenuj dve </a:t>
            </a:r>
            <a:r>
              <a:rPr lang="sk-SK" b="1" dirty="0"/>
              <a:t>chemické vlastnosti minerálov.</a:t>
            </a:r>
          </a:p>
          <a:p>
            <a:pPr lvl="0"/>
            <a:endParaRPr lang="sk-SK" b="1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59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/>
              <a:t>rozpustnosť – </a:t>
            </a:r>
            <a:r>
              <a:rPr lang="sk-SK" dirty="0"/>
              <a:t>niektoré látky sú rozpustné vo vode (modrá skalica), iné nerozpustné (zlato)</a:t>
            </a:r>
          </a:p>
          <a:p>
            <a:pPr lvl="0"/>
            <a:r>
              <a:rPr lang="sk-SK" b="1" dirty="0"/>
              <a:t>rozklad – </a:t>
            </a:r>
            <a:r>
              <a:rPr lang="sk-SK" dirty="0"/>
              <a:t>niektoré minerály sa rozkladajú a menia na iné látky, napr. vápenec sa vplyvom kyselín rozkladá a šumí</a:t>
            </a:r>
            <a:r>
              <a:rPr lang="sk-SK" b="1" dirty="0"/>
              <a:t> </a:t>
            </a:r>
            <a:endParaRPr lang="sk-SK" dirty="0"/>
          </a:p>
          <a:p>
            <a:pPr lvl="0"/>
            <a:endParaRPr lang="sk-SK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76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Vymenuj dve </a:t>
            </a:r>
            <a:r>
              <a:rPr lang="sk-SK" b="1" dirty="0"/>
              <a:t>fyzikálne mechanické</a:t>
            </a:r>
            <a:r>
              <a:rPr lang="sk-SK" dirty="0"/>
              <a:t> a dve </a:t>
            </a:r>
            <a:r>
              <a:rPr lang="sk-SK" b="1" dirty="0"/>
              <a:t>fyzikálne optické vlastnosti minerálov.</a:t>
            </a:r>
          </a:p>
          <a:p>
            <a:pPr marL="0" lvl="0" indent="0">
              <a:buNone/>
            </a:pPr>
            <a:endParaRPr lang="sk-SK" b="1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5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59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46053" y="1512067"/>
            <a:ext cx="7543800" cy="3886200"/>
          </a:xfrm>
        </p:spPr>
        <p:txBody>
          <a:bodyPr>
            <a:normAutofit/>
          </a:bodyPr>
          <a:lstStyle/>
          <a:p>
            <a:r>
              <a:rPr lang="sk-SK" b="1" dirty="0"/>
              <a:t>1. Fyzikálne mechanické vlastnosti</a:t>
            </a:r>
            <a:endParaRPr lang="sk-SK" dirty="0"/>
          </a:p>
          <a:p>
            <a:pPr lvl="0"/>
            <a:r>
              <a:rPr lang="sk-SK" b="1" dirty="0"/>
              <a:t>hustota –</a:t>
            </a:r>
            <a:r>
              <a:rPr lang="sk-SK" dirty="0"/>
              <a:t>ťažké (zlato), ľahké (kamenná soľ)</a:t>
            </a:r>
          </a:p>
          <a:p>
            <a:pPr lvl="0"/>
            <a:r>
              <a:rPr lang="sk-SK" b="1" dirty="0"/>
              <a:t>tvrdosť </a:t>
            </a:r>
            <a:r>
              <a:rPr lang="sk-SK" dirty="0"/>
              <a:t>– odpor, ktorý kladie minerál pri rýpaní (mäkké, tvrdé)</a:t>
            </a:r>
          </a:p>
          <a:p>
            <a:r>
              <a:rPr lang="sk-SK" b="1" dirty="0"/>
              <a:t>2. Fyzikálne optické vlastnosti</a:t>
            </a:r>
            <a:endParaRPr lang="sk-SK" dirty="0"/>
          </a:p>
          <a:p>
            <a:pPr lvl="0"/>
            <a:r>
              <a:rPr lang="sk-SK" b="1" dirty="0"/>
              <a:t>farba – </a:t>
            </a:r>
            <a:r>
              <a:rPr lang="sk-SK" dirty="0"/>
              <a:t>minerály delíme na farebné, sfarbené, bezfarebné</a:t>
            </a:r>
          </a:p>
          <a:p>
            <a:pPr lvl="0"/>
            <a:r>
              <a:rPr lang="sk-SK" b="1" dirty="0"/>
              <a:t>lesk – </a:t>
            </a:r>
            <a:r>
              <a:rPr lang="sk-SK" dirty="0"/>
              <a:t>odraz svetla od plochy kryštálu</a:t>
            </a:r>
            <a:r>
              <a:rPr lang="sk-SK" b="1" dirty="0"/>
              <a:t> </a:t>
            </a:r>
            <a:endParaRPr lang="sk-SK" dirty="0"/>
          </a:p>
          <a:p>
            <a:endParaRPr lang="sk-SK" dirty="0"/>
          </a:p>
          <a:p>
            <a:pPr lvl="0"/>
            <a:endParaRPr lang="sk-SK" b="1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5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76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Vymenuj</a:t>
            </a:r>
            <a:r>
              <a:rPr lang="sk-SK" b="1" dirty="0"/>
              <a:t> stupnicu tvrdosti minerálov.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6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1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sk-SK" dirty="0"/>
              <a:t>mastenec,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kamenná soľ,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kalcit,   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fluorit,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 err="1"/>
              <a:t>apatit</a:t>
            </a:r>
            <a:r>
              <a:rPr lang="sk-SK" dirty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živec,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kremeň,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topás,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korund, 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dirty="0"/>
              <a:t>diamant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6</a:t>
            </a:r>
          </a:p>
        </p:txBody>
      </p:sp>
      <p:pic>
        <p:nvPicPr>
          <p:cNvPr id="9" name="Picture 2" descr="Závratná cena najdrahšieho diamantu, hodnota tých krvavých, najväčšia baňa  a niekoľko ďalších faktov o známych ligotavých kamienkoch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38404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82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102275" y="476672"/>
            <a:ext cx="4176465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4323" y="4596751"/>
            <a:ext cx="3377952" cy="1600200"/>
          </a:xfrm>
        </p:spPr>
        <p:txBody>
          <a:bodyPr>
            <a:noAutofit/>
          </a:bodyPr>
          <a:lstStyle/>
          <a:p>
            <a:pPr algn="ctr"/>
            <a:r>
              <a:rPr lang="sk-SK" sz="3600" dirty="0"/>
              <a:t>Ďakujem </a:t>
            </a:r>
            <a:br>
              <a:rPr lang="sk-SK" sz="3600" dirty="0"/>
            </a:br>
            <a:r>
              <a:rPr lang="sk-SK" sz="3600" dirty="0"/>
              <a:t>za </a:t>
            </a:r>
            <a:br>
              <a:rPr lang="sk-SK" sz="3600" dirty="0"/>
            </a:br>
            <a:r>
              <a:rPr lang="sk-SK" sz="3600" dirty="0"/>
              <a:t>pozornosť</a:t>
            </a:r>
            <a:br>
              <a:rPr lang="sk-SK" sz="3600" dirty="0"/>
            </a:br>
            <a:br>
              <a:rPr lang="sk-SK" sz="3600" dirty="0"/>
            </a:br>
            <a:br>
              <a:rPr lang="sk-SK" sz="3600" dirty="0"/>
            </a:br>
            <a:br>
              <a:rPr lang="sk-SK" sz="3600" dirty="0"/>
            </a:br>
            <a:br>
              <a:rPr lang="sk-SK" sz="2400" dirty="0"/>
            </a:br>
            <a:r>
              <a:rPr lang="sk-SK" sz="2400" dirty="0">
                <a:latin typeface="+mn-lt"/>
              </a:rPr>
              <a:t>Mgr. Terézia </a:t>
            </a:r>
            <a:r>
              <a:rPr lang="sk-SK" sz="2400" dirty="0" err="1">
                <a:latin typeface="+mn-lt"/>
              </a:rPr>
              <a:t>Kolcunová</a:t>
            </a:r>
            <a:endParaRPr lang="sk-SK" sz="2400" dirty="0">
              <a:latin typeface="+mn-lt"/>
            </a:endParaRPr>
          </a:p>
        </p:txBody>
      </p:sp>
      <p:pic>
        <p:nvPicPr>
          <p:cNvPr id="3" name="Picture 2" descr="Kniha: Biológia pre 8. ročník základnej školy a 3. ročník gymnázia s  osemročným štúdiom (Mária Uhereková a Mária Bizubová) | Mart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44" y="838956"/>
            <a:ext cx="3562725" cy="496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95028" y="980728"/>
            <a:ext cx="7050360" cy="3886200"/>
          </a:xfrm>
        </p:spPr>
        <p:txBody>
          <a:bodyPr>
            <a:normAutofit/>
          </a:bodyPr>
          <a:lstStyle/>
          <a:p>
            <a:pPr lvl="0"/>
            <a:r>
              <a:rPr lang="sk-SK" b="1" dirty="0"/>
              <a:t>korene</a:t>
            </a:r>
            <a:r>
              <a:rPr lang="sk-SK" dirty="0"/>
              <a:t> pomáhajú zvetrávať </a:t>
            </a:r>
            <a:r>
              <a:rPr lang="sk-SK" b="1" dirty="0"/>
              <a:t>horniny</a:t>
            </a:r>
          </a:p>
          <a:p>
            <a:pPr lvl="0"/>
            <a:r>
              <a:rPr lang="sk-SK" b="1" dirty="0" err="1"/>
              <a:t>obrúčkavce</a:t>
            </a:r>
            <a:r>
              <a:rPr lang="sk-SK" b="1" dirty="0"/>
              <a:t>, článkonožce, mikroorganizmy </a:t>
            </a:r>
            <a:r>
              <a:rPr lang="sk-SK" dirty="0"/>
              <a:t>sa podieľajú na vzniku </a:t>
            </a:r>
            <a:r>
              <a:rPr lang="sk-SK" b="1" dirty="0"/>
              <a:t>pôdy</a:t>
            </a:r>
          </a:p>
          <a:p>
            <a:pPr lvl="0"/>
            <a:r>
              <a:rPr lang="sk-SK" dirty="0"/>
              <a:t> z </a:t>
            </a:r>
            <a:r>
              <a:rPr lang="sk-SK" b="1" dirty="0"/>
              <a:t>morských ulitníkov </a:t>
            </a:r>
            <a:r>
              <a:rPr lang="sk-SK" dirty="0"/>
              <a:t>vznikol </a:t>
            </a:r>
            <a:r>
              <a:rPr lang="sk-SK" b="1" dirty="0"/>
              <a:t>vápenec</a:t>
            </a:r>
          </a:p>
          <a:p>
            <a:pPr lvl="0"/>
            <a:r>
              <a:rPr lang="sk-SK" dirty="0"/>
              <a:t> z predchodcov dnešných </a:t>
            </a:r>
            <a:r>
              <a:rPr lang="sk-SK" b="1" dirty="0"/>
              <a:t>papradí a prasličiek </a:t>
            </a:r>
            <a:r>
              <a:rPr lang="sk-SK" dirty="0"/>
              <a:t>vzniklo </a:t>
            </a:r>
            <a:r>
              <a:rPr lang="sk-SK" b="1" dirty="0"/>
              <a:t>uhlie </a:t>
            </a:r>
          </a:p>
          <a:p>
            <a:endParaRPr lang="sk-SK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32" y="8795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2</a:t>
            </a:r>
          </a:p>
        </p:txBody>
      </p:sp>
      <p:pic>
        <p:nvPicPr>
          <p:cNvPr id="9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8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Vysvetli, pojmy</a:t>
            </a:r>
            <a:r>
              <a:rPr lang="sk-SK" b="1" dirty="0"/>
              <a:t> </a:t>
            </a:r>
            <a:r>
              <a:rPr lang="sk-SK" dirty="0"/>
              <a:t>ako vznikajú </a:t>
            </a:r>
            <a:r>
              <a:rPr lang="sk-SK" b="1" dirty="0"/>
              <a:t>pásmové pohoria.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62000" y="685800"/>
            <a:ext cx="4746104" cy="3886200"/>
          </a:xfrm>
        </p:spPr>
        <p:txBody>
          <a:bodyPr/>
          <a:lstStyle/>
          <a:p>
            <a:pPr lvl="0"/>
            <a:r>
              <a:rPr lang="sk-SK" dirty="0"/>
              <a:t>Pri strete dvoch </a:t>
            </a:r>
            <a:r>
              <a:rPr lang="sk-SK" dirty="0" err="1"/>
              <a:t>litosférických</a:t>
            </a:r>
            <a:r>
              <a:rPr lang="sk-SK" dirty="0"/>
              <a:t> platní s pevninskou kôrou sa nepodsunú pod seba, ale sa zrazia (Himaláje).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4</a:t>
            </a:r>
          </a:p>
        </p:txBody>
      </p:sp>
      <p:pic>
        <p:nvPicPr>
          <p:cNvPr id="10" name="Picture 2" descr="Aká sila poháňa doštičky litosféry. Dosková tekton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24" y="4359750"/>
            <a:ext cx="3281362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60" y="0"/>
            <a:ext cx="831540" cy="8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 descr="Vrásnenie - stret dosiek s pevninskou zemskou kôrou"/>
          <p:cNvPicPr/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57225"/>
            <a:ext cx="3547203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sa!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/>
              <a:t>Nerastné suroviny </a:t>
            </a:r>
            <a:r>
              <a:rPr lang="sk-SK" dirty="0"/>
              <a:t>delíme na </a:t>
            </a:r>
            <a:r>
              <a:rPr lang="sk-SK" b="1" dirty="0"/>
              <a:t>rudné a nerudné</a:t>
            </a:r>
            <a:r>
              <a:rPr lang="sk-SK" dirty="0"/>
              <a:t>. </a:t>
            </a:r>
          </a:p>
          <a:p>
            <a:pPr lvl="0"/>
            <a:r>
              <a:rPr lang="sk-SK" dirty="0"/>
              <a:t>Vymenuj</a:t>
            </a:r>
            <a:r>
              <a:rPr lang="sk-SK" b="1" dirty="0"/>
              <a:t> príklady </a:t>
            </a:r>
            <a:r>
              <a:rPr lang="sk-SK" dirty="0"/>
              <a:t>a uveď, kde sa dané nerastné suroviny </a:t>
            </a:r>
            <a:r>
              <a:rPr lang="sk-SK" b="1" dirty="0"/>
              <a:t>využívajú</a:t>
            </a:r>
            <a:r>
              <a:rPr lang="sk-SK" dirty="0"/>
              <a:t>.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07" y="0"/>
            <a:ext cx="793048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4139952" y="116632"/>
            <a:ext cx="1008112" cy="136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3</a:t>
            </a:r>
          </a:p>
        </p:txBody>
      </p:sp>
      <p:pic>
        <p:nvPicPr>
          <p:cNvPr id="7" name="Picture 2" descr="Geolog Skała. Rozpoznanie budowy Ziemi. Praca geolog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3840238" cy="153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0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167</TotalTime>
  <Words>1226</Words>
  <Application>Microsoft Office PowerPoint</Application>
  <PresentationFormat>Prezentácia na obrazovke (4:3)</PresentationFormat>
  <Paragraphs>238</Paragraphs>
  <Slides>58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58</vt:i4>
      </vt:variant>
    </vt:vector>
  </HeadingPairs>
  <TitlesOfParts>
    <vt:vector size="62" baseType="lpstr">
      <vt:lpstr>Arial</vt:lpstr>
      <vt:lpstr>Impact</vt:lpstr>
      <vt:lpstr>Times New Roman</vt:lpstr>
      <vt:lpstr>NewsPrint</vt:lpstr>
      <vt:lpstr>Opakovanie tematických celkov:  -Neživá príroda a jej poznávanie  -Zem a jej stavba  -Minerály a horniny - stavebné jednotky Zeme</vt:lpstr>
      <vt:lpstr>Neživá príroda</vt:lpstr>
      <vt:lpstr>Zamysli sa!</vt:lpstr>
      <vt:lpstr>Riešenie!</vt:lpstr>
      <vt:lpstr>Zamysli sa!</vt:lpstr>
      <vt:lpstr>Riešenie!</vt:lpstr>
      <vt:lpstr>Zamysli sa!</vt:lpstr>
      <vt:lpstr>Riešenie</vt:lpstr>
      <vt:lpstr>Zamysli sa!</vt:lpstr>
      <vt:lpstr>Riešenie!</vt:lpstr>
      <vt:lpstr>Zamysli sa!</vt:lpstr>
      <vt:lpstr>Zamysli sa!</vt:lpstr>
      <vt:lpstr>Riešenie!</vt:lpstr>
      <vt:lpstr>Prezentácia programu PowerPoint</vt:lpstr>
      <vt:lpstr>Prezentácia programu PowerPoint</vt:lpstr>
      <vt:lpstr>Prezentácia programu PowerPoint</vt:lpstr>
      <vt:lpstr>Stavba Zeme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Pohyby zemskej kôry</vt:lpstr>
      <vt:lpstr>Zamysli sa!</vt:lpstr>
      <vt:lpstr>Riešenie</vt:lpstr>
      <vt:lpstr>Zamysli sa!</vt:lpstr>
      <vt:lpstr>Riešenie</vt:lpstr>
      <vt:lpstr>Zamysli sa!</vt:lpstr>
      <vt:lpstr>Riešenie</vt:lpstr>
      <vt:lpstr>Minerály a horniny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Stavba a vlastnosti minerálov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Zamysli sa!</vt:lpstr>
      <vt:lpstr>Riešenie</vt:lpstr>
      <vt:lpstr>Ďakujem  za  pozornosť     Mgr. Terézia Kolcunová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Neživá príroda</dc:title>
  <dc:creator>Terezika</dc:creator>
  <cp:lastModifiedBy>sokolskaivana24@gmail.com</cp:lastModifiedBy>
  <cp:revision>23</cp:revision>
  <dcterms:created xsi:type="dcterms:W3CDTF">2020-11-03T10:59:49Z</dcterms:created>
  <dcterms:modified xsi:type="dcterms:W3CDTF">2021-09-09T15:40:03Z</dcterms:modified>
</cp:coreProperties>
</file>