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43" d="100"/>
          <a:sy n="43" d="100"/>
        </p:scale>
        <p:origin x="6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B1A3-75C1-4AA6-9982-576B431D09EF}" type="datetimeFigureOut">
              <a:rPr lang="sk-SK" smtClean="0"/>
              <a:t>23.09.2021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15BA-63C0-41FF-BDC8-DAF9D47E62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76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B1A3-75C1-4AA6-9982-576B431D09EF}" type="datetimeFigureOut">
              <a:rPr lang="sk-SK" smtClean="0"/>
              <a:t>23.09.2021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15BA-63C0-41FF-BDC8-DAF9D47E62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523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B1A3-75C1-4AA6-9982-576B431D09EF}" type="datetimeFigureOut">
              <a:rPr lang="sk-SK" smtClean="0"/>
              <a:t>23.09.2021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15BA-63C0-41FF-BDC8-DAF9D47E62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229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B1A3-75C1-4AA6-9982-576B431D09EF}" type="datetimeFigureOut">
              <a:rPr lang="sk-SK" smtClean="0"/>
              <a:t>23.09.2021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15BA-63C0-41FF-BDC8-DAF9D47E62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31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B1A3-75C1-4AA6-9982-576B431D09EF}" type="datetimeFigureOut">
              <a:rPr lang="sk-SK" smtClean="0"/>
              <a:t>23.09.2021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15BA-63C0-41FF-BDC8-DAF9D47E62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50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B1A3-75C1-4AA6-9982-576B431D09EF}" type="datetimeFigureOut">
              <a:rPr lang="sk-SK" smtClean="0"/>
              <a:t>23.09.2021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15BA-63C0-41FF-BDC8-DAF9D47E62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994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B1A3-75C1-4AA6-9982-576B431D09EF}" type="datetimeFigureOut">
              <a:rPr lang="sk-SK" smtClean="0"/>
              <a:t>23.09.2021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15BA-63C0-41FF-BDC8-DAF9D47E62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333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B1A3-75C1-4AA6-9982-576B431D09EF}" type="datetimeFigureOut">
              <a:rPr lang="sk-SK" smtClean="0"/>
              <a:t>23.09.2021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15BA-63C0-41FF-BDC8-DAF9D47E62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064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B1A3-75C1-4AA6-9982-576B431D09EF}" type="datetimeFigureOut">
              <a:rPr lang="sk-SK" smtClean="0"/>
              <a:t>23.09.2021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15BA-63C0-41FF-BDC8-DAF9D47E62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306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09B1A3-75C1-4AA6-9982-576B431D09EF}" type="datetimeFigureOut">
              <a:rPr lang="sk-SK" smtClean="0"/>
              <a:t>23.09.2021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8A15BA-63C0-41FF-BDC8-DAF9D47E62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015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B1A3-75C1-4AA6-9982-576B431D09EF}" type="datetimeFigureOut">
              <a:rPr lang="sk-SK" smtClean="0"/>
              <a:t>23.09.2021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15BA-63C0-41FF-BDC8-DAF9D47E62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924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09B1A3-75C1-4AA6-9982-576B431D09EF}" type="datetimeFigureOut">
              <a:rPr lang="sk-SK" smtClean="0"/>
              <a:t>23.09.2021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8A15BA-63C0-41FF-BDC8-DAF9D47E621C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88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xgFMsRxQc8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uOQTNN6qjk?feature=oembe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5D8E97-E9A4-46D1-B91C-882168383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9600" b="1" dirty="0">
                <a:solidFill>
                  <a:schemeClr val="accent2">
                    <a:lumMod val="75000"/>
                  </a:schemeClr>
                </a:solidFill>
              </a:rPr>
              <a:t>SVET RYTIEROV A KATEDRÁL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B4954AC-53E1-4D94-9309-3470B8EE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209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8ABF9E-9FD2-44E3-A624-119528D5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6600" b="1" dirty="0">
                <a:solidFill>
                  <a:schemeClr val="accent2">
                    <a:lumMod val="75000"/>
                  </a:schemeClr>
                </a:solidFill>
              </a:rPr>
              <a:t>...Zachovaný stredovek v meste...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60577A1A-8D31-4184-A2A5-17E8C401492B}"/>
              </a:ext>
            </a:extLst>
          </p:cNvPr>
          <p:cNvSpPr txBox="1"/>
          <p:nvPr/>
        </p:nvSpPr>
        <p:spPr>
          <a:xfrm>
            <a:off x="3539066" y="5958276"/>
            <a:ext cx="487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 err="1">
                <a:solidFill>
                  <a:schemeClr val="accent2">
                    <a:lumMod val="50000"/>
                  </a:schemeClr>
                </a:solidFill>
              </a:rPr>
              <a:t>Carcassonne</a:t>
            </a:r>
            <a:r>
              <a:rPr lang="sk-SK" sz="2400" b="1" dirty="0">
                <a:solidFill>
                  <a:schemeClr val="accent2">
                    <a:lumMod val="50000"/>
                  </a:schemeClr>
                </a:solidFill>
              </a:rPr>
              <a:t> - Francúzsko</a:t>
            </a:r>
          </a:p>
        </p:txBody>
      </p:sp>
      <p:pic>
        <p:nvPicPr>
          <p:cNvPr id="9222" name="Picture 6" descr="Photo: Cité de Carcassonne, France">
            <a:extLst>
              <a:ext uri="{FF2B5EF4-FFF2-40B4-BE49-F238E27FC236}">
                <a16:creationId xmlns:a16="http://schemas.microsoft.com/office/drawing/2014/main" id="{17FB8BA2-B708-43C3-A3C2-710AE4F4E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89" y="1830494"/>
            <a:ext cx="5429955" cy="407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1511C063-FD50-47F6-A28F-B74B984F1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1830494"/>
            <a:ext cx="5571781" cy="417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20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Top View Of Clockglassespen And Notebook Written With Thank You For Your  Attention On Wooden Background Stock Photo - Download Image Now - iStock">
            <a:extLst>
              <a:ext uri="{FF2B5EF4-FFF2-40B4-BE49-F238E27FC236}">
                <a16:creationId xmlns:a16="http://schemas.microsoft.com/office/drawing/2014/main" id="{2B30FC25-A7EC-4F15-B85A-3B7DB2ACA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65" y="370389"/>
            <a:ext cx="10259270" cy="591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43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8ABF9E-9FD2-44E3-A624-119528D5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600" b="1" dirty="0">
                <a:solidFill>
                  <a:schemeClr val="accent2">
                    <a:lumMod val="75000"/>
                  </a:schemeClr>
                </a:solidFill>
              </a:rPr>
              <a:t>RYTIERSKA KULTÚRA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A1BA975-1C95-42C4-9A97-79190305A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69" y="1947334"/>
            <a:ext cx="5506720" cy="4023360"/>
          </a:xfrm>
        </p:spPr>
        <p:txBody>
          <a:bodyPr>
            <a:normAutofit lnSpcReduction="10000"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 križiacke výpravy – </a:t>
            </a: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výslnie rytierov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 vznik prvých </a:t>
            </a: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rytierskych rádov, 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napr. </a:t>
            </a:r>
            <a:r>
              <a:rPr lang="sk-SK" sz="2400" dirty="0" err="1">
                <a:solidFill>
                  <a:schemeClr val="accent1">
                    <a:lumMod val="75000"/>
                  </a:schemeClr>
                </a:solidFill>
              </a:rPr>
              <a:t>templári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, johaniti, </a:t>
            </a:r>
            <a:r>
              <a:rPr lang="sk-SK" sz="2400" dirty="0" err="1">
                <a:solidFill>
                  <a:schemeClr val="accent1">
                    <a:lumMod val="75000"/>
                  </a:schemeClr>
                </a:solidFill>
              </a:rPr>
              <a:t>teutóni</a:t>
            </a:r>
            <a:endParaRPr lang="sk-SK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 neodmysliteľná súčasť kráľovských a feudálnych dvorov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 nákladnosť rytierskeho života –</a:t>
            </a: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 pôvod šľachticov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 potulní rytieri v službách zahraničia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 nutná účasť na </a:t>
            </a: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rytierskych turnajoch 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(vzájomné súperenie, skupinové súboje)</a:t>
            </a:r>
          </a:p>
        </p:txBody>
      </p:sp>
      <p:pic>
        <p:nvPicPr>
          <p:cNvPr id="1026" name="Picture 2" descr="Chudobni Rytieri Krista - Templari :: Kozmicka-iluzia">
            <a:extLst>
              <a:ext uri="{FF2B5EF4-FFF2-40B4-BE49-F238E27FC236}">
                <a16:creationId xmlns:a16="http://schemas.microsoft.com/office/drawing/2014/main" id="{596AE4D0-3D1E-4806-A68A-C107944FD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912" y="1947333"/>
            <a:ext cx="5475859" cy="415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91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8ABF9E-9FD2-44E3-A624-119528D5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600" b="1" dirty="0">
                <a:solidFill>
                  <a:schemeClr val="accent2">
                    <a:lumMod val="75000"/>
                  </a:schemeClr>
                </a:solidFill>
              </a:rPr>
              <a:t>TEMPLÁRI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A1BA975-1C95-42C4-9A97-79190305A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7" y="1983504"/>
            <a:ext cx="5506720" cy="4023360"/>
          </a:xfrm>
        </p:spPr>
        <p:txBody>
          <a:bodyPr>
            <a:norm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 ,,chudobní ochrancovia Kristovi“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 zakladateľ: </a:t>
            </a:r>
            <a:r>
              <a:rPr lang="sk-SK" sz="2400" dirty="0" err="1">
                <a:solidFill>
                  <a:schemeClr val="accent1">
                    <a:lumMod val="75000"/>
                  </a:schemeClr>
                </a:solidFill>
              </a:rPr>
              <a:t>fr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rytier Hugo de </a:t>
            </a:r>
            <a:r>
              <a:rPr lang="sk-SK" sz="2400" b="1" dirty="0" err="1">
                <a:solidFill>
                  <a:schemeClr val="accent1">
                    <a:lumMod val="75000"/>
                  </a:schemeClr>
                </a:solidFill>
              </a:rPr>
              <a:t>Payens</a:t>
            </a: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žiadosť </a:t>
            </a:r>
            <a:r>
              <a:rPr lang="sk-SK" sz="2400" dirty="0" err="1">
                <a:solidFill>
                  <a:schemeClr val="accent1">
                    <a:lumMod val="75000"/>
                  </a:schemeClr>
                </a:solidFill>
              </a:rPr>
              <a:t>Balduinovi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 II., ktorý mu poskytol časť svojho paláca (</a:t>
            </a:r>
            <a:r>
              <a:rPr lang="sk-SK" sz="2400" dirty="0" err="1">
                <a:solidFill>
                  <a:schemeClr val="accent1">
                    <a:lumMod val="75000"/>
                  </a:schemeClr>
                </a:solidFill>
              </a:rPr>
              <a:t>templum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) pre založenie rádu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79 pravidiel fungovania rádu: 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sľub chudoby, sľub celibátu, sľub pravidelnej modlitby, prísne sľuby fyzického vzhľadu a i.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sz="2400" dirty="0" err="1">
                <a:solidFill>
                  <a:schemeClr val="accent1">
                    <a:lumMod val="75000"/>
                  </a:schemeClr>
                </a:solidFill>
              </a:rPr>
              <a:t>templárske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 heslo: </a:t>
            </a:r>
            <a:r>
              <a:rPr lang="sk-SK" sz="2400" b="1" dirty="0">
                <a:solidFill>
                  <a:schemeClr val="accent2">
                    <a:lumMod val="50000"/>
                  </a:schemeClr>
                </a:solidFill>
              </a:rPr>
              <a:t>,,</a:t>
            </a:r>
            <a:r>
              <a:rPr lang="it-IT" sz="2000" b="1" i="1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Non nobis, Domine, non nobis, sed Nomini Tuo da gloriam</a:t>
            </a:r>
            <a:r>
              <a:rPr lang="sk-SK" sz="2000" b="1" i="1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!“</a:t>
            </a:r>
            <a:endParaRPr lang="sk-SK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sk-SK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 descr="Kto k nám príde s mečom, zomrie na meč! Moderné templári (vzhľad  pravoslávnych)">
            <a:extLst>
              <a:ext uri="{FF2B5EF4-FFF2-40B4-BE49-F238E27FC236}">
                <a16:creationId xmlns:a16="http://schemas.microsoft.com/office/drawing/2014/main" id="{5F2A1244-719B-4CB5-A14C-0C689404A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67" y="1814940"/>
            <a:ext cx="3276423" cy="436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uy Shield Knight Templar white/red curved | Roman Shop">
            <a:extLst>
              <a:ext uri="{FF2B5EF4-FFF2-40B4-BE49-F238E27FC236}">
                <a16:creationId xmlns:a16="http://schemas.microsoft.com/office/drawing/2014/main" id="{E804370A-F7FB-404F-B4EC-7511349F8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881" y="1932986"/>
            <a:ext cx="3093297" cy="412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13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8ABF9E-9FD2-44E3-A624-119528D5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600" b="1" dirty="0">
                <a:solidFill>
                  <a:schemeClr val="accent2">
                    <a:lumMod val="75000"/>
                  </a:schemeClr>
                </a:solidFill>
              </a:rPr>
              <a:t>JOHANITI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A1BA975-1C95-42C4-9A97-79190305A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7" y="1983504"/>
            <a:ext cx="5506720" cy="4023360"/>
          </a:xfrm>
        </p:spPr>
        <p:txBody>
          <a:bodyPr>
            <a:normAutofit lnSpcReduction="10000"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 tzv. </a:t>
            </a: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,,maltézsky rád“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 rytieri bojujúci v Svätej zemi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 hierarchia členov: rytieri, kňazi, bratia-ošetrovatelia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 silná pôsobnosť na ostrove </a:t>
            </a:r>
            <a:r>
              <a:rPr lang="sk-SK" sz="2400" dirty="0" err="1">
                <a:solidFill>
                  <a:schemeClr val="accent1">
                    <a:lumMod val="75000"/>
                  </a:schemeClr>
                </a:solidFill>
              </a:rPr>
              <a:t>Rhodos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 : boj proti </a:t>
            </a:r>
            <a:r>
              <a:rPr lang="sk-SK" sz="2400" dirty="0" err="1">
                <a:solidFill>
                  <a:schemeClr val="accent1">
                    <a:lumMod val="75000"/>
                  </a:schemeClr>
                </a:solidFill>
              </a:rPr>
              <a:t>moslilom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 a Turkom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 presídlenie sa na ostrov Malta, neskôr do Ríma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výsada početných honosných pápežských darov</a:t>
            </a:r>
          </a:p>
        </p:txBody>
      </p:sp>
      <p:pic>
        <p:nvPicPr>
          <p:cNvPr id="3074" name="Picture 2" descr="Johaniti">
            <a:extLst>
              <a:ext uri="{FF2B5EF4-FFF2-40B4-BE49-F238E27FC236}">
                <a16:creationId xmlns:a16="http://schemas.microsoft.com/office/drawing/2014/main" id="{78665981-FC09-4B58-9212-1B7A3D12F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244" y="1983504"/>
            <a:ext cx="5892800" cy="412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77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8ABF9E-9FD2-44E3-A624-119528D5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600" b="1" dirty="0">
                <a:solidFill>
                  <a:schemeClr val="accent2">
                    <a:lumMod val="75000"/>
                  </a:schemeClr>
                </a:solidFill>
              </a:rPr>
              <a:t>...Z historických prameňov...</a:t>
            </a:r>
          </a:p>
        </p:txBody>
      </p:sp>
      <p:sp>
        <p:nvSpPr>
          <p:cNvPr id="6" name="Bublina reči: obdĺžnik so zaoblenými rohmi 5">
            <a:extLst>
              <a:ext uri="{FF2B5EF4-FFF2-40B4-BE49-F238E27FC236}">
                <a16:creationId xmlns:a16="http://schemas.microsoft.com/office/drawing/2014/main" id="{68E46F7B-E32D-478C-A955-447CF16B7134}"/>
              </a:ext>
            </a:extLst>
          </p:cNvPr>
          <p:cNvSpPr/>
          <p:nvPr/>
        </p:nvSpPr>
        <p:spPr>
          <a:xfrm>
            <a:off x="191912" y="1940560"/>
            <a:ext cx="6344355" cy="393869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,,</a:t>
            </a:r>
            <a:r>
              <a:rPr lang="sk-SK" sz="2100" i="1" dirty="0"/>
              <a:t>Prví sa zrazili s ostrými kopijami bavorský vojvoda Viliam a </a:t>
            </a:r>
            <a:r>
              <a:rPr lang="sk-SK" sz="2100" i="1" dirty="0" err="1"/>
              <a:t>brandendburský</a:t>
            </a:r>
            <a:r>
              <a:rPr lang="sk-SK" sz="2100" i="1" dirty="0"/>
              <a:t> </a:t>
            </a:r>
            <a:r>
              <a:rPr lang="sk-SK" sz="2100" i="1" dirty="0" err="1"/>
              <a:t>markofág</a:t>
            </a:r>
            <a:r>
              <a:rPr lang="sk-SK" sz="2100" i="1" dirty="0"/>
              <a:t> Kazimír. Keď zlomili žrde, zrazu sa vzájomne napadli vytasenými mečmi. Potom nasledoval súboj ďalšieho </a:t>
            </a:r>
            <a:r>
              <a:rPr lang="sk-SK" sz="2100" i="1" dirty="0" err="1"/>
              <a:t>markofága</a:t>
            </a:r>
            <a:r>
              <a:rPr lang="sk-SK" sz="2100" i="1" dirty="0"/>
              <a:t> Juraja a vojvodu Alberta z </a:t>
            </a:r>
            <a:r>
              <a:rPr lang="sk-SK" sz="2100" i="1" dirty="0" err="1"/>
              <a:t>Mechelbergu</a:t>
            </a:r>
            <a:r>
              <a:rPr lang="sk-SK" sz="2100" i="1" dirty="0"/>
              <a:t>. Keď sa skončili boje párov, čakali dva šíky na znamenie, aby sa mohli spolu zraziť. Zaznela vojenská trúba a rytieri sa vyrútili proti sebe s útočnými kopijami. Tak sa námestie ozývalo praskotom lámaných kopijí, treskom padajúcich zbraní a častým erdžaním koní. Až tak, že by si veril, že nejde o zábavné cvičenie, ale o ozajstnú bitku.“</a:t>
            </a:r>
          </a:p>
        </p:txBody>
      </p:sp>
      <p:pic>
        <p:nvPicPr>
          <p:cNvPr id="4098" name="Picture 2" descr="Stará Ľubovňa: V podhradí sa počas víkendu odohrávajú rytierske turnaje -  Dobré noviny">
            <a:extLst>
              <a:ext uri="{FF2B5EF4-FFF2-40B4-BE49-F238E27FC236}">
                <a16:creationId xmlns:a16="http://schemas.microsoft.com/office/drawing/2014/main" id="{2FA333F2-DD1E-414A-8443-EE3BE1F81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777" y="1940560"/>
            <a:ext cx="5297311" cy="369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24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8ABF9E-9FD2-44E3-A624-119528D5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6600" b="1" dirty="0">
                <a:solidFill>
                  <a:schemeClr val="accent2">
                    <a:lumMod val="75000"/>
                  </a:schemeClr>
                </a:solidFill>
              </a:rPr>
              <a:t>...Stopy stredoveku v 21. storočí...</a:t>
            </a:r>
          </a:p>
        </p:txBody>
      </p:sp>
      <p:pic>
        <p:nvPicPr>
          <p:cNvPr id="3" name="Online médium 2" title="Rytiersky festival Rotenstein 2018 na Zámku Holíč">
            <a:hlinkClick r:id="" action="ppaction://media"/>
            <a:extLst>
              <a:ext uri="{FF2B5EF4-FFF2-40B4-BE49-F238E27FC236}">
                <a16:creationId xmlns:a16="http://schemas.microsoft.com/office/drawing/2014/main" id="{C90D9776-A45E-4913-B7B9-70A95424B18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55413" y="1926167"/>
            <a:ext cx="7493564" cy="4233864"/>
          </a:xfrm>
          <a:prstGeom prst="rect">
            <a:avLst/>
          </a:prstGeom>
        </p:spPr>
      </p:pic>
      <p:sp>
        <p:nvSpPr>
          <p:cNvPr id="7" name="Bublina reči: obdĺžnik so zaoblenými rohmi 6">
            <a:extLst>
              <a:ext uri="{FF2B5EF4-FFF2-40B4-BE49-F238E27FC236}">
                <a16:creationId xmlns:a16="http://schemas.microsoft.com/office/drawing/2014/main" id="{0B81E97C-2DD8-4F8D-8462-203489D1C90D}"/>
              </a:ext>
            </a:extLst>
          </p:cNvPr>
          <p:cNvSpPr/>
          <p:nvPr/>
        </p:nvSpPr>
        <p:spPr>
          <a:xfrm>
            <a:off x="8048977" y="1926167"/>
            <a:ext cx="3939822" cy="393869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i="1" dirty="0"/>
              <a:t>Rytiersky festival </a:t>
            </a:r>
            <a:r>
              <a:rPr lang="sk-SK" sz="4000" i="1" dirty="0" err="1"/>
              <a:t>Rotenstein</a:t>
            </a:r>
            <a:r>
              <a:rPr lang="sk-SK" sz="4000" i="1" dirty="0"/>
              <a:t> – Holíč (2018)</a:t>
            </a:r>
          </a:p>
        </p:txBody>
      </p:sp>
    </p:spTree>
    <p:extLst>
      <p:ext uri="{BB962C8B-B14F-4D97-AF65-F5344CB8AC3E}">
        <p14:creationId xmlns:p14="http://schemas.microsoft.com/office/powerpoint/2010/main" val="59724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8ABF9E-9FD2-44E3-A624-119528D5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6600" b="1" dirty="0">
                <a:solidFill>
                  <a:schemeClr val="accent2">
                    <a:lumMod val="75000"/>
                  </a:schemeClr>
                </a:solidFill>
              </a:rPr>
              <a:t>...Stopy stredoveku v 21. storočí...</a:t>
            </a:r>
          </a:p>
        </p:txBody>
      </p:sp>
      <p:sp>
        <p:nvSpPr>
          <p:cNvPr id="7" name="Bublina reči: obdĺžnik so zaoblenými rohmi 6">
            <a:extLst>
              <a:ext uri="{FF2B5EF4-FFF2-40B4-BE49-F238E27FC236}">
                <a16:creationId xmlns:a16="http://schemas.microsoft.com/office/drawing/2014/main" id="{0B81E97C-2DD8-4F8D-8462-203489D1C90D}"/>
              </a:ext>
            </a:extLst>
          </p:cNvPr>
          <p:cNvSpPr/>
          <p:nvPr/>
        </p:nvSpPr>
        <p:spPr>
          <a:xfrm>
            <a:off x="8048977" y="1926167"/>
            <a:ext cx="3939822" cy="393869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i="1" dirty="0"/>
              <a:t>Rytiersky turnaj na Devíne (2015)</a:t>
            </a:r>
          </a:p>
        </p:txBody>
      </p:sp>
      <p:pic>
        <p:nvPicPr>
          <p:cNvPr id="4" name="Online médium 3" title="Rytieri na Devíne - Knights at Devin Castle">
            <a:hlinkClick r:id="" action="ppaction://media"/>
            <a:extLst>
              <a:ext uri="{FF2B5EF4-FFF2-40B4-BE49-F238E27FC236}">
                <a16:creationId xmlns:a16="http://schemas.microsoft.com/office/drawing/2014/main" id="{E3D7E968-595E-4249-A21E-07A0B729627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50309" y="2095500"/>
            <a:ext cx="7185430" cy="405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0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8ABF9E-9FD2-44E3-A624-119528D5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600" b="1" dirty="0">
                <a:solidFill>
                  <a:schemeClr val="accent2">
                    <a:lumMod val="75000"/>
                  </a:schemeClr>
                </a:solidFill>
              </a:rPr>
              <a:t>RYTIERSKY ÉTOS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A1BA975-1C95-42C4-9A97-79190305A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7" y="1983504"/>
            <a:ext cx="5506720" cy="4023360"/>
          </a:xfrm>
        </p:spPr>
        <p:txBody>
          <a:bodyPr>
            <a:normAutofit lnSpcReduction="10000"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samostatná rytierska kultúra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 ideálny rytier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 : rešpektovanie rytierskych hodnôt a cností:</a:t>
            </a:r>
          </a:p>
          <a:p>
            <a:pPr marL="457200" indent="-457200" algn="ctr">
              <a:buAutoNum type="alphaLcParenR"/>
            </a:pP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vernosť</a:t>
            </a:r>
          </a:p>
          <a:p>
            <a:pPr marL="457200" indent="-457200" algn="ctr">
              <a:buAutoNum type="alphaLcParenR"/>
            </a:pP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zbožnosť</a:t>
            </a:r>
          </a:p>
          <a:p>
            <a:pPr marL="457200" indent="-457200" algn="ctr">
              <a:buAutoNum type="alphaLcParenR"/>
            </a:pP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hrdinská bojovnosť</a:t>
            </a:r>
          </a:p>
          <a:p>
            <a:pPr marL="457200" indent="-457200" algn="ctr">
              <a:buAutoNum type="alphaLcParenR"/>
            </a:pP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pomoc slabším</a:t>
            </a:r>
          </a:p>
          <a:p>
            <a:pPr marL="457200" indent="-457200" algn="ctr">
              <a:buAutoNum type="alphaLcParenR"/>
            </a:pP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úcta k žene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potulní trubadúri – ľúbostná lyrika</a:t>
            </a:r>
          </a:p>
        </p:txBody>
      </p:sp>
      <p:pic>
        <p:nvPicPr>
          <p:cNvPr id="5122" name="Picture 2" descr="trubaduri (1) | Часопис КУЛТ">
            <a:extLst>
              <a:ext uri="{FF2B5EF4-FFF2-40B4-BE49-F238E27FC236}">
                <a16:creationId xmlns:a16="http://schemas.microsoft.com/office/drawing/2014/main" id="{4BB199CF-F18C-4F6D-96F4-DC3ED0DE9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246" y="1983504"/>
            <a:ext cx="5740576" cy="424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16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8ABF9E-9FD2-44E3-A624-119528D5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600" b="1" dirty="0">
                <a:solidFill>
                  <a:schemeClr val="accent2">
                    <a:lumMod val="75000"/>
                  </a:schemeClr>
                </a:solidFill>
              </a:rPr>
              <a:t>STREDOVEKÉ UMENIE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A1BA975-1C95-42C4-9A97-79190305A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7" y="1983504"/>
            <a:ext cx="5506720" cy="4023360"/>
          </a:xfrm>
        </p:spPr>
        <p:txBody>
          <a:bodyPr>
            <a:normAutofit fontScale="92500" lnSpcReduction="10000"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 výstavba honosných katedrál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 umelecky bohatá gotika : </a:t>
            </a: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lomený oblúk, monumentálna kamenná výzdoba, </a:t>
            </a:r>
            <a:r>
              <a:rPr lang="sk-SK" sz="2400" b="1" dirty="0" err="1">
                <a:solidFill>
                  <a:schemeClr val="accent1">
                    <a:lumMod val="75000"/>
                  </a:schemeClr>
                </a:solidFill>
              </a:rPr>
              <a:t>vitrážne</a:t>
            </a: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 okná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výtvarné umenie zrkadlil najmä interiér – </a:t>
            </a: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hlavný oltár, sochy svätcov, fresky na stenách, </a:t>
            </a:r>
            <a:r>
              <a:rPr lang="sk-SK" sz="2400" b="1" dirty="0" err="1">
                <a:solidFill>
                  <a:schemeClr val="accent1">
                    <a:lumMod val="75000"/>
                  </a:schemeClr>
                </a:solidFill>
              </a:rPr>
              <a:t>tumby</a:t>
            </a:r>
            <a:endParaRPr lang="sk-SK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 katedrála 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 - miesto korunovácií, úschova cenností a bohoslužobného náčinia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 honosné farské kostoly </a:t>
            </a:r>
            <a:r>
              <a:rPr lang="sk-SK" sz="2400" dirty="0">
                <a:solidFill>
                  <a:schemeClr val="accent1">
                    <a:lumMod val="75000"/>
                  </a:schemeClr>
                </a:solidFill>
              </a:rPr>
              <a:t> vznikali v bohatých prosperujúcich mestách</a:t>
            </a:r>
            <a:endParaRPr lang="sk-SK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sk-SK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194" name="Picture 2" descr="Vítejte v Gate..!!: Gotika">
            <a:extLst>
              <a:ext uri="{FF2B5EF4-FFF2-40B4-BE49-F238E27FC236}">
                <a16:creationId xmlns:a16="http://schemas.microsoft.com/office/drawing/2014/main" id="{96344DA1-1ACF-4DD2-9952-17DFB27ED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642" y="1869476"/>
            <a:ext cx="2536825" cy="425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Vitráže v novodobém i historizujícím stylu | inspirati">
            <a:extLst>
              <a:ext uri="{FF2B5EF4-FFF2-40B4-BE49-F238E27FC236}">
                <a16:creationId xmlns:a16="http://schemas.microsoft.com/office/drawing/2014/main" id="{E0271846-1314-43C8-B06C-BAEA072BE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218090" y="2835604"/>
            <a:ext cx="4251415" cy="231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990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Retrospektí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</TotalTime>
  <Words>422</Words>
  <Application>Microsoft Office PowerPoint</Application>
  <PresentationFormat>Širokouhlá</PresentationFormat>
  <Paragraphs>43</Paragraphs>
  <Slides>11</Slides>
  <Notes>0</Notes>
  <HiddenSlides>0</HiddenSlides>
  <MMClips>2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Retrospektíva</vt:lpstr>
      <vt:lpstr>SVET RYTIEROV A KATEDRÁL</vt:lpstr>
      <vt:lpstr>RYTIERSKA KULTÚRA</vt:lpstr>
      <vt:lpstr>TEMPLÁRI</vt:lpstr>
      <vt:lpstr>JOHANITI</vt:lpstr>
      <vt:lpstr>...Z historických prameňov...</vt:lpstr>
      <vt:lpstr>...Stopy stredoveku v 21. storočí...</vt:lpstr>
      <vt:lpstr>...Stopy stredoveku v 21. storočí...</vt:lpstr>
      <vt:lpstr>RYTIERSKY ÉTOS</vt:lpstr>
      <vt:lpstr>STREDOVEKÉ UMENIE</vt:lpstr>
      <vt:lpstr>...Zachovaný stredovek v meste...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SVET RYTIEROV A KATEDRÁL</dc:title>
  <dc:creator>Hrebenakova Nikola</dc:creator>
  <cp:lastModifiedBy>student</cp:lastModifiedBy>
  <cp:revision>10</cp:revision>
  <dcterms:created xsi:type="dcterms:W3CDTF">2021-01-13T09:51:29Z</dcterms:created>
  <dcterms:modified xsi:type="dcterms:W3CDTF">2021-09-23T07:44:46Z</dcterms:modified>
</cp:coreProperties>
</file>