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59" r:id="rId10"/>
    <p:sldId id="260" r:id="rId11"/>
    <p:sldId id="258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873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10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68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4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201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01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30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199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921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86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0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t="-6000" r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9E19-2F64-4201-963C-E78BFC38A203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F7CF-2E20-4586-BC1B-21D4E25356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026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8500" y="1184357"/>
            <a:ext cx="9169831" cy="32791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k-SK" sz="5400" b="1" dirty="0" err="1" smtClean="0">
                <a:latin typeface="Comic Sans MS" panose="030F0702030302020204" pitchFamily="66" charset="0"/>
              </a:rPr>
              <a:t>Karl</a:t>
            </a:r>
            <a:r>
              <a:rPr lang="sk-SK" sz="5400" b="1" dirty="0" smtClean="0">
                <a:latin typeface="Comic Sans MS" panose="030F0702030302020204" pitchFamily="66" charset="0"/>
              </a:rPr>
              <a:t> May - </a:t>
            </a:r>
            <a:r>
              <a:rPr lang="sk-SK" sz="5400" b="1" dirty="0">
                <a:latin typeface="Comic Sans MS" panose="030F0702030302020204" pitchFamily="66" charset="0"/>
              </a:rPr>
              <a:t>Šľachetnosť </a:t>
            </a:r>
            <a:r>
              <a:rPr lang="sk-SK" sz="5400" b="1" dirty="0" smtClean="0">
                <a:latin typeface="Comic Sans MS" panose="030F0702030302020204" pitchFamily="66" charset="0"/>
              </a:rPr>
              <a:t>Old </a:t>
            </a:r>
            <a:r>
              <a:rPr lang="sk-SK" sz="5400" b="1" dirty="0" err="1" smtClean="0">
                <a:latin typeface="Comic Sans MS" panose="030F0702030302020204" pitchFamily="66" charset="0"/>
              </a:rPr>
              <a:t>Shatterhanda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958739" y="5439904"/>
            <a:ext cx="4050224" cy="453325"/>
          </a:xfrm>
        </p:spPr>
        <p:txBody>
          <a:bodyPr/>
          <a:lstStyle/>
          <a:p>
            <a:r>
              <a:rPr lang="sk-SK" b="1" dirty="0" smtClean="0">
                <a:latin typeface="Comic Sans MS" panose="030F0702030302020204" pitchFamily="66" charset="0"/>
              </a:rPr>
              <a:t>Mgr. Simona Gondeková</a:t>
            </a:r>
            <a:endParaRPr lang="sk-SK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latin typeface="Comic Sans MS" panose="030F0702030302020204" pitchFamily="66" charset="0"/>
              </a:rPr>
              <a:t>Zapíšeme si!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36372" y="1825625"/>
            <a:ext cx="9736428" cy="404714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hl. postava: </a:t>
            </a:r>
            <a:r>
              <a:rPr lang="sk-SK" dirty="0">
                <a:latin typeface="Comic Sans MS" panose="030F0702030302020204" pitchFamily="66" charset="0"/>
              </a:rPr>
              <a:t>Old </a:t>
            </a:r>
            <a:r>
              <a:rPr lang="sk-SK" dirty="0" err="1">
                <a:latin typeface="Comic Sans MS" panose="030F0702030302020204" pitchFamily="66" charset="0"/>
              </a:rPr>
              <a:t>Shatterhand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vedľ</a:t>
            </a:r>
            <a:r>
              <a:rPr lang="sk-SK" dirty="0" smtClean="0">
                <a:latin typeface="Comic Sans MS" panose="030F0702030302020204" pitchFamily="66" charset="0"/>
              </a:rPr>
              <a:t>. postavy: </a:t>
            </a:r>
            <a:r>
              <a:rPr lang="sk-SK" dirty="0" err="1">
                <a:latin typeface="Comic Sans MS" panose="030F0702030302020204" pitchFamily="66" charset="0"/>
              </a:rPr>
              <a:t>Winnetou</a:t>
            </a:r>
            <a:r>
              <a:rPr lang="sk-SK" dirty="0">
                <a:latin typeface="Comic Sans MS" panose="030F0702030302020204" pitchFamily="66" charset="0"/>
              </a:rPr>
              <a:t>,  Old </a:t>
            </a:r>
            <a:r>
              <a:rPr lang="sk-SK" dirty="0" err="1">
                <a:latin typeface="Comic Sans MS" panose="030F0702030302020204" pitchFamily="66" charset="0"/>
              </a:rPr>
              <a:t>Firehand</a:t>
            </a:r>
            <a:r>
              <a:rPr lang="sk-SK" dirty="0">
                <a:latin typeface="Comic Sans MS" panose="030F0702030302020204" pitchFamily="66" charset="0"/>
              </a:rPr>
              <a:t>, Veľký Vlk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druh rozprávania: ON-rozprávanie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u="sng" dirty="0">
                <a:latin typeface="Comic Sans MS" panose="030F0702030302020204" pitchFamily="66" charset="0"/>
              </a:rPr>
              <a:t>Na dosiahnutie napätia </a:t>
            </a:r>
            <a:r>
              <a:rPr lang="sk-SK" dirty="0">
                <a:latin typeface="Comic Sans MS" panose="030F0702030302020204" pitchFamily="66" charset="0"/>
              </a:rPr>
              <a:t>autor </a:t>
            </a:r>
            <a:r>
              <a:rPr lang="sk-SK" dirty="0" smtClean="0">
                <a:latin typeface="Comic Sans MS" panose="030F0702030302020204" pitchFamily="66" charset="0"/>
              </a:rPr>
              <a:t>využíva nezvyčajné </a:t>
            </a:r>
            <a:r>
              <a:rPr lang="sk-SK" dirty="0">
                <a:latin typeface="Comic Sans MS" panose="030F0702030302020204" pitchFamily="66" charset="0"/>
              </a:rPr>
              <a:t>prostredie</a:t>
            </a:r>
            <a:r>
              <a:rPr lang="sk-SK" dirty="0" smtClean="0">
                <a:latin typeface="Comic Sans MS" panose="030F0702030302020204" pitchFamily="66" charset="0"/>
              </a:rPr>
              <a:t>, kontrast </a:t>
            </a:r>
            <a:r>
              <a:rPr lang="sk-SK" dirty="0">
                <a:latin typeface="Comic Sans MS" panose="030F0702030302020204" pitchFamily="66" charset="0"/>
              </a:rPr>
              <a:t>kladných a záporných hrdinov</a:t>
            </a:r>
            <a:r>
              <a:rPr lang="sk-SK" dirty="0" smtClean="0">
                <a:latin typeface="Comic Sans MS" panose="030F0702030302020204" pitchFamily="66" charset="0"/>
              </a:rPr>
              <a:t>, výnimočného </a:t>
            </a:r>
            <a:r>
              <a:rPr lang="sk-SK" dirty="0">
                <a:latin typeface="Comic Sans MS" panose="030F0702030302020204" pitchFamily="66" charset="0"/>
              </a:rPr>
              <a:t>hlavného hrdinu</a:t>
            </a:r>
            <a:r>
              <a:rPr lang="sk-SK" dirty="0" smtClean="0">
                <a:latin typeface="Comic Sans MS" panose="030F0702030302020204" pitchFamily="66" charset="0"/>
              </a:rPr>
              <a:t>, jednoduché </a:t>
            </a:r>
            <a:r>
              <a:rPr lang="sk-SK" dirty="0">
                <a:latin typeface="Comic Sans MS" panose="030F0702030302020204" pitchFamily="66" charset="0"/>
              </a:rPr>
              <a:t>vety</a:t>
            </a:r>
            <a:r>
              <a:rPr lang="sk-SK" dirty="0" smtClean="0">
                <a:latin typeface="Comic Sans MS" panose="030F0702030302020204" pitchFamily="66" charset="0"/>
              </a:rPr>
              <a:t>, dialóg.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latin typeface="Comic Sans MS" panose="030F0702030302020204" pitchFamily="66" charset="0"/>
              </a:rPr>
              <a:t>Western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0380" y="1825625"/>
            <a:ext cx="987242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sz="2400" dirty="0" smtClean="0">
                <a:latin typeface="Comic Sans MS" panose="030F0702030302020204" pitchFamily="66" charset="0"/>
              </a:rPr>
              <a:t> </a:t>
            </a:r>
            <a:r>
              <a:rPr lang="sk-SK" sz="2400" dirty="0">
                <a:latin typeface="Comic Sans MS" panose="030F0702030302020204" pitchFamily="66" charset="0"/>
              </a:rPr>
              <a:t>druh románu, dobrodružné prozaické dielo, ktoré čerpá námet z čias osídľovania divokého západu, z prostredia kovbojov, </a:t>
            </a:r>
            <a:r>
              <a:rPr lang="sk-SK" sz="2400" dirty="0" smtClean="0">
                <a:latin typeface="Comic Sans MS" panose="030F0702030302020204" pitchFamily="66" charset="0"/>
              </a:rPr>
              <a:t>Indiánov</a:t>
            </a:r>
          </a:p>
          <a:p>
            <a:pPr algn="just">
              <a:lnSpc>
                <a:spcPct val="150000"/>
              </a:lnSpc>
            </a:pPr>
            <a:r>
              <a:rPr lang="sk-SK" sz="2400" dirty="0">
                <a:latin typeface="Comic Sans MS" panose="030F0702030302020204" pitchFamily="66" charset="0"/>
              </a:rPr>
              <a:t> </a:t>
            </a:r>
            <a:r>
              <a:rPr lang="sk-SK" sz="2400" dirty="0" smtClean="0">
                <a:latin typeface="Comic Sans MS" panose="030F0702030302020204" pitchFamily="66" charset="0"/>
              </a:rPr>
              <a:t>jeho </a:t>
            </a:r>
            <a:r>
              <a:rPr lang="sk-SK" sz="2400" dirty="0">
                <a:latin typeface="Comic Sans MS" panose="030F0702030302020204" pitchFamily="66" charset="0"/>
              </a:rPr>
              <a:t>hlavnou myšlienkou je boj za </a:t>
            </a:r>
            <a:r>
              <a:rPr lang="sk-SK" sz="2400" dirty="0" smtClean="0">
                <a:latin typeface="Comic Sans MS" panose="030F0702030302020204" pitchFamily="66" charset="0"/>
              </a:rPr>
              <a:t>spravodlivosť</a:t>
            </a:r>
            <a:endParaRPr lang="sk-SK" sz="24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sz="2400" dirty="0" smtClean="0">
                <a:latin typeface="Comic Sans MS" panose="030F0702030302020204" pitchFamily="66" charset="0"/>
              </a:rPr>
              <a:t> známy je aj z filmovej tvorby</a:t>
            </a:r>
          </a:p>
        </p:txBody>
      </p:sp>
      <p:pic>
        <p:nvPicPr>
          <p:cNvPr id="1026" name="Picture 2" descr="The Indian gospel - Custer and the Little Bighor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4965" y="2266474"/>
            <a:ext cx="4867835" cy="36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err="1" smtClean="0">
                <a:latin typeface="Comic Sans MS" panose="030F0702030302020204" pitchFamily="66" charset="0"/>
              </a:rPr>
              <a:t>Karl</a:t>
            </a:r>
            <a:r>
              <a:rPr lang="sk-SK" sz="5400" b="1" dirty="0" smtClean="0">
                <a:latin typeface="Comic Sans MS" panose="030F0702030302020204" pitchFamily="66" charset="0"/>
              </a:rPr>
              <a:t> May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0380" y="1825625"/>
            <a:ext cx="9872420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>
                <a:latin typeface="Comic Sans MS" panose="030F0702030302020204" pitchFamily="66" charset="0"/>
              </a:rPr>
              <a:t>nemecký </a:t>
            </a:r>
            <a:r>
              <a:rPr lang="sk-SK" dirty="0" smtClean="0">
                <a:latin typeface="Comic Sans MS" panose="030F0702030302020204" pitchFamily="66" charset="0"/>
              </a:rPr>
              <a:t>spisovateľ</a:t>
            </a: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napísal </a:t>
            </a:r>
            <a:r>
              <a:rPr lang="sk-SK" dirty="0">
                <a:latin typeface="Comic Sans MS" panose="030F0702030302020204" pitchFamily="66" charset="0"/>
              </a:rPr>
              <a:t>70 dobrodružných </a:t>
            </a:r>
            <a:r>
              <a:rPr lang="sk-SK" dirty="0" smtClean="0">
                <a:latin typeface="Comic Sans MS" panose="030F0702030302020204" pitchFamily="66" charset="0"/>
              </a:rPr>
              <a:t>románov</a:t>
            </a: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preslávil </a:t>
            </a:r>
            <a:r>
              <a:rPr lang="sk-SK" dirty="0">
                <a:latin typeface="Comic Sans MS" panose="030F0702030302020204" pitchFamily="66" charset="0"/>
              </a:rPr>
              <a:t>sa hlavne príbehmi o indiánskom </a:t>
            </a:r>
            <a:r>
              <a:rPr lang="sk-SK" dirty="0" smtClean="0">
                <a:latin typeface="Comic Sans MS" panose="030F0702030302020204" pitchFamily="66" charset="0"/>
              </a:rPr>
              <a:t>náčelníkovi </a:t>
            </a:r>
            <a:r>
              <a:rPr lang="sk-SK" dirty="0" err="1" smtClean="0">
                <a:latin typeface="Comic Sans MS" panose="030F0702030302020204" pitchFamily="66" charset="0"/>
              </a:rPr>
              <a:t>Winnetouovi</a:t>
            </a:r>
            <a:r>
              <a:rPr lang="sk-SK" dirty="0" smtClean="0">
                <a:latin typeface="Comic Sans MS" panose="030F0702030302020204" pitchFamily="66" charset="0"/>
              </a:rPr>
              <a:t> a </a:t>
            </a:r>
            <a:r>
              <a:rPr lang="sk-SK" dirty="0">
                <a:latin typeface="Comic Sans MS" panose="030F0702030302020204" pitchFamily="66" charset="0"/>
              </a:rPr>
              <a:t>jeho bielom bratovi </a:t>
            </a:r>
            <a:r>
              <a:rPr lang="sk-SK" dirty="0" smtClean="0">
                <a:latin typeface="Comic Sans MS" panose="030F0702030302020204" pitchFamily="66" charset="0"/>
              </a:rPr>
              <a:t>Old </a:t>
            </a:r>
            <a:r>
              <a:rPr lang="sk-SK" dirty="0" err="1" smtClean="0">
                <a:latin typeface="Comic Sans MS" panose="030F0702030302020204" pitchFamily="66" charset="0"/>
              </a:rPr>
              <a:t>Shatterhandovi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jeho dobrodružné romány najprv vychádzali na pokračovanie v časopisoch, až neskôr </a:t>
            </a:r>
            <a:r>
              <a:rPr lang="sk-SK" dirty="0" smtClean="0">
                <a:latin typeface="Comic Sans MS" panose="030F0702030302020204" pitchFamily="66" charset="0"/>
              </a:rPr>
              <a:t>knižne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autor mal bohatú predstavivosť, exotické miesta, na ktorých sa odohráva dej jeho dobrodružných románov, nikdy nenavštívil</a:t>
            </a:r>
          </a:p>
        </p:txBody>
      </p:sp>
      <p:pic>
        <p:nvPicPr>
          <p:cNvPr id="1026" name="Picture 2" descr="Karl May –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485" y="150100"/>
            <a:ext cx="1764406" cy="2746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8260989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err="1" smtClean="0">
                <a:latin typeface="Comic Sans MS" panose="030F0702030302020204" pitchFamily="66" charset="0"/>
              </a:rPr>
              <a:t>Karl</a:t>
            </a:r>
            <a:r>
              <a:rPr lang="sk-SK" sz="5400" b="1" dirty="0" smtClean="0">
                <a:latin typeface="Comic Sans MS" panose="030F0702030302020204" pitchFamily="66" charset="0"/>
              </a:rPr>
              <a:t> </a:t>
            </a:r>
            <a:r>
              <a:rPr lang="sk-SK" sz="5400" b="1" dirty="0" smtClean="0">
                <a:latin typeface="Comic Sans MS" panose="030F0702030302020204" pitchFamily="66" charset="0"/>
              </a:rPr>
              <a:t>May - diela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0380" y="1825625"/>
            <a:ext cx="9872420" cy="4351338"/>
          </a:xfrm>
        </p:spPr>
        <p:txBody>
          <a:bodyPr>
            <a:noAutofit/>
          </a:bodyPr>
          <a:lstStyle/>
          <a:p>
            <a:pPr algn="just"/>
            <a:r>
              <a:rPr lang="sk-SK" altLang="sk-SK" sz="2400" dirty="0">
                <a:latin typeface="Comic Sans MS" panose="030F0702030302020204" pitchFamily="66" charset="0"/>
              </a:rPr>
              <a:t>Poklad na Striebornom jazere</a:t>
            </a:r>
          </a:p>
          <a:p>
            <a:pPr algn="just"/>
            <a:r>
              <a:rPr lang="sk-SK" altLang="sk-SK" sz="2400" dirty="0" err="1">
                <a:latin typeface="Comic Sans MS" panose="030F0702030302020204" pitchFamily="66" charset="0"/>
              </a:rPr>
              <a:t>Winnetou</a:t>
            </a:r>
            <a:r>
              <a:rPr lang="sk-SK" altLang="sk-SK" sz="2400" dirty="0">
                <a:latin typeface="Comic Sans MS" panose="030F0702030302020204" pitchFamily="66" charset="0"/>
              </a:rPr>
              <a:t> - 1.,2, a 3. časť  </a:t>
            </a:r>
          </a:p>
          <a:p>
            <a:pPr algn="just"/>
            <a:r>
              <a:rPr lang="sk-SK" altLang="sk-SK" sz="2400" dirty="0">
                <a:latin typeface="Comic Sans MS" panose="030F0702030302020204" pitchFamily="66" charset="0"/>
              </a:rPr>
              <a:t>Old </a:t>
            </a:r>
            <a:r>
              <a:rPr lang="sk-SK" altLang="sk-SK" sz="2400" dirty="0" err="1">
                <a:latin typeface="Comic Sans MS" panose="030F0702030302020204" pitchFamily="66" charset="0"/>
              </a:rPr>
              <a:t>Shatterhand</a:t>
            </a:r>
            <a:r>
              <a:rPr lang="sk-SK" altLang="sk-SK" sz="2400" dirty="0">
                <a:latin typeface="Comic Sans MS" panose="030F0702030302020204" pitchFamily="66" charset="0"/>
              </a:rPr>
              <a:t>  </a:t>
            </a:r>
          </a:p>
          <a:p>
            <a:pPr algn="just"/>
            <a:r>
              <a:rPr lang="sk-SK" altLang="sk-SK" sz="2400" dirty="0" smtClean="0">
                <a:latin typeface="Comic Sans MS" panose="030F0702030302020204" pitchFamily="66" charset="0"/>
              </a:rPr>
              <a:t>Old </a:t>
            </a:r>
            <a:r>
              <a:rPr lang="sk-SK" altLang="sk-SK" sz="2400" dirty="0" err="1">
                <a:latin typeface="Comic Sans MS" panose="030F0702030302020204" pitchFamily="66" charset="0"/>
              </a:rPr>
              <a:t>Surehand</a:t>
            </a:r>
            <a:r>
              <a:rPr lang="sk-SK" altLang="sk-SK" sz="2400" dirty="0">
                <a:latin typeface="Comic Sans MS" panose="030F0702030302020204" pitchFamily="66" charset="0"/>
              </a:rPr>
              <a:t>  </a:t>
            </a:r>
          </a:p>
          <a:p>
            <a:pPr algn="just"/>
            <a:r>
              <a:rPr lang="sk-SK" altLang="sk-SK" sz="2400" dirty="0" err="1">
                <a:latin typeface="Comic Sans MS" panose="030F0702030302020204" pitchFamily="66" charset="0"/>
              </a:rPr>
              <a:t>Winnetou</a:t>
            </a:r>
            <a:r>
              <a:rPr lang="sk-SK" altLang="sk-SK" sz="2400" dirty="0">
                <a:latin typeface="Comic Sans MS" panose="030F0702030302020204" pitchFamily="66" charset="0"/>
              </a:rPr>
              <a:t> a miešanka </a:t>
            </a:r>
            <a:r>
              <a:rPr lang="sk-SK" altLang="sk-SK" sz="2400" dirty="0" err="1">
                <a:latin typeface="Comic Sans MS" panose="030F0702030302020204" pitchFamily="66" charset="0"/>
              </a:rPr>
              <a:t>Apanači</a:t>
            </a:r>
            <a:r>
              <a:rPr lang="sk-SK" altLang="sk-SK" sz="2400" dirty="0">
                <a:latin typeface="Comic Sans MS" panose="030F0702030302020204" pitchFamily="66" charset="0"/>
              </a:rPr>
              <a:t>  </a:t>
            </a:r>
          </a:p>
          <a:p>
            <a:pPr algn="just"/>
            <a:r>
              <a:rPr lang="sk-SK" altLang="sk-SK" sz="2400" dirty="0" err="1">
                <a:latin typeface="Comic Sans MS" panose="030F0702030302020204" pitchFamily="66" charset="0"/>
              </a:rPr>
              <a:t>Winnetou</a:t>
            </a:r>
            <a:r>
              <a:rPr lang="sk-SK" altLang="sk-SK" sz="2400" dirty="0">
                <a:latin typeface="Comic Sans MS" panose="030F0702030302020204" pitchFamily="66" charset="0"/>
              </a:rPr>
              <a:t> a Old </a:t>
            </a:r>
            <a:r>
              <a:rPr lang="sk-SK" altLang="sk-SK" sz="2400" dirty="0" err="1">
                <a:latin typeface="Comic Sans MS" panose="030F0702030302020204" pitchFamily="66" charset="0"/>
              </a:rPr>
              <a:t>Firehand</a:t>
            </a:r>
            <a:r>
              <a:rPr lang="sk-SK" altLang="sk-SK" sz="2400" dirty="0">
                <a:latin typeface="Comic Sans MS" panose="030F0702030302020204" pitchFamily="66" charset="0"/>
              </a:rPr>
              <a:t>  </a:t>
            </a:r>
          </a:p>
          <a:p>
            <a:pPr algn="just"/>
            <a:r>
              <a:rPr lang="sk-SK" altLang="sk-SK" sz="2400" dirty="0" err="1">
                <a:latin typeface="Comic Sans MS" panose="030F0702030302020204" pitchFamily="66" charset="0"/>
              </a:rPr>
              <a:t>Winnetou</a:t>
            </a:r>
            <a:r>
              <a:rPr lang="sk-SK" altLang="sk-SK" sz="2400" dirty="0">
                <a:latin typeface="Comic Sans MS" panose="030F0702030302020204" pitchFamily="66" charset="0"/>
              </a:rPr>
              <a:t> a Old </a:t>
            </a:r>
            <a:r>
              <a:rPr lang="sk-SK" altLang="sk-SK" sz="2400" dirty="0" err="1">
                <a:latin typeface="Comic Sans MS" panose="030F0702030302020204" pitchFamily="66" charset="0"/>
              </a:rPr>
              <a:t>Shatterhand</a:t>
            </a:r>
            <a:r>
              <a:rPr lang="sk-SK" altLang="sk-SK" sz="2400" dirty="0">
                <a:latin typeface="Comic Sans MS" panose="030F0702030302020204" pitchFamily="66" charset="0"/>
              </a:rPr>
              <a:t> v Údolí  smrti</a:t>
            </a:r>
          </a:p>
          <a:p>
            <a:pPr algn="just"/>
            <a:r>
              <a:rPr lang="sk-SK" altLang="sk-SK" sz="2400" dirty="0">
                <a:latin typeface="Comic Sans MS" panose="030F0702030302020204" pitchFamily="66" charset="0"/>
              </a:rPr>
              <a:t>Poklad Aztékov </a:t>
            </a:r>
          </a:p>
          <a:p>
            <a:pPr algn="just"/>
            <a:r>
              <a:rPr lang="sk-SK" altLang="sk-SK" sz="2400" dirty="0">
                <a:latin typeface="Comic Sans MS" panose="030F0702030302020204" pitchFamily="66" charset="0"/>
              </a:rPr>
              <a:t>Pyramída boha </a:t>
            </a:r>
            <a:r>
              <a:rPr lang="sk-SK" altLang="sk-SK" sz="2400" dirty="0" smtClean="0">
                <a:latin typeface="Comic Sans MS" panose="030F0702030302020204" pitchFamily="66" charset="0"/>
              </a:rPr>
              <a:t>Slnka</a:t>
            </a:r>
            <a:endParaRPr lang="sk-SK" altLang="sk-SK" sz="24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WINNETOU A OLD SHATTERHAND. | Detská literatúra knih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189" y="854425"/>
            <a:ext cx="1967451" cy="27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niha: Old Surehand (Karl May) | bux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15" y="1585065"/>
            <a:ext cx="1763377" cy="268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oklad v striebornom jazere, karl may, 1987, - 3,50 € od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08" y="3120333"/>
            <a:ext cx="1920567" cy="29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err="1" smtClean="0">
                <a:latin typeface="Comic Sans MS" panose="030F0702030302020204" pitchFamily="66" charset="0"/>
              </a:rPr>
              <a:t>Karl</a:t>
            </a:r>
            <a:r>
              <a:rPr lang="sk-SK" sz="5400" b="1" dirty="0" smtClean="0">
                <a:latin typeface="Comic Sans MS" panose="030F0702030302020204" pitchFamily="66" charset="0"/>
              </a:rPr>
              <a:t> </a:t>
            </a:r>
            <a:r>
              <a:rPr lang="sk-SK" sz="5400" b="1" dirty="0" smtClean="0">
                <a:latin typeface="Comic Sans MS" panose="030F0702030302020204" pitchFamily="66" charset="0"/>
              </a:rPr>
              <a:t>May - filmy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0380" y="1825625"/>
            <a:ext cx="987242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altLang="sk-SK" dirty="0">
                <a:latin typeface="Comic Sans MS" panose="030F0702030302020204" pitchFamily="66" charset="0"/>
              </a:rPr>
              <a:t>Podľa románov Karla Maya bolo natočených veľa filmov.  Najslávnejšia je séria  </a:t>
            </a:r>
            <a:r>
              <a:rPr lang="sk-SK" altLang="sk-SK" dirty="0" err="1">
                <a:latin typeface="Comic Sans MS" panose="030F0702030302020204" pitchFamily="66" charset="0"/>
              </a:rPr>
              <a:t>Winnetou</a:t>
            </a:r>
            <a:r>
              <a:rPr lang="sk-SK" altLang="sk-SK" dirty="0">
                <a:latin typeface="Comic Sans MS" panose="030F0702030302020204" pitchFamily="66" charset="0"/>
              </a:rPr>
              <a:t> I. - III. a Poklad na Striebornom jazere. Hralo v nich mnoho  slávnych hercov. Medzi inými </a:t>
            </a:r>
            <a:r>
              <a:rPr lang="sk-SK" altLang="sk-SK" dirty="0" err="1">
                <a:latin typeface="Comic Sans MS" panose="030F0702030302020204" pitchFamily="66" charset="0"/>
              </a:rPr>
              <a:t>Piere</a:t>
            </a:r>
            <a:r>
              <a:rPr lang="sk-SK" altLang="sk-SK" dirty="0">
                <a:latin typeface="Comic Sans MS" panose="030F0702030302020204" pitchFamily="66" charset="0"/>
              </a:rPr>
              <a:t> </a:t>
            </a:r>
            <a:r>
              <a:rPr lang="sk-SK" altLang="sk-SK" dirty="0" err="1">
                <a:latin typeface="Comic Sans MS" panose="030F0702030302020204" pitchFamily="66" charset="0"/>
              </a:rPr>
              <a:t>Brice</a:t>
            </a:r>
            <a:r>
              <a:rPr lang="sk-SK" altLang="sk-SK" dirty="0">
                <a:latin typeface="Comic Sans MS" panose="030F0702030302020204" pitchFamily="66" charset="0"/>
              </a:rPr>
              <a:t> - postava </a:t>
            </a:r>
            <a:r>
              <a:rPr lang="sk-SK" altLang="sk-SK" dirty="0" err="1">
                <a:latin typeface="Comic Sans MS" panose="030F0702030302020204" pitchFamily="66" charset="0"/>
              </a:rPr>
              <a:t>Winnetou</a:t>
            </a:r>
            <a:r>
              <a:rPr lang="sk-SK" altLang="sk-SK" dirty="0">
                <a:latin typeface="Comic Sans MS" panose="030F0702030302020204" pitchFamily="66" charset="0"/>
              </a:rPr>
              <a:t>, a Lex </a:t>
            </a:r>
            <a:r>
              <a:rPr lang="sk-SK" altLang="sk-SK" dirty="0" err="1">
                <a:latin typeface="Comic Sans MS" panose="030F0702030302020204" pitchFamily="66" charset="0"/>
              </a:rPr>
              <a:t>Barker</a:t>
            </a:r>
            <a:r>
              <a:rPr lang="sk-SK" altLang="sk-SK" dirty="0">
                <a:latin typeface="Comic Sans MS" panose="030F0702030302020204" pitchFamily="66" charset="0"/>
              </a:rPr>
              <a:t> ako Old </a:t>
            </a:r>
            <a:r>
              <a:rPr lang="sk-SK" altLang="sk-SK" dirty="0" err="1">
                <a:latin typeface="Comic Sans MS" panose="030F0702030302020204" pitchFamily="66" charset="0"/>
              </a:rPr>
              <a:t>Shatterhand</a:t>
            </a:r>
            <a:r>
              <a:rPr lang="sk-SK" altLang="sk-SK" dirty="0">
                <a:latin typeface="Comic Sans MS" panose="030F0702030302020204" pitchFamily="66" charset="0"/>
              </a:rPr>
              <a:t>. Svojou hudbou sa preslávil skladateľ Martin </a:t>
            </a:r>
            <a:r>
              <a:rPr lang="sk-SK" altLang="sk-SK" dirty="0" err="1">
                <a:latin typeface="Comic Sans MS" panose="030F0702030302020204" pitchFamily="66" charset="0"/>
              </a:rPr>
              <a:t>Böttcher</a:t>
            </a:r>
            <a:r>
              <a:rPr lang="sk-SK" altLang="sk-SK" dirty="0" smtClean="0">
                <a:latin typeface="Comic Sans MS" panose="030F0702030302020204" pitchFamily="66" charset="0"/>
              </a:rPr>
              <a:t>.</a:t>
            </a:r>
            <a:endParaRPr lang="sk-SK" altLang="sk-SK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Winnetou (1) | Film im rbb | r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1" y="994668"/>
            <a:ext cx="8460391" cy="47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3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78790" y="4840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err="1" smtClean="0">
                <a:latin typeface="Comic Sans MS" panose="030F0702030302020204" pitchFamily="66" charset="0"/>
              </a:rPr>
              <a:t>Winnetou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0380" y="1825625"/>
            <a:ext cx="987242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sk-SK" altLang="sk-SK" sz="2200" b="1" dirty="0">
                <a:latin typeface="Comic Sans MS" panose="030F0702030302020204" pitchFamily="66" charset="0"/>
              </a:rPr>
              <a:t> </a:t>
            </a:r>
            <a:r>
              <a:rPr lang="sk-SK" altLang="sk-SK" sz="2200" b="1" dirty="0" err="1">
                <a:latin typeface="Comic Sans MS" panose="030F0702030302020204" pitchFamily="66" charset="0"/>
              </a:rPr>
              <a:t>Winnetou</a:t>
            </a:r>
            <a:r>
              <a:rPr lang="sk-SK" altLang="sk-SK" sz="2200" dirty="0">
                <a:latin typeface="Comic Sans MS" panose="030F0702030302020204" pitchFamily="66" charset="0"/>
              </a:rPr>
              <a:t> je náčelník kmeňa Apačov -</a:t>
            </a:r>
            <a:r>
              <a:rPr lang="sk-SK" altLang="sk-SK" sz="2200" dirty="0" err="1">
                <a:latin typeface="Comic Sans MS" panose="030F0702030302020204" pitchFamily="66" charset="0"/>
              </a:rPr>
              <a:t>Meskalerov</a:t>
            </a:r>
            <a:r>
              <a:rPr lang="sk-SK" altLang="sk-SK" sz="2200" dirty="0">
                <a:latin typeface="Comic Sans MS" panose="030F0702030302020204" pitchFamily="66" charset="0"/>
              </a:rPr>
              <a:t>, ktorý zdedil po smrti svojho </a:t>
            </a:r>
            <a:r>
              <a:rPr lang="sk-SK" altLang="sk-SK" sz="2200" dirty="0" smtClean="0">
                <a:latin typeface="Comic Sans MS" panose="030F0702030302020204" pitchFamily="66" charset="0"/>
              </a:rPr>
              <a:t>otca </a:t>
            </a:r>
            <a:r>
              <a:rPr lang="sk-SK" altLang="sk-SK" sz="2200" dirty="0" err="1" smtClean="0">
                <a:latin typeface="Comic Sans MS" panose="030F0702030302020204" pitchFamily="66" charset="0"/>
              </a:rPr>
              <a:t>Inču-čunu</a:t>
            </a:r>
            <a:r>
              <a:rPr lang="sk-SK" altLang="sk-SK" sz="2200" dirty="0" smtClean="0">
                <a:latin typeface="Comic Sans MS" panose="030F0702030302020204" pitchFamily="66" charset="0"/>
              </a:rPr>
              <a:t> </a:t>
            </a:r>
            <a:r>
              <a:rPr lang="sk-SK" altLang="sk-SK" sz="2200" dirty="0">
                <a:latin typeface="Comic Sans MS" panose="030F0702030302020204" pitchFamily="66" charset="0"/>
              </a:rPr>
              <a:t>nielen jeho funkciu, ale i striebornú pušku. Miluje svojho vraníka </a:t>
            </a:r>
            <a:r>
              <a:rPr lang="sk-SK" altLang="sk-SK" sz="2200" dirty="0" err="1">
                <a:latin typeface="Comic Sans MS" panose="030F0702030302020204" pitchFamily="66" charset="0"/>
              </a:rPr>
              <a:t>Ilčí</a:t>
            </a:r>
            <a:r>
              <a:rPr lang="sk-SK" altLang="sk-SK" sz="2200" dirty="0">
                <a:latin typeface="Comic Sans MS" panose="030F0702030302020204" pitchFamily="66" charset="0"/>
              </a:rPr>
              <a:t> a indiánsku dievčinu </a:t>
            </a:r>
            <a:r>
              <a:rPr lang="sk-SK" altLang="sk-SK" sz="2200" dirty="0" err="1">
                <a:latin typeface="Comic Sans MS" panose="030F0702030302020204" pitchFamily="66" charset="0"/>
              </a:rPr>
              <a:t>Ribannu</a:t>
            </a:r>
            <a:r>
              <a:rPr lang="sk-SK" altLang="sk-SK" sz="2200" dirty="0">
                <a:latin typeface="Comic Sans MS" panose="030F0702030302020204" pitchFamily="66" charset="0"/>
              </a:rPr>
              <a:t> z iného kmeňa, tá sa však na mierové účely vydá za iného.  </a:t>
            </a:r>
            <a:r>
              <a:rPr lang="sk-SK" altLang="sk-SK" sz="2200" dirty="0" err="1">
                <a:latin typeface="Comic Sans MS" panose="030F0702030302020204" pitchFamily="66" charset="0"/>
              </a:rPr>
              <a:t>Winnetou</a:t>
            </a:r>
            <a:r>
              <a:rPr lang="sk-SK" altLang="sk-SK" sz="2200" dirty="0">
                <a:latin typeface="Comic Sans MS" panose="030F0702030302020204" pitchFamily="66" charset="0"/>
              </a:rPr>
              <a:t> je však tvrdý bojovník a takmer nadpozemská bytosť, takže aj túto ranu osudu zvládne. Má dvoch súrodencov - sestru </a:t>
            </a:r>
            <a:r>
              <a:rPr lang="sk-SK" altLang="sk-SK" sz="2200" dirty="0" err="1">
                <a:latin typeface="Comic Sans MS" panose="030F0702030302020204" pitchFamily="66" charset="0"/>
              </a:rPr>
              <a:t>Nšo</a:t>
            </a:r>
            <a:r>
              <a:rPr lang="sk-SK" altLang="sk-SK" sz="2200" dirty="0">
                <a:latin typeface="Comic Sans MS" panose="030F0702030302020204" pitchFamily="66" charset="0"/>
              </a:rPr>
              <a:t>-či a brata Old </a:t>
            </a:r>
            <a:r>
              <a:rPr lang="sk-SK" altLang="sk-SK" sz="2200" dirty="0" err="1">
                <a:latin typeface="Comic Sans MS" panose="030F0702030302020204" pitchFamily="66" charset="0"/>
              </a:rPr>
              <a:t>Shatterhanda</a:t>
            </a:r>
            <a:r>
              <a:rPr lang="sk-SK" altLang="sk-SK" sz="2200" dirty="0">
                <a:latin typeface="Comic Sans MS" panose="030F0702030302020204" pitchFamily="66" charset="0"/>
              </a:rPr>
              <a:t>, ktorého si do rodiny adoptoval výmenou krvných doštičiek. Práve v jeho náručí napokon ukončí svoju pozemskú púť... </a:t>
            </a:r>
          </a:p>
        </p:txBody>
      </p:sp>
      <p:pic>
        <p:nvPicPr>
          <p:cNvPr id="2054" name="Picture 6" descr="Winnetou′ actor Pierre Brice dies | News | DW | 06.06.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29" y="868109"/>
            <a:ext cx="5916961" cy="333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nnetou | Winnetou und old shatterhand, Pierre brice, Bi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06" y="2455837"/>
            <a:ext cx="5340102" cy="33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6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78790" y="4840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latin typeface="Comic Sans MS" panose="030F0702030302020204" pitchFamily="66" charset="0"/>
              </a:rPr>
              <a:t>Old </a:t>
            </a:r>
            <a:r>
              <a:rPr lang="sk-SK" sz="5400" b="1" dirty="0" err="1" smtClean="0">
                <a:latin typeface="Comic Sans MS" panose="030F0702030302020204" pitchFamily="66" charset="0"/>
              </a:rPr>
              <a:t>Shatterhand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0380" y="1825625"/>
            <a:ext cx="987242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altLang="sk-SK" sz="2600" b="1" dirty="0">
                <a:latin typeface="Comic Sans MS" panose="030F0702030302020204" pitchFamily="66" charset="0"/>
              </a:rPr>
              <a:t>Old </a:t>
            </a:r>
            <a:r>
              <a:rPr lang="sk-SK" altLang="sk-SK" sz="2600" b="1" dirty="0" err="1">
                <a:latin typeface="Comic Sans MS" panose="030F0702030302020204" pitchFamily="66" charset="0"/>
              </a:rPr>
              <a:t>Shatterhand</a:t>
            </a:r>
            <a:r>
              <a:rPr lang="sk-SK" altLang="sk-SK" sz="2600" dirty="0">
                <a:latin typeface="Comic Sans MS" panose="030F0702030302020204" pitchFamily="66" charset="0"/>
              </a:rPr>
              <a:t> (Drviaca Ruka) je tvrdý muž. Dokáže omráčiť nepriateľa jedným úderom päste, ale keď ide o rodinu, toleruje </a:t>
            </a:r>
            <a:r>
              <a:rPr lang="sk-SK" altLang="sk-SK" sz="2600" dirty="0" err="1">
                <a:latin typeface="Comic Sans MS" panose="030F0702030302020204" pitchFamily="66" charset="0"/>
              </a:rPr>
              <a:t>Winnetouovi</a:t>
            </a:r>
            <a:r>
              <a:rPr lang="sk-SK" altLang="sk-SK" sz="2600" dirty="0">
                <a:latin typeface="Comic Sans MS" panose="030F0702030302020204" pitchFamily="66" charset="0"/>
              </a:rPr>
              <a:t> aj nežné pomenovanie </a:t>
            </a:r>
            <a:r>
              <a:rPr lang="sk-SK" altLang="sk-SK" sz="2600" dirty="0" err="1">
                <a:latin typeface="Comic Sans MS" panose="030F0702030302020204" pitchFamily="66" charset="0"/>
              </a:rPr>
              <a:t>Šárlí</a:t>
            </a:r>
            <a:r>
              <a:rPr lang="sk-SK" altLang="sk-SK" sz="2600" dirty="0">
                <a:latin typeface="Comic Sans MS" panose="030F0702030302020204" pitchFamily="66" charset="0"/>
              </a:rPr>
              <a:t>.  Obaja si dokážu povedať  to podstatné   upreným pohľadom a  niekedy sú poriadne "</a:t>
            </a:r>
            <a:r>
              <a:rPr lang="sk-SK" altLang="sk-SK" sz="2600" dirty="0" err="1">
                <a:latin typeface="Comic Sans MS" panose="030F0702030302020204" pitchFamily="66" charset="0"/>
              </a:rPr>
              <a:t>ukecaní</a:t>
            </a:r>
            <a:r>
              <a:rPr lang="sk-SK" altLang="sk-SK" sz="2600" dirty="0">
                <a:latin typeface="Comic Sans MS" panose="030F0702030302020204" pitchFamily="66" charset="0"/>
              </a:rPr>
              <a:t>". K osobnostnému profilu fešného </a:t>
            </a:r>
            <a:r>
              <a:rPr lang="sk-SK" altLang="sk-SK" sz="2600" dirty="0" err="1">
                <a:latin typeface="Comic Sans MS" panose="030F0702030302020204" pitchFamily="66" charset="0"/>
              </a:rPr>
              <a:t>blonďáčika</a:t>
            </a:r>
            <a:r>
              <a:rPr lang="sk-SK" altLang="sk-SK" sz="2600" dirty="0">
                <a:latin typeface="Comic Sans MS" panose="030F0702030302020204" pitchFamily="66" charset="0"/>
              </a:rPr>
              <a:t> patrí ešte vraný kôň </a:t>
            </a:r>
            <a:r>
              <a:rPr lang="sk-SK" altLang="sk-SK" sz="2600" dirty="0" err="1">
                <a:latin typeface="Comic Sans MS" panose="030F0702030302020204" pitchFamily="66" charset="0"/>
              </a:rPr>
              <a:t>Hatátitla</a:t>
            </a:r>
            <a:r>
              <a:rPr lang="sk-SK" altLang="sk-SK" sz="2600" dirty="0">
                <a:latin typeface="Comic Sans MS" panose="030F0702030302020204" pitchFamily="66" charset="0"/>
              </a:rPr>
              <a:t> a nešťastná láska k </a:t>
            </a:r>
            <a:r>
              <a:rPr lang="sk-SK" altLang="sk-SK" sz="2600" dirty="0" err="1">
                <a:latin typeface="Comic Sans MS" panose="030F0702030302020204" pitchFamily="66" charset="0"/>
              </a:rPr>
              <a:t>Winnetouovej</a:t>
            </a:r>
            <a:r>
              <a:rPr lang="sk-SK" altLang="sk-SK" sz="2600" dirty="0">
                <a:latin typeface="Comic Sans MS" panose="030F0702030302020204" pitchFamily="66" charset="0"/>
              </a:rPr>
              <a:t> sestre </a:t>
            </a:r>
            <a:r>
              <a:rPr lang="sk-SK" altLang="sk-SK" sz="2600" dirty="0" err="1">
                <a:latin typeface="Comic Sans MS" panose="030F0702030302020204" pitchFamily="66" charset="0"/>
              </a:rPr>
              <a:t>Nšo</a:t>
            </a:r>
            <a:r>
              <a:rPr lang="sk-SK" altLang="sk-SK" sz="2600" dirty="0">
                <a:latin typeface="Comic Sans MS" panose="030F0702030302020204" pitchFamily="66" charset="0"/>
              </a:rPr>
              <a:t>-či. </a:t>
            </a:r>
          </a:p>
        </p:txBody>
      </p:sp>
      <p:pic>
        <p:nvPicPr>
          <p:cNvPr id="5122" name="Picture 2" descr="Jak dobrze znasz Winnetou? | sameQui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0" y="293955"/>
            <a:ext cx="49911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gendárny Winnetou je spať: Poriadne nabúchaný a Old Shatterha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50" y="669831"/>
            <a:ext cx="5697491" cy="534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2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19672"/>
            <a:ext cx="10515600" cy="1325563"/>
          </a:xfrm>
        </p:spPr>
        <p:txBody>
          <a:bodyPr/>
          <a:lstStyle/>
          <a:p>
            <a:pPr algn="ctr"/>
            <a:r>
              <a:rPr lang="sk-SK" b="1" dirty="0" smtClean="0">
                <a:latin typeface="Comic Sans MS" panose="030F0702030302020204" pitchFamily="66" charset="0"/>
              </a:rPr>
              <a:t>Odpovedz ÁNO - NIE</a:t>
            </a:r>
            <a:endParaRPr lang="sk-SK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4704" y="1558344"/>
            <a:ext cx="10259096" cy="461861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sk-SK" dirty="0">
                <a:latin typeface="Comic Sans MS" panose="030F0702030302020204" pitchFamily="66" charset="0"/>
              </a:rPr>
              <a:t>Autor ukážky je nemeckého pôvodu. </a:t>
            </a:r>
            <a:r>
              <a:rPr lang="sk-SK" dirty="0" smtClean="0">
                <a:latin typeface="Comic Sans MS" panose="030F0702030302020204" pitchFamily="66" charset="0"/>
              </a:rPr>
              <a:t>		ÁNO </a:t>
            </a:r>
            <a:r>
              <a:rPr lang="sk-SK" dirty="0">
                <a:latin typeface="Comic Sans MS" panose="030F0702030302020204" pitchFamily="66" charset="0"/>
              </a:rPr>
              <a:t>– NIE 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Krajiny</a:t>
            </a:r>
            <a:r>
              <a:rPr lang="sk-SK" dirty="0">
                <a:latin typeface="Comic Sans MS" panose="030F0702030302020204" pitchFamily="66" charset="0"/>
              </a:rPr>
              <a:t>, o ktorých písal poznal. </a:t>
            </a:r>
            <a:r>
              <a:rPr lang="sk-SK" dirty="0" smtClean="0">
                <a:latin typeface="Comic Sans MS" panose="030F0702030302020204" pitchFamily="66" charset="0"/>
              </a:rPr>
              <a:t>			ÁNO </a:t>
            </a:r>
            <a:r>
              <a:rPr lang="sk-SK" dirty="0">
                <a:latin typeface="Comic Sans MS" panose="030F0702030302020204" pitchFamily="66" charset="0"/>
              </a:rPr>
              <a:t>– NIE 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Old </a:t>
            </a:r>
            <a:r>
              <a:rPr lang="sk-SK" dirty="0" err="1">
                <a:latin typeface="Comic Sans MS" panose="030F0702030302020204" pitchFamily="66" charset="0"/>
              </a:rPr>
              <a:t>Shatterhand</a:t>
            </a:r>
            <a:r>
              <a:rPr lang="sk-SK" dirty="0">
                <a:latin typeface="Comic Sans MS" panose="030F0702030302020204" pitchFamily="66" charset="0"/>
              </a:rPr>
              <a:t>, Frank, </a:t>
            </a:r>
            <a:r>
              <a:rPr lang="sk-SK" dirty="0" err="1">
                <a:latin typeface="Comic Sans MS" panose="030F0702030302020204" pitchFamily="66" charset="0"/>
              </a:rPr>
              <a:t>Jemmy</a:t>
            </a:r>
            <a:r>
              <a:rPr lang="sk-SK" dirty="0">
                <a:latin typeface="Comic Sans MS" panose="030F0702030302020204" pitchFamily="66" charset="0"/>
              </a:rPr>
              <a:t> a </a:t>
            </a:r>
            <a:r>
              <a:rPr lang="sk-SK" dirty="0" err="1">
                <a:latin typeface="Comic Sans MS" panose="030F0702030302020204" pitchFamily="66" charset="0"/>
              </a:rPr>
              <a:t>Winnetou</a:t>
            </a:r>
            <a:r>
              <a:rPr lang="sk-SK" dirty="0">
                <a:latin typeface="Comic Sans MS" panose="030F0702030302020204" pitchFamily="66" charset="0"/>
              </a:rPr>
              <a:t> majú právo rozhodovať o osude </a:t>
            </a:r>
            <a:r>
              <a:rPr lang="sk-SK" dirty="0" err="1">
                <a:latin typeface="Comic Sans MS" panose="030F0702030302020204" pitchFamily="66" charset="0"/>
              </a:rPr>
              <a:t>Utahov</a:t>
            </a:r>
            <a:r>
              <a:rPr lang="sk-SK" dirty="0">
                <a:latin typeface="Comic Sans MS" panose="030F0702030302020204" pitchFamily="66" charset="0"/>
              </a:rPr>
              <a:t>. </a:t>
            </a:r>
            <a:r>
              <a:rPr lang="sk-SK" dirty="0" smtClean="0">
                <a:latin typeface="Comic Sans MS" panose="030F0702030302020204" pitchFamily="66" charset="0"/>
              </a:rPr>
              <a:t>			ÁNO </a:t>
            </a:r>
            <a:r>
              <a:rPr lang="sk-SK" dirty="0">
                <a:latin typeface="Comic Sans MS" panose="030F0702030302020204" pitchFamily="66" charset="0"/>
              </a:rPr>
              <a:t>– NIE 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sk-SK" dirty="0" err="1" smtClean="0">
                <a:latin typeface="Comic Sans MS" panose="030F0702030302020204" pitchFamily="66" charset="0"/>
              </a:rPr>
              <a:t>Utahovia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>
                <a:latin typeface="Comic Sans MS" panose="030F0702030302020204" pitchFamily="66" charset="0"/>
              </a:rPr>
              <a:t>zakopali vojnovú sekeru. </a:t>
            </a:r>
            <a:r>
              <a:rPr lang="sk-SK" dirty="0" smtClean="0">
                <a:latin typeface="Comic Sans MS" panose="030F0702030302020204" pitchFamily="66" charset="0"/>
              </a:rPr>
              <a:t>			ÁNO </a:t>
            </a:r>
            <a:r>
              <a:rPr lang="sk-SK" dirty="0">
                <a:latin typeface="Comic Sans MS" panose="030F0702030302020204" pitchFamily="66" charset="0"/>
              </a:rPr>
              <a:t>– NIE 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Old </a:t>
            </a:r>
            <a:r>
              <a:rPr lang="sk-SK" dirty="0" err="1">
                <a:latin typeface="Comic Sans MS" panose="030F0702030302020204" pitchFamily="66" charset="0"/>
              </a:rPr>
              <a:t>Firehand</a:t>
            </a:r>
            <a:r>
              <a:rPr lang="sk-SK" dirty="0">
                <a:latin typeface="Comic Sans MS" panose="030F0702030302020204" pitchFamily="66" charset="0"/>
              </a:rPr>
              <a:t> sa vybral dopredu ako zved. </a:t>
            </a:r>
            <a:r>
              <a:rPr lang="sk-SK" dirty="0" smtClean="0">
                <a:latin typeface="Comic Sans MS" panose="030F0702030302020204" pitchFamily="66" charset="0"/>
              </a:rPr>
              <a:t>	ÁNO </a:t>
            </a:r>
            <a:r>
              <a:rPr lang="sk-SK" dirty="0">
                <a:latin typeface="Comic Sans MS" panose="030F0702030302020204" pitchFamily="66" charset="0"/>
              </a:rPr>
              <a:t>– NIE </a:t>
            </a:r>
          </a:p>
        </p:txBody>
      </p:sp>
    </p:spTree>
    <p:extLst>
      <p:ext uri="{BB962C8B-B14F-4D97-AF65-F5344CB8AC3E}">
        <p14:creationId xmlns:p14="http://schemas.microsoft.com/office/powerpoint/2010/main" val="26027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19672"/>
            <a:ext cx="10515600" cy="1325563"/>
          </a:xfrm>
        </p:spPr>
        <p:txBody>
          <a:bodyPr/>
          <a:lstStyle/>
          <a:p>
            <a:pPr algn="ctr"/>
            <a:r>
              <a:rPr lang="sk-SK" b="1" dirty="0" smtClean="0">
                <a:latin typeface="Comic Sans MS" panose="030F0702030302020204" pitchFamily="66" charset="0"/>
              </a:rPr>
              <a:t>Odpovedz ÁNO - NIE</a:t>
            </a:r>
            <a:endParaRPr lang="sk-SK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4704" y="1558344"/>
            <a:ext cx="10259096" cy="461861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Indiáni a belosi vytvorili veľký trojuholník. 	ÁNO – NIE </a:t>
            </a:r>
          </a:p>
          <a:p>
            <a:pPr algn="just">
              <a:lnSpc>
                <a:spcPct val="170000"/>
              </a:lnSpc>
            </a:pPr>
            <a:r>
              <a:rPr lang="sk-SK" dirty="0" err="1" smtClean="0">
                <a:latin typeface="Comic Sans MS" panose="030F0702030302020204" pitchFamily="66" charset="0"/>
              </a:rPr>
              <a:t>Winnetou</a:t>
            </a:r>
            <a:r>
              <a:rPr lang="sk-SK" dirty="0" smtClean="0">
                <a:latin typeface="Comic Sans MS" panose="030F0702030302020204" pitchFamily="66" charset="0"/>
              </a:rPr>
              <a:t> sňal z krku fajku mieru. 		ÁNO – NIE </a:t>
            </a:r>
          </a:p>
          <a:p>
            <a:pPr algn="just">
              <a:lnSpc>
                <a:spcPct val="17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Náčelník </a:t>
            </a:r>
            <a:r>
              <a:rPr lang="sk-SK" dirty="0" err="1" smtClean="0">
                <a:latin typeface="Comic Sans MS" panose="030F0702030302020204" pitchFamily="66" charset="0"/>
              </a:rPr>
              <a:t>Yampa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Utahov</a:t>
            </a:r>
            <a:r>
              <a:rPr lang="sk-SK" dirty="0" smtClean="0">
                <a:latin typeface="Comic Sans MS" panose="030F0702030302020204" pitchFamily="66" charset="0"/>
              </a:rPr>
              <a:t> sa volal Veľký Šakal. 	ÁNO – NIE </a:t>
            </a:r>
          </a:p>
          <a:p>
            <a:pPr algn="just">
              <a:lnSpc>
                <a:spcPct val="17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Autor ukážky napísal aj Poklad na Striebornom jazere. 	</a:t>
            </a:r>
            <a:r>
              <a:rPr lang="sk-SK" smtClean="0">
                <a:latin typeface="Comic Sans MS" panose="030F0702030302020204" pitchFamily="66" charset="0"/>
              </a:rPr>
              <a:t>									ÁNO </a:t>
            </a:r>
            <a:r>
              <a:rPr lang="sk-SK" dirty="0" smtClean="0">
                <a:latin typeface="Comic Sans MS" panose="030F0702030302020204" pitchFamily="66" charset="0"/>
              </a:rPr>
              <a:t>– NIE </a:t>
            </a:r>
          </a:p>
          <a:p>
            <a:pPr algn="just">
              <a:lnSpc>
                <a:spcPct val="170000"/>
              </a:lnSpc>
            </a:pPr>
            <a:r>
              <a:rPr lang="sk-SK" dirty="0" err="1" smtClean="0">
                <a:latin typeface="Comic Sans MS" panose="030F0702030302020204" pitchFamily="66" charset="0"/>
              </a:rPr>
              <a:t>Winnetou</a:t>
            </a:r>
            <a:r>
              <a:rPr lang="sk-SK" dirty="0" smtClean="0">
                <a:latin typeface="Comic Sans MS" panose="030F0702030302020204" pitchFamily="66" charset="0"/>
              </a:rPr>
              <a:t> nazval </a:t>
            </a:r>
            <a:r>
              <a:rPr lang="sk-SK" dirty="0" err="1" smtClean="0">
                <a:latin typeface="Comic Sans MS" panose="030F0702030302020204" pitchFamily="66" charset="0"/>
              </a:rPr>
              <a:t>Utahov</a:t>
            </a:r>
            <a:r>
              <a:rPr lang="sk-SK" dirty="0" smtClean="0">
                <a:latin typeface="Comic Sans MS" panose="030F0702030302020204" pitchFamily="66" charset="0"/>
              </a:rPr>
              <a:t> červenými bratmi. 	ÁNO – NIE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latin typeface="Comic Sans MS" panose="030F0702030302020204" pitchFamily="66" charset="0"/>
              </a:rPr>
              <a:t>Zapíšeme si!</a:t>
            </a:r>
            <a:endParaRPr lang="sk-S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0380" y="1825625"/>
            <a:ext cx="987242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literárny druh: 	epika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literárna forma: 	próza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literárny žáner: 	western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téma: 	Nepriateľstvo medzi </a:t>
            </a:r>
            <a:r>
              <a:rPr lang="sk-SK" dirty="0" err="1" smtClean="0">
                <a:latin typeface="Comic Sans MS" panose="030F0702030302020204" pitchFamily="66" charset="0"/>
              </a:rPr>
              <a:t>Utahmi</a:t>
            </a:r>
            <a:r>
              <a:rPr lang="sk-SK" dirty="0" smtClean="0">
                <a:latin typeface="Comic Sans MS" panose="030F0702030302020204" pitchFamily="66" charset="0"/>
              </a:rPr>
              <a:t> a belochmi.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idea: 	Boj za spravodlivosť, šľachetnosť človeka 			dokáže ukončiť dlhoročné nepriateľstvo. 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445</Words>
  <Application>Microsoft Office PowerPoint</Application>
  <PresentationFormat>Širokouhlá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Motív Office</vt:lpstr>
      <vt:lpstr>Karl May - Šľachetnosť Old Shatterhanda</vt:lpstr>
      <vt:lpstr>Karl May</vt:lpstr>
      <vt:lpstr>Karl May - diela</vt:lpstr>
      <vt:lpstr>Karl May - filmy</vt:lpstr>
      <vt:lpstr>Winnetou</vt:lpstr>
      <vt:lpstr>Old Shatterhand</vt:lpstr>
      <vt:lpstr>Odpovedz ÁNO - NIE</vt:lpstr>
      <vt:lpstr>Odpovedz ÁNO - NIE</vt:lpstr>
      <vt:lpstr>Zapíšeme si!</vt:lpstr>
      <vt:lpstr>Zapíšeme si!</vt:lpstr>
      <vt:lpstr>Western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Karl May - Šľachetnosť Old Shatterhanda</dc:title>
  <dc:creator>ziak</dc:creator>
  <cp:lastModifiedBy>ziak</cp:lastModifiedBy>
  <cp:revision>45</cp:revision>
  <dcterms:created xsi:type="dcterms:W3CDTF">2020-04-21T21:51:43Z</dcterms:created>
  <dcterms:modified xsi:type="dcterms:W3CDTF">2020-04-21T22:25:05Z</dcterms:modified>
</cp:coreProperties>
</file>