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326" r:id="rId3"/>
    <p:sldId id="332" r:id="rId4"/>
    <p:sldId id="333" r:id="rId5"/>
    <p:sldId id="334" r:id="rId6"/>
    <p:sldId id="335" r:id="rId7"/>
    <p:sldId id="336" r:id="rId8"/>
    <p:sldId id="338" r:id="rId9"/>
    <p:sldId id="337" r:id="rId10"/>
    <p:sldId id="262" r:id="rId11"/>
    <p:sldId id="339" r:id="rId12"/>
    <p:sldId id="263" r:id="rId13"/>
    <p:sldId id="345" r:id="rId14"/>
    <p:sldId id="340" r:id="rId15"/>
    <p:sldId id="341" r:id="rId16"/>
    <p:sldId id="342" r:id="rId17"/>
    <p:sldId id="343" r:id="rId18"/>
    <p:sldId id="344" r:id="rId19"/>
  </p:sldIdLst>
  <p:sldSz cx="9144000" cy="6858000" type="screen4x3"/>
  <p:notesSz cx="6858000" cy="9144000"/>
  <p:defaultTextStyle>
    <a:defPPr>
      <a:defRPr lang="cs-CZ"/>
    </a:defPPr>
    <a:lvl1pPr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00"/>
    <a:srgbClr val="CC66FF"/>
    <a:srgbClr val="FF0066"/>
    <a:srgbClr val="6666FF"/>
    <a:srgbClr val="008000"/>
    <a:srgbClr val="66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16" autoAdjust="0"/>
    <p:restoredTop sz="94660"/>
  </p:normalViewPr>
  <p:slideViewPr>
    <p:cSldViewPr>
      <p:cViewPr varScale="1">
        <p:scale>
          <a:sx n="86" d="100"/>
          <a:sy n="86" d="100"/>
        </p:scale>
        <p:origin x="6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12E73C-ADAC-49C9-BF89-4A617086FB4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4E824-8374-4374-9702-05533946FD9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E8768-28CE-4A5A-8442-FDA019C73A4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6E6F5-C359-4615-AD98-9229A9AA998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>
    <p:newsfla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Nadpis a text nad obsah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A0EC4-1216-4FA9-8E23-A02C06CF31B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>
    <p:newsfla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91715-B11C-40AC-A1B4-48827577ECC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>
    <p:newsfla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Nadpis, obsah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02B3B-8F6F-4056-A6E6-748D087A83A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>
    <p:newsfla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Nadpis a diagram alebo organizačná sché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jektu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sk-SK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7F7D0-3A7D-4AC0-B807-425EE2BC884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BFCCF-D142-4FA6-843F-AC6126D0D31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1272-09E9-4CDB-957A-CF6C7F3837F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6C990-03DF-40BA-90A3-CA86C896CBB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2AB56-A506-4FCA-AC5C-A4564E2AE0E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79C40-C400-452F-BB18-4999F1B0549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346CE-FB36-4123-90D6-3095068F036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D0363-077E-40A8-BC68-8516B546308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54ED-991A-42C3-BD21-CF83EFB2A7E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C00DC77-38B5-41FB-A807-3A7787DF0DE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  <p:sldLayoutId id="2147483650" r:id="rId14"/>
    <p:sldLayoutId id="2147483649" r:id="rId15"/>
  </p:sldLayoutIdLst>
  <p:transition>
    <p:newsfla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6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6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rotWithShape="0">
          <a:gsLst>
            <a:gs pos="0">
              <a:schemeClr val="bg1"/>
            </a:gs>
            <a:gs pos="100000">
              <a:srgbClr val="FDFD15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404813"/>
            <a:ext cx="7558087" cy="2736850"/>
          </a:xfrm>
        </p:spPr>
        <p:txBody>
          <a:bodyPr/>
          <a:lstStyle/>
          <a:p>
            <a:pPr algn="l" eaLnBrk="1" hangingPunct="1"/>
            <a:r>
              <a:rPr lang="sk-SK" sz="3000" b="1" smtClean="0">
                <a:solidFill>
                  <a:srgbClr val="6666FF"/>
                </a:solidFill>
              </a:rPr>
              <a:t>Tematický celok</a:t>
            </a:r>
            <a:r>
              <a:rPr lang="sk-SK" sz="3000" b="1" smtClean="0"/>
              <a:t/>
            </a:r>
            <a:br>
              <a:rPr lang="sk-SK" sz="3000" b="1" smtClean="0"/>
            </a:br>
            <a:r>
              <a:rPr lang="sk-SK" sz="3000" b="1" smtClean="0"/>
              <a:t/>
            </a:r>
            <a:br>
              <a:rPr lang="sk-SK" sz="3000" b="1" smtClean="0"/>
            </a:br>
            <a:r>
              <a:rPr lang="sk-SK" sz="3000" b="1" smtClean="0"/>
              <a:t>    </a:t>
            </a:r>
            <a:r>
              <a:rPr lang="sk-SK" sz="5400" b="1" smtClean="0">
                <a:solidFill>
                  <a:srgbClr val="6666FF"/>
                </a:solidFill>
              </a:rPr>
              <a:t>M O J A  R O D I N A</a:t>
            </a:r>
            <a:endParaRPr lang="cs-CZ" sz="3000" b="1" smtClean="0">
              <a:solidFill>
                <a:srgbClr val="6666FF"/>
              </a:solidFill>
            </a:endParaRPr>
          </a:p>
        </p:txBody>
      </p:sp>
      <p:pic>
        <p:nvPicPr>
          <p:cNvPr id="2057" name="Picture 9" descr="obra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0" y="2708275"/>
            <a:ext cx="3144838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DFD15"/>
            </a:gs>
            <a:gs pos="100000">
              <a:schemeClr val="bg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893175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b="1" i="1" u="sng" smtClean="0">
                <a:solidFill>
                  <a:srgbClr val="6666FF"/>
                </a:solidFill>
                <a:latin typeface="Arial Black" pitchFamily="34" charset="0"/>
              </a:rPr>
              <a:t>Pospájaj šípkami: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k-SK" b="1" i="1" u="sng" smtClean="0">
              <a:solidFill>
                <a:srgbClr val="6666FF"/>
              </a:solidFill>
              <a:latin typeface="Arial Black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2400" smtClean="0">
                <a:solidFill>
                  <a:srgbClr val="6666FF"/>
                </a:solidFill>
                <a:latin typeface="Arial Black" pitchFamily="34" charset="0"/>
              </a:rPr>
              <a:t>Biologická		</a:t>
            </a:r>
            <a:r>
              <a:rPr lang="sk-SK" sz="2400" smtClean="0">
                <a:solidFill>
                  <a:srgbClr val="6666FF"/>
                </a:solidFill>
              </a:rPr>
              <a:t>- zabezpečenie zdravého duševného vývinu 			  detí, vychováva ich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2400" smtClean="0">
                <a:solidFill>
                  <a:srgbClr val="6666FF"/>
                </a:solidFill>
                <a:latin typeface="Arial Black" pitchFamily="34" charset="0"/>
              </a:rPr>
              <a:t>Citová		</a:t>
            </a:r>
            <a:r>
              <a:rPr lang="sk-SK" sz="2400" smtClean="0">
                <a:solidFill>
                  <a:srgbClr val="6666FF"/>
                </a:solidFill>
              </a:rPr>
              <a:t>- dôležitá pre psychickú rovnováhu človeka, 			  zabezpečuje starostlivosť a ochranu, pocit 			  bezpečia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2400" smtClean="0">
                <a:solidFill>
                  <a:srgbClr val="6666FF"/>
                </a:solidFill>
                <a:latin typeface="Arial Black" pitchFamily="34" charset="0"/>
              </a:rPr>
              <a:t>Výchovná		</a:t>
            </a:r>
            <a:r>
              <a:rPr lang="sk-SK" sz="2400" smtClean="0">
                <a:solidFill>
                  <a:srgbClr val="6666FF"/>
                </a:solidFill>
              </a:rPr>
              <a:t>- citová väzba medzi členmi rodiny, láska, 			  uznanie, opora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2400" smtClean="0">
                <a:solidFill>
                  <a:srgbClr val="6666FF"/>
                </a:solidFill>
                <a:latin typeface="Arial Black" pitchFamily="34" charset="0"/>
              </a:rPr>
              <a:t>Odpočinková	</a:t>
            </a:r>
            <a:r>
              <a:rPr lang="sk-SK" sz="2400" smtClean="0">
                <a:solidFill>
                  <a:srgbClr val="6666FF"/>
                </a:solidFill>
              </a:rPr>
              <a:t>- zachovanie ľudského rodu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2400" smtClean="0">
                <a:solidFill>
                  <a:srgbClr val="6666FF"/>
                </a:solidFill>
                <a:latin typeface="Arial Black" pitchFamily="34" charset="0"/>
              </a:rPr>
              <a:t>Spoločenská	</a:t>
            </a:r>
            <a:r>
              <a:rPr lang="sk-SK" sz="2400" smtClean="0">
                <a:solidFill>
                  <a:srgbClr val="6666FF"/>
                </a:solidFill>
              </a:rPr>
              <a:t>- materiálne prostriedky výživa a bývanie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2400" smtClean="0">
                <a:solidFill>
                  <a:srgbClr val="6666FF"/>
                </a:solidFill>
                <a:latin typeface="Arial Black" pitchFamily="34" charset="0"/>
              </a:rPr>
              <a:t>Ekonomická	</a:t>
            </a:r>
            <a:r>
              <a:rPr lang="sk-SK" sz="2400" smtClean="0">
                <a:solidFill>
                  <a:srgbClr val="6666FF"/>
                </a:solidFill>
              </a:rPr>
              <a:t>- sprostretkúva deťom rôzne typy vzťahov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2400" smtClean="0">
                <a:solidFill>
                  <a:srgbClr val="6666FF"/>
                </a:solidFill>
              </a:rPr>
              <a:t>				  v skupinách, názory a hodnoty</a:t>
            </a:r>
            <a:r>
              <a:rPr lang="sk-SK" sz="2400" smtClean="0">
                <a:latin typeface="Arial Black" pitchFamily="34" charset="0"/>
              </a:rPr>
              <a:t>		</a:t>
            </a:r>
            <a:endParaRPr lang="cs-CZ" sz="2400" smtClean="0">
              <a:latin typeface="Arial Black" pitchFamily="34" charset="0"/>
            </a:endParaRP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auto">
          <a:xfrm>
            <a:off x="827088" y="333375"/>
            <a:ext cx="7561262" cy="1008063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r>
              <a:rPr lang="sk-SK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DFD15"/>
                    </a:gs>
                    <a:gs pos="50000">
                      <a:srgbClr val="6666FF"/>
                    </a:gs>
                    <a:gs pos="100000">
                      <a:srgbClr val="FDFD15"/>
                    </a:gs>
                  </a:gsLst>
                  <a:lin ang="5400000" scaled="1"/>
                </a:gradFill>
                <a:latin typeface="Impact"/>
              </a:rPr>
              <a:t>Funkcie rodiny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DFD15"/>
            </a:gs>
            <a:gs pos="100000">
              <a:schemeClr val="bg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12875"/>
            <a:ext cx="8893175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b="1" i="1" u="sng" smtClean="0">
                <a:solidFill>
                  <a:srgbClr val="6666FF"/>
                </a:solidFill>
                <a:latin typeface="Arial Black" pitchFamily="34" charset="0"/>
              </a:rPr>
              <a:t>Pospájal si správne? Skontroluj sa: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k-SK" b="1" i="1" u="sng" smtClean="0">
              <a:solidFill>
                <a:srgbClr val="6666FF"/>
              </a:solidFill>
              <a:latin typeface="Arial Black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2400" smtClean="0">
                <a:solidFill>
                  <a:srgbClr val="6666FF"/>
                </a:solidFill>
                <a:latin typeface="Arial Black" pitchFamily="34" charset="0"/>
              </a:rPr>
              <a:t>Biologická		</a:t>
            </a:r>
            <a:r>
              <a:rPr lang="sk-SK" sz="2400" smtClean="0">
                <a:solidFill>
                  <a:srgbClr val="6666FF"/>
                </a:solidFill>
              </a:rPr>
              <a:t>- zabezpečenie zdravého duševného vývinu 			detí, vychováva ich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2400" smtClean="0">
                <a:solidFill>
                  <a:srgbClr val="6666FF"/>
                </a:solidFill>
                <a:latin typeface="Arial Black" pitchFamily="34" charset="0"/>
              </a:rPr>
              <a:t>Citová		</a:t>
            </a:r>
            <a:r>
              <a:rPr lang="sk-SK" sz="2400" smtClean="0">
                <a:solidFill>
                  <a:srgbClr val="6666FF"/>
                </a:solidFill>
              </a:rPr>
              <a:t>- dôležitá pre psychickú rovnováhu človeka, 			zabezpečuje starostlivosť a ochranu, pocit 			bezpečia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2400" smtClean="0">
                <a:solidFill>
                  <a:srgbClr val="6666FF"/>
                </a:solidFill>
                <a:latin typeface="Arial Black" pitchFamily="34" charset="0"/>
              </a:rPr>
              <a:t>Výchovná		</a:t>
            </a:r>
            <a:r>
              <a:rPr lang="sk-SK" sz="2400" smtClean="0">
                <a:solidFill>
                  <a:srgbClr val="6666FF"/>
                </a:solidFill>
              </a:rPr>
              <a:t>- citová väzba medzi členmi rodiny, láska, 			uznanie, opora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2400" smtClean="0">
                <a:solidFill>
                  <a:srgbClr val="6666FF"/>
                </a:solidFill>
                <a:latin typeface="Arial Black" pitchFamily="34" charset="0"/>
              </a:rPr>
              <a:t>Odpočinková	</a:t>
            </a:r>
            <a:r>
              <a:rPr lang="sk-SK" sz="2400" smtClean="0">
                <a:solidFill>
                  <a:srgbClr val="6666FF"/>
                </a:solidFill>
              </a:rPr>
              <a:t>- zachovanie ľudského rodu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2400" smtClean="0">
                <a:solidFill>
                  <a:srgbClr val="6666FF"/>
                </a:solidFill>
                <a:latin typeface="Arial Black" pitchFamily="34" charset="0"/>
              </a:rPr>
              <a:t>Spoločenská	</a:t>
            </a:r>
            <a:r>
              <a:rPr lang="sk-SK" sz="2400" smtClean="0">
                <a:solidFill>
                  <a:srgbClr val="6666FF"/>
                </a:solidFill>
              </a:rPr>
              <a:t>- materiálne prostriedky výživa a bývanie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2400" smtClean="0">
                <a:solidFill>
                  <a:srgbClr val="6666FF"/>
                </a:solidFill>
                <a:latin typeface="Arial Black" pitchFamily="34" charset="0"/>
              </a:rPr>
              <a:t>Ekonomická	</a:t>
            </a:r>
            <a:r>
              <a:rPr lang="sk-SK" sz="2400" smtClean="0">
                <a:solidFill>
                  <a:srgbClr val="6666FF"/>
                </a:solidFill>
              </a:rPr>
              <a:t>- sprostretkúva deťom rôzne typy vzťahov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2400" smtClean="0">
                <a:solidFill>
                  <a:srgbClr val="6666FF"/>
                </a:solidFill>
              </a:rPr>
              <a:t>				v skupinách, názory a hodnoty</a:t>
            </a:r>
            <a:r>
              <a:rPr lang="sk-SK" sz="2400" smtClean="0">
                <a:latin typeface="Arial Black" pitchFamily="34" charset="0"/>
              </a:rPr>
              <a:t>				</a:t>
            </a:r>
            <a:endParaRPr lang="cs-CZ" sz="2400" smtClean="0">
              <a:latin typeface="Arial Black" pitchFamily="34" charset="0"/>
            </a:endParaRP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auto">
          <a:xfrm>
            <a:off x="827088" y="333375"/>
            <a:ext cx="7561262" cy="1008063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r>
              <a:rPr lang="sk-SK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DFD15"/>
                    </a:gs>
                    <a:gs pos="50000">
                      <a:srgbClr val="6666FF"/>
                    </a:gs>
                    <a:gs pos="100000">
                      <a:srgbClr val="FDFD15"/>
                    </a:gs>
                  </a:gsLst>
                  <a:lin ang="5400000" scaled="1"/>
                </a:gradFill>
                <a:latin typeface="Impact"/>
              </a:rPr>
              <a:t>Funkcie rodiny</a:t>
            </a:r>
          </a:p>
        </p:txBody>
      </p:sp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1835150" y="2708275"/>
            <a:ext cx="122555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1476375" y="3213100"/>
            <a:ext cx="15113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 flipV="1">
            <a:off x="2051050" y="3500438"/>
            <a:ext cx="93662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2555875" y="522922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 flipV="1">
            <a:off x="2555875" y="5229225"/>
            <a:ext cx="5762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 flipV="1">
            <a:off x="2051050" y="2636838"/>
            <a:ext cx="1008063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DFD15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>
          <a:xfrm flipV="1">
            <a:off x="250825" y="9190038"/>
            <a:ext cx="8229600" cy="503237"/>
          </a:xfrm>
        </p:spPr>
        <p:txBody>
          <a:bodyPr/>
          <a:lstStyle/>
          <a:p>
            <a:pPr eaLnBrk="1" hangingPunct="1"/>
            <a:endParaRPr lang="sk-SK" sz="4000" smtClean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205038"/>
            <a:ext cx="8229600" cy="43926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k-SK" b="1" u="sng" smtClean="0">
                <a:solidFill>
                  <a:srgbClr val="6666FF"/>
                </a:solidFill>
                <a:latin typeface="Arial Black" pitchFamily="34" charset="0"/>
              </a:rPr>
              <a:t>Aké poznáme rodiny:</a:t>
            </a:r>
          </a:p>
          <a:p>
            <a:pPr eaLnBrk="1" hangingPunct="1">
              <a:buFontTx/>
              <a:buNone/>
            </a:pPr>
            <a:r>
              <a:rPr lang="sk-SK" sz="2800" b="1" smtClean="0">
                <a:solidFill>
                  <a:srgbClr val="FF0000"/>
                </a:solidFill>
              </a:rPr>
              <a:t>♥	úplná: otec, mama, deti</a:t>
            </a:r>
          </a:p>
          <a:p>
            <a:pPr eaLnBrk="1" hangingPunct="1">
              <a:buFontTx/>
              <a:buNone/>
            </a:pPr>
            <a:r>
              <a:rPr lang="sk-SK" sz="2800" b="1" smtClean="0">
                <a:solidFill>
                  <a:srgbClr val="008000"/>
                </a:solidFill>
                <a:cs typeface="Arial" charset="0"/>
              </a:rPr>
              <a:t>♥ druhotná: vzniká</a:t>
            </a:r>
            <a:r>
              <a:rPr lang="sk-SK" sz="2800" b="1" smtClean="0">
                <a:solidFill>
                  <a:srgbClr val="008000"/>
                </a:solidFill>
              </a:rPr>
              <a:t> novým sobášom</a:t>
            </a:r>
          </a:p>
          <a:p>
            <a:pPr eaLnBrk="1" hangingPunct="1">
              <a:buFontTx/>
              <a:buNone/>
            </a:pPr>
            <a:r>
              <a:rPr lang="sk-SK" sz="2800" b="1" smtClean="0">
                <a:solidFill>
                  <a:srgbClr val="0033CC"/>
                </a:solidFill>
                <a:cs typeface="Arial" charset="0"/>
              </a:rPr>
              <a:t>♥ náhradná: pestúnska starostlivosť, detské domovy</a:t>
            </a:r>
          </a:p>
          <a:p>
            <a:pPr eaLnBrk="1" hangingPunct="1">
              <a:buFontTx/>
              <a:buNone/>
            </a:pPr>
            <a:r>
              <a:rPr lang="sk-SK" sz="2800" b="1" smtClean="0">
                <a:solidFill>
                  <a:srgbClr val="CC66FF"/>
                </a:solidFill>
                <a:cs typeface="Arial" charset="0"/>
              </a:rPr>
              <a:t>♥ neúplná: chýba niektorý z rodičov</a:t>
            </a:r>
          </a:p>
          <a:p>
            <a:pPr eaLnBrk="1" hangingPunct="1">
              <a:buFontTx/>
              <a:buNone/>
            </a:pPr>
            <a:endParaRPr lang="sk-SK" sz="2800" b="1" smtClean="0">
              <a:solidFill>
                <a:srgbClr val="CC66FF"/>
              </a:solidFill>
              <a:cs typeface="Arial" charset="0"/>
            </a:endParaRPr>
          </a:p>
          <a:p>
            <a:pPr eaLnBrk="1" hangingPunct="1">
              <a:buFontTx/>
              <a:buNone/>
            </a:pPr>
            <a:endParaRPr lang="cs-CZ" smtClean="0">
              <a:solidFill>
                <a:srgbClr val="CC66FF"/>
              </a:solidFill>
            </a:endParaRPr>
          </a:p>
        </p:txBody>
      </p:sp>
      <p:sp>
        <p:nvSpPr>
          <p:cNvPr id="16388" name="WordArt 4"/>
          <p:cNvSpPr>
            <a:spLocks noChangeArrowheads="1" noChangeShapeType="1" noTextEdit="1"/>
          </p:cNvSpPr>
          <p:nvPr/>
        </p:nvSpPr>
        <p:spPr bwMode="auto">
          <a:xfrm>
            <a:off x="684213" y="260350"/>
            <a:ext cx="7848600" cy="1050925"/>
          </a:xfrm>
          <a:prstGeom prst="rect">
            <a:avLst/>
          </a:prstGeom>
        </p:spPr>
        <p:txBody>
          <a:bodyPr wrap="none" fromWordArt="1">
            <a:prstTxWarp prst="textTriangleInverted">
              <a:avLst>
                <a:gd name="adj" fmla="val 50000"/>
              </a:avLst>
            </a:prstTxWarp>
          </a:bodyPr>
          <a:lstStyle/>
          <a:p>
            <a:r>
              <a:rPr lang="sk-SK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DFD15"/>
                    </a:gs>
                    <a:gs pos="100000">
                      <a:srgbClr val="6666FF"/>
                    </a:gs>
                  </a:gsLst>
                  <a:path path="rect">
                    <a:fillToRect l="50000" t="50000" r="50000" b="50000"/>
                  </a:path>
                </a:gradFill>
                <a:latin typeface="Impact"/>
              </a:rPr>
              <a:t>Štruktúra rodiny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DFD15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250825" y="9190038"/>
            <a:ext cx="8229600" cy="503237"/>
          </a:xfrm>
        </p:spPr>
        <p:txBody>
          <a:bodyPr/>
          <a:lstStyle/>
          <a:p>
            <a:pPr eaLnBrk="1" hangingPunct="1"/>
            <a:endParaRPr lang="sk-SK" sz="4000" smtClean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k-SK" b="1" u="sng" smtClean="0">
                <a:solidFill>
                  <a:srgbClr val="6666FF"/>
                </a:solidFill>
                <a:latin typeface="Arial Black" pitchFamily="34" charset="0"/>
              </a:rPr>
              <a:t>Vyfarbi obláčiky podľa legendy:</a:t>
            </a:r>
          </a:p>
          <a:p>
            <a:pPr eaLnBrk="1" hangingPunct="1">
              <a:buFontTx/>
              <a:buNone/>
            </a:pPr>
            <a:r>
              <a:rPr lang="sk-SK" sz="2800" b="1" smtClean="0">
                <a:solidFill>
                  <a:srgbClr val="FF0000"/>
                </a:solidFill>
              </a:rPr>
              <a:t>♥	otec, mama, deti</a:t>
            </a:r>
          </a:p>
          <a:p>
            <a:pPr eaLnBrk="1" hangingPunct="1">
              <a:buFontTx/>
              <a:buNone/>
            </a:pPr>
            <a:r>
              <a:rPr lang="sk-SK" sz="2800" b="1" smtClean="0">
                <a:solidFill>
                  <a:srgbClr val="008000"/>
                </a:solidFill>
                <a:cs typeface="Arial" charset="0"/>
              </a:rPr>
              <a:t>♥ vzniká</a:t>
            </a:r>
            <a:r>
              <a:rPr lang="sk-SK" sz="2800" b="1" smtClean="0">
                <a:solidFill>
                  <a:srgbClr val="008000"/>
                </a:solidFill>
              </a:rPr>
              <a:t> novým sobášom</a:t>
            </a:r>
          </a:p>
          <a:p>
            <a:pPr eaLnBrk="1" hangingPunct="1">
              <a:buFontTx/>
              <a:buNone/>
            </a:pPr>
            <a:r>
              <a:rPr lang="sk-SK" sz="2800" b="1" smtClean="0">
                <a:solidFill>
                  <a:srgbClr val="0033CC"/>
                </a:solidFill>
                <a:cs typeface="Arial" charset="0"/>
              </a:rPr>
              <a:t>♥ pestúnska starostlivosť, detské domovy</a:t>
            </a:r>
          </a:p>
          <a:p>
            <a:pPr eaLnBrk="1" hangingPunct="1">
              <a:buFontTx/>
              <a:buNone/>
            </a:pPr>
            <a:r>
              <a:rPr lang="sk-SK" sz="2800" b="1" smtClean="0">
                <a:solidFill>
                  <a:srgbClr val="CC66FF"/>
                </a:solidFill>
                <a:cs typeface="Arial" charset="0"/>
              </a:rPr>
              <a:t>♥ chýba niektorý z rodičov</a:t>
            </a:r>
          </a:p>
          <a:p>
            <a:pPr eaLnBrk="1" hangingPunct="1">
              <a:buFontTx/>
              <a:buNone/>
            </a:pPr>
            <a:endParaRPr lang="sk-SK" sz="2800" b="1" smtClean="0">
              <a:solidFill>
                <a:srgbClr val="CC66FF"/>
              </a:solidFill>
              <a:cs typeface="Arial" charset="0"/>
            </a:endParaRPr>
          </a:p>
          <a:p>
            <a:pPr eaLnBrk="1" hangingPunct="1">
              <a:buFontTx/>
              <a:buNone/>
            </a:pPr>
            <a:endParaRPr lang="cs-CZ" smtClean="0">
              <a:solidFill>
                <a:srgbClr val="CC66FF"/>
              </a:solidFill>
            </a:endParaRPr>
          </a:p>
        </p:txBody>
      </p:sp>
      <p:sp>
        <p:nvSpPr>
          <p:cNvPr id="16388" name="WordArt 4"/>
          <p:cNvSpPr>
            <a:spLocks noChangeArrowheads="1" noChangeShapeType="1" noTextEdit="1"/>
          </p:cNvSpPr>
          <p:nvPr/>
        </p:nvSpPr>
        <p:spPr bwMode="auto">
          <a:xfrm>
            <a:off x="684213" y="260350"/>
            <a:ext cx="7848600" cy="1050925"/>
          </a:xfrm>
          <a:prstGeom prst="rect">
            <a:avLst/>
          </a:prstGeom>
        </p:spPr>
        <p:txBody>
          <a:bodyPr wrap="none" fromWordArt="1">
            <a:prstTxWarp prst="textTriangleInverted">
              <a:avLst>
                <a:gd name="adj" fmla="val 50000"/>
              </a:avLst>
            </a:prstTxWarp>
          </a:bodyPr>
          <a:lstStyle/>
          <a:p>
            <a:r>
              <a:rPr lang="sk-SK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DFD15"/>
                    </a:gs>
                    <a:gs pos="100000">
                      <a:srgbClr val="6666FF"/>
                    </a:gs>
                  </a:gsLst>
                  <a:path path="rect">
                    <a:fillToRect l="50000" t="50000" r="50000" b="50000"/>
                  </a:path>
                </a:gradFill>
                <a:latin typeface="Impact"/>
              </a:rPr>
              <a:t>Štruktúra rodiny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4787900" y="5229225"/>
            <a:ext cx="2160588" cy="1008063"/>
          </a:xfrm>
          <a:prstGeom prst="cloudCallout">
            <a:avLst>
              <a:gd name="adj1" fmla="val -26269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sk-SK" sz="2000" b="1"/>
              <a:t> druhotná</a:t>
            </a:r>
            <a:endParaRPr lang="cs-CZ" sz="2000" b="1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6659563" y="3860800"/>
            <a:ext cx="1728787" cy="863600"/>
          </a:xfrm>
          <a:prstGeom prst="cloudCallout">
            <a:avLst>
              <a:gd name="adj1" fmla="val -43755"/>
              <a:gd name="adj2" fmla="val 7849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sk-SK" sz="2000" b="1"/>
              <a:t>úplná</a:t>
            </a:r>
            <a:endParaRPr lang="cs-CZ" sz="2000" b="1"/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611188" y="5013325"/>
            <a:ext cx="1944687" cy="1008063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sk-SK" sz="2000" b="1">
                <a:solidFill>
                  <a:schemeClr val="bg1"/>
                </a:solidFill>
              </a:rPr>
              <a:t>neúplná</a:t>
            </a:r>
            <a:endParaRPr lang="cs-CZ" sz="2000" b="1">
              <a:solidFill>
                <a:schemeClr val="bg1"/>
              </a:solidFill>
            </a:endParaRPr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2843213" y="4365625"/>
            <a:ext cx="2233612" cy="935038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sk-SK" sz="1800" b="1">
                <a:solidFill>
                  <a:srgbClr val="6666FF"/>
                </a:solidFill>
              </a:rPr>
              <a:t>  </a:t>
            </a:r>
            <a:r>
              <a:rPr lang="sk-SK" sz="2000" b="1"/>
              <a:t>náhradná</a:t>
            </a:r>
            <a:endParaRPr lang="cs-CZ" sz="2000" b="1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93" grpId="0" animBg="1"/>
      <p:bldP spid="16394" grpId="0" animBg="1"/>
      <p:bldP spid="16395" grpId="0" animBg="1"/>
      <p:bldP spid="163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DFD15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k-SK" b="1" u="sng" smtClean="0">
                <a:solidFill>
                  <a:srgbClr val="6666FF"/>
                </a:solidFill>
                <a:latin typeface="Arial Black" pitchFamily="34" charset="0"/>
              </a:rPr>
              <a:t>Vyfarbil si obláčiky správne?</a:t>
            </a:r>
          </a:p>
          <a:p>
            <a:pPr eaLnBrk="1" hangingPunct="1">
              <a:buFontTx/>
              <a:buNone/>
            </a:pPr>
            <a:r>
              <a:rPr lang="sk-SK" b="1" u="sng" smtClean="0">
                <a:solidFill>
                  <a:srgbClr val="6666FF"/>
                </a:solidFill>
                <a:latin typeface="Arial Black" pitchFamily="34" charset="0"/>
              </a:rPr>
              <a:t>Skontoluj:</a:t>
            </a:r>
          </a:p>
          <a:p>
            <a:pPr eaLnBrk="1" hangingPunct="1">
              <a:buFontTx/>
              <a:buNone/>
            </a:pPr>
            <a:r>
              <a:rPr lang="sk-SK" sz="2800" b="1" smtClean="0">
                <a:solidFill>
                  <a:srgbClr val="FF0000"/>
                </a:solidFill>
              </a:rPr>
              <a:t>♥</a:t>
            </a:r>
            <a:r>
              <a:rPr lang="sk-SK" sz="2800" b="1" smtClean="0">
                <a:solidFill>
                  <a:srgbClr val="FF0066"/>
                </a:solidFill>
              </a:rPr>
              <a:t>	</a:t>
            </a:r>
            <a:r>
              <a:rPr lang="sk-SK" sz="2800" b="1" smtClean="0">
                <a:solidFill>
                  <a:srgbClr val="FF0000"/>
                </a:solidFill>
              </a:rPr>
              <a:t>otec, mama, deti</a:t>
            </a:r>
          </a:p>
          <a:p>
            <a:pPr eaLnBrk="1" hangingPunct="1">
              <a:buFontTx/>
              <a:buNone/>
            </a:pPr>
            <a:r>
              <a:rPr lang="sk-SK" sz="2800" b="1" smtClean="0">
                <a:solidFill>
                  <a:srgbClr val="008000"/>
                </a:solidFill>
                <a:cs typeface="Arial" charset="0"/>
              </a:rPr>
              <a:t>♥ vzniká</a:t>
            </a:r>
            <a:r>
              <a:rPr lang="sk-SK" sz="2800" b="1" smtClean="0">
                <a:solidFill>
                  <a:srgbClr val="008000"/>
                </a:solidFill>
              </a:rPr>
              <a:t> novým sobášom</a:t>
            </a:r>
          </a:p>
          <a:p>
            <a:pPr eaLnBrk="1" hangingPunct="1">
              <a:buFontTx/>
              <a:buNone/>
            </a:pPr>
            <a:r>
              <a:rPr lang="sk-SK" sz="2800" b="1" smtClean="0">
                <a:solidFill>
                  <a:srgbClr val="6666FF"/>
                </a:solidFill>
                <a:cs typeface="Arial" charset="0"/>
              </a:rPr>
              <a:t>♥ pestúnska starostlivosť, detské domovy</a:t>
            </a:r>
          </a:p>
          <a:p>
            <a:pPr eaLnBrk="1" hangingPunct="1">
              <a:buFontTx/>
              <a:buNone/>
            </a:pPr>
            <a:r>
              <a:rPr lang="sk-SK" sz="2800" b="1" smtClean="0">
                <a:solidFill>
                  <a:srgbClr val="CC66FF"/>
                </a:solidFill>
                <a:cs typeface="Arial" charset="0"/>
              </a:rPr>
              <a:t>♥ chýba niektorý z rodičov</a:t>
            </a:r>
          </a:p>
          <a:p>
            <a:pPr eaLnBrk="1" hangingPunct="1">
              <a:buFontTx/>
              <a:buNone/>
            </a:pPr>
            <a:endParaRPr lang="sk-SK" sz="2800" b="1" smtClean="0">
              <a:solidFill>
                <a:srgbClr val="CC66FF"/>
              </a:solidFill>
              <a:cs typeface="Arial" charset="0"/>
            </a:endParaRPr>
          </a:p>
          <a:p>
            <a:pPr eaLnBrk="1" hangingPunct="1">
              <a:buFontTx/>
              <a:buNone/>
            </a:pPr>
            <a:endParaRPr lang="cs-CZ" smtClean="0">
              <a:solidFill>
                <a:srgbClr val="CC66FF"/>
              </a:solidFill>
            </a:endParaRPr>
          </a:p>
        </p:txBody>
      </p:sp>
      <p:sp>
        <p:nvSpPr>
          <p:cNvPr id="16388" name="WordArt 4"/>
          <p:cNvSpPr>
            <a:spLocks noChangeArrowheads="1" noChangeShapeType="1" noTextEdit="1"/>
          </p:cNvSpPr>
          <p:nvPr/>
        </p:nvSpPr>
        <p:spPr bwMode="auto">
          <a:xfrm>
            <a:off x="684213" y="260350"/>
            <a:ext cx="7848600" cy="1050925"/>
          </a:xfrm>
          <a:prstGeom prst="rect">
            <a:avLst/>
          </a:prstGeom>
        </p:spPr>
        <p:txBody>
          <a:bodyPr wrap="none" fromWordArt="1">
            <a:prstTxWarp prst="textTriangleInverted">
              <a:avLst>
                <a:gd name="adj" fmla="val 50000"/>
              </a:avLst>
            </a:prstTxWarp>
          </a:bodyPr>
          <a:lstStyle/>
          <a:p>
            <a:r>
              <a:rPr lang="sk-SK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DFD15"/>
                    </a:gs>
                    <a:gs pos="100000">
                      <a:srgbClr val="6666FF"/>
                    </a:gs>
                  </a:gsLst>
                  <a:path path="rect">
                    <a:fillToRect l="50000" t="50000" r="50000" b="50000"/>
                  </a:path>
                </a:gradFill>
                <a:latin typeface="Impact"/>
              </a:rPr>
              <a:t>Štruktúra rodiny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5435600" y="5445125"/>
            <a:ext cx="2160588" cy="1008063"/>
          </a:xfrm>
          <a:prstGeom prst="cloudCallout">
            <a:avLst>
              <a:gd name="adj1" fmla="val -26269"/>
              <a:gd name="adj2" fmla="val 70000"/>
            </a:avLst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sk-SK" sz="2000" b="1">
                <a:solidFill>
                  <a:schemeClr val="bg1"/>
                </a:solidFill>
              </a:rPr>
              <a:t> druhotná</a:t>
            </a:r>
            <a:endParaRPr lang="cs-CZ" sz="2000" b="1">
              <a:solidFill>
                <a:schemeClr val="bg1"/>
              </a:solidFill>
            </a:endParaRPr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7092950" y="4221163"/>
            <a:ext cx="1728788" cy="863600"/>
          </a:xfrm>
          <a:prstGeom prst="cloudCallout">
            <a:avLst>
              <a:gd name="adj1" fmla="val -43755"/>
              <a:gd name="adj2" fmla="val 78491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sk-SK" sz="2000" b="1">
                <a:solidFill>
                  <a:schemeClr val="bg1"/>
                </a:solidFill>
              </a:rPr>
              <a:t>úplná</a:t>
            </a:r>
            <a:endParaRPr lang="cs-CZ" sz="2000" b="1">
              <a:solidFill>
                <a:schemeClr val="bg1"/>
              </a:solidFill>
            </a:endParaRPr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539750" y="5373688"/>
            <a:ext cx="1944688" cy="1008062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sk-SK" sz="2000" b="1">
                <a:solidFill>
                  <a:schemeClr val="bg1"/>
                </a:solidFill>
              </a:rPr>
              <a:t>neúplná</a:t>
            </a:r>
            <a:endParaRPr lang="cs-CZ" sz="2000" b="1">
              <a:solidFill>
                <a:schemeClr val="bg1"/>
              </a:solidFill>
            </a:endParaRPr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2700338" y="4797425"/>
            <a:ext cx="2233612" cy="935038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sk-SK" sz="1800" b="1">
                <a:solidFill>
                  <a:schemeClr val="bg1"/>
                </a:solidFill>
              </a:rPr>
              <a:t>  </a:t>
            </a:r>
            <a:r>
              <a:rPr lang="sk-SK" sz="2000" b="1">
                <a:solidFill>
                  <a:schemeClr val="bg1"/>
                </a:solidFill>
              </a:rPr>
              <a:t>náhradná</a:t>
            </a:r>
            <a:endParaRPr lang="cs-CZ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93" grpId="0" animBg="1"/>
      <p:bldP spid="16394" grpId="0" animBg="1"/>
      <p:bldP spid="16395" grpId="0" animBg="1"/>
      <p:bldP spid="163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DFD15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WordArt 4"/>
          <p:cNvSpPr>
            <a:spLocks noChangeArrowheads="1" noChangeShapeType="1" noTextEdit="1"/>
          </p:cNvSpPr>
          <p:nvPr/>
        </p:nvSpPr>
        <p:spPr bwMode="auto">
          <a:xfrm>
            <a:off x="684213" y="260350"/>
            <a:ext cx="7848600" cy="10509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r>
              <a:rPr lang="sk-SK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DFD15"/>
                    </a:gs>
                    <a:gs pos="100000">
                      <a:srgbClr val="6666FF"/>
                    </a:gs>
                  </a:gsLst>
                  <a:path path="rect">
                    <a:fillToRect l="50000" t="50000" r="50000" b="50000"/>
                  </a:path>
                </a:gradFill>
                <a:latin typeface="Impact"/>
              </a:rPr>
              <a:t>Zopakujme si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331913" y="1412875"/>
            <a:ext cx="6696075" cy="5118100"/>
          </a:xfrm>
          <a:prstGeom prst="rect">
            <a:avLst/>
          </a:prstGeom>
          <a:solidFill>
            <a:srgbClr val="6666FF"/>
          </a:solidFill>
          <a:ln w="9398">
            <a:solidFill>
              <a:srgbClr val="FFFFFF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algn="l" defTabSz="407988">
              <a:lnSpc>
                <a:spcPct val="150000"/>
              </a:lnSpc>
              <a:buClr>
                <a:srgbClr val="FFFFFF"/>
              </a:buClr>
              <a:buSzPct val="100000"/>
              <a:buFont typeface="Bookman Old Style" pitchFamily="18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sk-SK" sz="2200" b="1">
                <a:solidFill>
                  <a:srgbClr val="FFFF00"/>
                </a:solidFill>
              </a:rPr>
              <a:t>Charakterizuj rodinu?</a:t>
            </a:r>
          </a:p>
          <a:p>
            <a:pPr algn="l" defTabSz="407988" hangingPunct="0">
              <a:lnSpc>
                <a:spcPct val="15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sk-SK" sz="2200" b="1">
                <a:solidFill>
                  <a:srgbClr val="FFFF00"/>
                </a:solidFill>
              </a:rPr>
              <a:t>Kto tvorí rodinu?</a:t>
            </a:r>
          </a:p>
          <a:p>
            <a:pPr algn="l" defTabSz="407988" hangingPunct="0">
              <a:lnSpc>
                <a:spcPct val="15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sk-SK" sz="2200" b="1">
                <a:solidFill>
                  <a:srgbClr val="FFFF00"/>
                </a:solidFill>
              </a:rPr>
              <a:t>Aké poznáš funkcie rodiny?</a:t>
            </a:r>
          </a:p>
          <a:p>
            <a:pPr algn="l" defTabSz="407988" hangingPunct="0">
              <a:lnSpc>
                <a:spcPct val="15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sk-SK" sz="2200" b="1">
                <a:solidFill>
                  <a:srgbClr val="FFFF00"/>
                </a:solidFill>
              </a:rPr>
              <a:t>Vysvetli jednotlivé funkcie rodiny.</a:t>
            </a:r>
          </a:p>
          <a:p>
            <a:pPr algn="l" defTabSz="407988" hangingPunct="0">
              <a:lnSpc>
                <a:spcPct val="15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sk-SK" sz="2200" b="1">
                <a:solidFill>
                  <a:srgbClr val="FFFF00"/>
                </a:solidFill>
              </a:rPr>
              <a:t>Aké poznáme rodiny?</a:t>
            </a:r>
          </a:p>
          <a:p>
            <a:pPr algn="l" defTabSz="407988" hangingPunct="0">
              <a:lnSpc>
                <a:spcPct val="15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sk-SK" sz="2200" b="1">
                <a:solidFill>
                  <a:srgbClr val="FFFF00"/>
                </a:solidFill>
              </a:rPr>
              <a:t>Charakterizuj úplnú/neúplnú rodinu.</a:t>
            </a:r>
          </a:p>
          <a:p>
            <a:pPr algn="l" defTabSz="407988" hangingPunct="0">
              <a:lnSpc>
                <a:spcPct val="15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sk-SK" sz="2200" b="1">
                <a:solidFill>
                  <a:srgbClr val="FFFF00"/>
                </a:solidFill>
              </a:rPr>
              <a:t>Aká je náhradnej rodinnej výchovy?</a:t>
            </a:r>
          </a:p>
          <a:p>
            <a:pPr algn="l" defTabSz="407988" hangingPunct="0">
              <a:lnSpc>
                <a:spcPct val="15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sk-SK" sz="2200" b="1">
                <a:solidFill>
                  <a:srgbClr val="FFFF00"/>
                </a:solidFill>
              </a:rPr>
              <a:t>Čo je to adopcia?</a:t>
            </a:r>
          </a:p>
          <a:p>
            <a:pPr algn="l" defTabSz="407988" hangingPunct="0">
              <a:lnSpc>
                <a:spcPct val="15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endParaRPr lang="sk-SK" sz="22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DFD15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WordArt 4"/>
          <p:cNvSpPr>
            <a:spLocks noChangeArrowheads="1" noChangeShapeType="1" noTextEdit="1"/>
          </p:cNvSpPr>
          <p:nvPr/>
        </p:nvSpPr>
        <p:spPr bwMode="auto">
          <a:xfrm>
            <a:off x="684213" y="260350"/>
            <a:ext cx="7848600" cy="10509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r>
              <a:rPr lang="sk-SK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DFD15"/>
                    </a:gs>
                    <a:gs pos="100000">
                      <a:srgbClr val="6666FF"/>
                    </a:gs>
                  </a:gsLst>
                  <a:path path="rect">
                    <a:fillToRect l="50000" t="50000" r="50000" b="50000"/>
                  </a:path>
                </a:gradFill>
                <a:latin typeface="Impact"/>
              </a:rPr>
              <a:t>Slová, ktoré potrebuješ vysvetliť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1017588" y="1400175"/>
            <a:ext cx="3625850" cy="4968875"/>
          </a:xfrm>
          <a:prstGeom prst="rect">
            <a:avLst/>
          </a:prstGeom>
          <a:solidFill>
            <a:srgbClr val="6666FF"/>
          </a:solidFill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</a:rPr>
              <a:t>arogantný</a:t>
            </a:r>
            <a:endParaRPr lang="en-GB" sz="1800">
              <a:solidFill>
                <a:srgbClr val="FFFF00"/>
              </a:solidFill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</a:rPr>
              <a:t>sociálny úrad</a:t>
            </a:r>
            <a:endParaRPr lang="en-GB" sz="1800" b="1">
              <a:solidFill>
                <a:srgbClr val="FFFF00"/>
              </a:solidFill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</a:rPr>
              <a:t>zásada</a:t>
            </a:r>
            <a:endParaRPr lang="en-GB" sz="1800">
              <a:solidFill>
                <a:srgbClr val="FFFF00"/>
              </a:solidFill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</a:rPr>
              <a:t>bunka</a:t>
            </a:r>
            <a:endParaRPr lang="en-GB" sz="1800" b="1">
              <a:solidFill>
                <a:srgbClr val="FFFF00"/>
              </a:solidFill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</a:rPr>
              <a:t>citát</a:t>
            </a:r>
            <a:endParaRPr lang="en-GB" sz="1800" b="1">
              <a:solidFill>
                <a:srgbClr val="FFFF00"/>
              </a:solidFill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</a:rPr>
              <a:t>harmónia</a:t>
            </a: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</a:rPr>
              <a:t>agresivita</a:t>
            </a:r>
            <a:r>
              <a:rPr lang="en-GB" sz="1800" b="1">
                <a:solidFill>
                  <a:srgbClr val="FFFF00"/>
                </a:solidFill>
              </a:rPr>
              <a:t> </a:t>
            </a: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</a:rPr>
              <a:t>autorita</a:t>
            </a:r>
            <a:endParaRPr lang="en-GB" sz="1800" b="1">
              <a:solidFill>
                <a:srgbClr val="FFFF00"/>
              </a:solidFill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</a:rPr>
              <a:t>kvalita</a:t>
            </a:r>
            <a:endParaRPr lang="en-GB" sz="1800" b="1">
              <a:solidFill>
                <a:srgbClr val="FFFF00"/>
              </a:solidFill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</a:rPr>
              <a:t>demokratický vzťah</a:t>
            </a:r>
            <a:endParaRPr lang="en-GB" sz="1800" b="1">
              <a:solidFill>
                <a:srgbClr val="FFFF00"/>
              </a:solidFill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</a:rPr>
              <a:t>spoločenský</a:t>
            </a:r>
            <a:r>
              <a:rPr lang="en-GB" sz="1800">
                <a:solidFill>
                  <a:srgbClr val="FFFF00"/>
                </a:solidFill>
              </a:rPr>
              <a:t> </a:t>
            </a: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</a:rPr>
              <a:t>komunikácia</a:t>
            </a:r>
            <a:endParaRPr lang="en-GB" sz="1800">
              <a:solidFill>
                <a:srgbClr val="FFFF00"/>
              </a:solidFill>
            </a:endParaRP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2349500"/>
            <a:ext cx="2857500" cy="2857500"/>
          </a:xfrm>
          <a:prstGeom prst="rect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DFD15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250825" y="9190038"/>
            <a:ext cx="8229600" cy="503237"/>
          </a:xfrm>
        </p:spPr>
        <p:txBody>
          <a:bodyPr/>
          <a:lstStyle/>
          <a:p>
            <a:pPr eaLnBrk="1" hangingPunct="1"/>
            <a:endParaRPr lang="sk-SK" sz="4000" smtClean="0"/>
          </a:p>
        </p:txBody>
      </p:sp>
      <p:sp>
        <p:nvSpPr>
          <p:cNvPr id="16388" name="WordArt 4"/>
          <p:cNvSpPr>
            <a:spLocks noChangeArrowheads="1" noChangeShapeType="1" noTextEdit="1"/>
          </p:cNvSpPr>
          <p:nvPr/>
        </p:nvSpPr>
        <p:spPr bwMode="auto">
          <a:xfrm>
            <a:off x="684213" y="260350"/>
            <a:ext cx="7848600" cy="10509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r>
              <a:rPr lang="sk-SK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DFD15"/>
                    </a:gs>
                    <a:gs pos="100000">
                      <a:srgbClr val="6666FF"/>
                    </a:gs>
                  </a:gsLst>
                  <a:path path="rect">
                    <a:fillToRect l="50000" t="50000" r="50000" b="50000"/>
                  </a:path>
                </a:gradFill>
                <a:latin typeface="Impact"/>
              </a:rPr>
              <a:t>Slová, ktoré potrebuješ vysvetliť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79388" y="1484313"/>
            <a:ext cx="7345362" cy="4968875"/>
          </a:xfrm>
          <a:prstGeom prst="rect">
            <a:avLst/>
          </a:prstGeom>
          <a:solidFill>
            <a:srgbClr val="6666FF"/>
          </a:solidFill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  <a:latin typeface="Bookman Old Style" pitchFamily="18" charset="0"/>
              </a:rPr>
              <a:t>arogantný </a:t>
            </a:r>
            <a:r>
              <a:rPr lang="sk-SK" sz="1800">
                <a:solidFill>
                  <a:srgbClr val="FFFF00"/>
                </a:solidFill>
                <a:latin typeface="Bookman Old Style" pitchFamily="18" charset="0"/>
              </a:rPr>
              <a:t>-</a:t>
            </a:r>
            <a:r>
              <a:rPr lang="sk-SK" sz="1800" b="1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sk-SK" sz="1800">
                <a:solidFill>
                  <a:srgbClr val="FFFF00"/>
                </a:solidFill>
                <a:latin typeface="Bookman Old Style" pitchFamily="18" charset="0"/>
              </a:rPr>
              <a:t>bezočivý, namyslený</a:t>
            </a:r>
            <a:endParaRPr lang="en-GB" sz="1800">
              <a:solidFill>
                <a:srgbClr val="FFFF00"/>
              </a:solidFill>
              <a:latin typeface="Bookman Old Style" pitchFamily="18" charset="0"/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  <a:latin typeface="Bookman Old Style" pitchFamily="18" charset="0"/>
              </a:rPr>
              <a:t>sociálny úrad </a:t>
            </a:r>
            <a:r>
              <a:rPr lang="sk-SK" sz="1800">
                <a:solidFill>
                  <a:srgbClr val="FFFF00"/>
                </a:solidFill>
                <a:latin typeface="Bookman Old Style" pitchFamily="18" charset="0"/>
              </a:rPr>
              <a:t>- Úrad práce, sociálnych vecí a rodiny</a:t>
            </a:r>
            <a:endParaRPr lang="en-GB" sz="1800" b="1">
              <a:solidFill>
                <a:srgbClr val="FFFF00"/>
              </a:solidFill>
              <a:latin typeface="Bookman Old Style" pitchFamily="18" charset="0"/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  <a:latin typeface="Bookman Old Style" pitchFamily="18" charset="0"/>
              </a:rPr>
              <a:t>zásada </a:t>
            </a:r>
            <a:r>
              <a:rPr lang="sk-SK" sz="1800">
                <a:solidFill>
                  <a:srgbClr val="FFFF00"/>
                </a:solidFill>
                <a:latin typeface="Bookman Old Style" pitchFamily="18" charset="0"/>
              </a:rPr>
              <a:t>- pravidlo</a:t>
            </a:r>
            <a:endParaRPr lang="en-GB" sz="1800">
              <a:solidFill>
                <a:srgbClr val="FFFF00"/>
              </a:solidFill>
              <a:latin typeface="Bookman Old Style" pitchFamily="18" charset="0"/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  <a:latin typeface="Bookman Old Style" pitchFamily="18" charset="0"/>
              </a:rPr>
              <a:t>bunka</a:t>
            </a:r>
            <a:r>
              <a:rPr lang="sk-SK" sz="1800">
                <a:solidFill>
                  <a:srgbClr val="FFFF00"/>
                </a:solidFill>
                <a:latin typeface="Bookman Old Style" pitchFamily="18" charset="0"/>
              </a:rPr>
              <a:t> - základná jednotka</a:t>
            </a:r>
            <a:endParaRPr lang="en-GB" sz="1800" b="1">
              <a:solidFill>
                <a:srgbClr val="FFFF00"/>
              </a:solidFill>
              <a:latin typeface="Bookman Old Style" pitchFamily="18" charset="0"/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  <a:latin typeface="Bookman Old Style" pitchFamily="18" charset="0"/>
              </a:rPr>
              <a:t>citát</a:t>
            </a:r>
            <a:r>
              <a:rPr lang="sk-SK" sz="1800">
                <a:solidFill>
                  <a:srgbClr val="FFFF00"/>
                </a:solidFill>
                <a:latin typeface="Bookman Old Style" pitchFamily="18" charset="0"/>
              </a:rPr>
              <a:t> - doslovne uvedená myšlienka niekoho</a:t>
            </a: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  <a:latin typeface="Bookman Old Style" pitchFamily="18" charset="0"/>
              </a:rPr>
              <a:t>harmónia </a:t>
            </a:r>
            <a:r>
              <a:rPr lang="sk-SK" sz="1800">
                <a:solidFill>
                  <a:srgbClr val="FFFF00"/>
                </a:solidFill>
                <a:latin typeface="Bookman Old Style" pitchFamily="18" charset="0"/>
              </a:rPr>
              <a:t>- súlad</a:t>
            </a:r>
            <a:endParaRPr lang="sk-SK" sz="1800" b="1">
              <a:solidFill>
                <a:srgbClr val="FFFF00"/>
              </a:solidFill>
              <a:latin typeface="Bookman Old Style" pitchFamily="18" charset="0"/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  <a:latin typeface="Bookman Old Style" pitchFamily="18" charset="0"/>
              </a:rPr>
              <a:t>agresivita </a:t>
            </a:r>
            <a:r>
              <a:rPr lang="sk-SK" sz="1800">
                <a:solidFill>
                  <a:srgbClr val="FFFF00"/>
                </a:solidFill>
                <a:latin typeface="Bookman Old Style" pitchFamily="18" charset="0"/>
              </a:rPr>
              <a:t>- útok</a:t>
            </a:r>
            <a:endParaRPr lang="en-GB" sz="1800" b="1">
              <a:solidFill>
                <a:srgbClr val="FFFF00"/>
              </a:solidFill>
              <a:latin typeface="Bookman Old Style" pitchFamily="18" charset="0"/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  <a:latin typeface="Bookman Old Style" pitchFamily="18" charset="0"/>
              </a:rPr>
              <a:t>autorita </a:t>
            </a:r>
            <a:r>
              <a:rPr lang="sk-SK" sz="1800">
                <a:solidFill>
                  <a:srgbClr val="FFFF00"/>
                </a:solidFill>
                <a:latin typeface="Bookman Old Style" pitchFamily="18" charset="0"/>
              </a:rPr>
              <a:t>- uznávaná vážnosť, vplyv niekoho</a:t>
            </a:r>
            <a:endParaRPr lang="en-GB" sz="1800" b="1">
              <a:solidFill>
                <a:srgbClr val="FFFF00"/>
              </a:solidFill>
              <a:latin typeface="Bookman Old Style" pitchFamily="18" charset="0"/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  <a:latin typeface="Bookman Old Style" pitchFamily="18" charset="0"/>
              </a:rPr>
              <a:t>kvalita </a:t>
            </a:r>
            <a:r>
              <a:rPr lang="sk-SK" sz="1800">
                <a:solidFill>
                  <a:srgbClr val="FFFF00"/>
                </a:solidFill>
                <a:latin typeface="Bookman Old Style" pitchFamily="18" charset="0"/>
              </a:rPr>
              <a:t>- hodnota</a:t>
            </a:r>
            <a:endParaRPr lang="en-GB" sz="1800" b="1">
              <a:solidFill>
                <a:srgbClr val="FFFF00"/>
              </a:solidFill>
              <a:latin typeface="Bookman Old Style" pitchFamily="18" charset="0"/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  <a:latin typeface="Bookman Old Style" pitchFamily="18" charset="0"/>
              </a:rPr>
              <a:t>demokratický vzťah </a:t>
            </a:r>
            <a:r>
              <a:rPr lang="sk-SK" sz="1800">
                <a:solidFill>
                  <a:srgbClr val="FFFF00"/>
                </a:solidFill>
                <a:latin typeface="Bookman Old Style" pitchFamily="18" charset="0"/>
              </a:rPr>
              <a:t>- vzťah založený na rovnoprávnosti </a:t>
            </a:r>
            <a:endParaRPr lang="en-GB" sz="1800">
              <a:solidFill>
                <a:srgbClr val="FFFF00"/>
              </a:solidFill>
              <a:latin typeface="Bookman Old Style" pitchFamily="18" charset="0"/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  <a:latin typeface="Bookman Old Style" pitchFamily="18" charset="0"/>
              </a:rPr>
              <a:t>spoločenský</a:t>
            </a:r>
            <a:r>
              <a:rPr lang="en-GB" sz="180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sk-SK" sz="1800">
                <a:solidFill>
                  <a:srgbClr val="FFFF00"/>
                </a:solidFill>
                <a:latin typeface="Bookman Old Style" pitchFamily="18" charset="0"/>
              </a:rPr>
              <a:t>- sociálny</a:t>
            </a:r>
            <a:endParaRPr lang="en-GB" sz="1800">
              <a:solidFill>
                <a:srgbClr val="FFFF00"/>
              </a:solidFill>
              <a:latin typeface="Bookman Old Style" pitchFamily="18" charset="0"/>
            </a:endParaRPr>
          </a:p>
          <a:p>
            <a:pPr marL="828675" lvl="1" indent="-414338" algn="l" defTabSz="407988">
              <a:buClr>
                <a:srgbClr val="FFFFFF"/>
              </a:buClr>
              <a:buSzPct val="100000"/>
              <a:buFont typeface="Wingdings" pitchFamily="2" charset="2"/>
              <a:buChar char=""/>
              <a:tabLst>
                <a:tab pos="828675" algn="l"/>
                <a:tab pos="1235075" algn="l"/>
                <a:tab pos="1643063" algn="l"/>
                <a:tab pos="2051050" algn="l"/>
                <a:tab pos="2457450" algn="l"/>
                <a:tab pos="2865438" algn="l"/>
                <a:tab pos="3273425" algn="l"/>
                <a:tab pos="3681413" algn="l"/>
                <a:tab pos="4087813" algn="l"/>
                <a:tab pos="4495800" algn="l"/>
                <a:tab pos="4903788" algn="l"/>
                <a:tab pos="5310188" algn="l"/>
                <a:tab pos="5718175" algn="l"/>
                <a:tab pos="6126163" algn="l"/>
                <a:tab pos="6534150" algn="l"/>
                <a:tab pos="6940550" algn="l"/>
                <a:tab pos="7348538" algn="l"/>
                <a:tab pos="7756525" algn="l"/>
                <a:tab pos="8162925" algn="l"/>
                <a:tab pos="8570913" algn="l"/>
                <a:tab pos="8978900" algn="l"/>
              </a:tabLst>
            </a:pPr>
            <a:r>
              <a:rPr lang="sk-SK" sz="1800" b="1">
                <a:solidFill>
                  <a:srgbClr val="FFFF00"/>
                </a:solidFill>
                <a:latin typeface="Bookman Old Style" pitchFamily="18" charset="0"/>
              </a:rPr>
              <a:t>komunikácia </a:t>
            </a:r>
            <a:r>
              <a:rPr lang="sk-SK" sz="1800">
                <a:solidFill>
                  <a:srgbClr val="FFFF00"/>
                </a:solidFill>
                <a:latin typeface="Bookman Old Style" pitchFamily="18" charset="0"/>
              </a:rPr>
              <a:t>-dorozumievanie sa</a:t>
            </a:r>
            <a:endParaRPr lang="en-GB" sz="1800">
              <a:solidFill>
                <a:srgbClr val="FFFF00"/>
              </a:solidFill>
              <a:latin typeface="Bookman Old Style" pitchFamily="18" charset="0"/>
            </a:endParaRPr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388" y="2997200"/>
            <a:ext cx="1579562" cy="1619250"/>
          </a:xfrm>
          <a:prstGeom prst="rect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DFD15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WordArt 4"/>
          <p:cNvSpPr>
            <a:spLocks noChangeArrowheads="1" noChangeShapeType="1" noTextEdit="1"/>
          </p:cNvSpPr>
          <p:nvPr/>
        </p:nvSpPr>
        <p:spPr bwMode="auto">
          <a:xfrm>
            <a:off x="684213" y="260350"/>
            <a:ext cx="7848600" cy="10509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r>
              <a:rPr lang="sk-SK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DFD15"/>
                    </a:gs>
                    <a:gs pos="100000">
                      <a:srgbClr val="6666FF"/>
                    </a:gs>
                  </a:gsLst>
                  <a:path path="rect">
                    <a:fillToRect l="50000" t="50000" r="50000" b="50000"/>
                  </a:path>
                </a:gradFill>
                <a:latin typeface="Impact"/>
              </a:rPr>
              <a:t>Citát na zamyslenie</a:t>
            </a: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163513" y="1700213"/>
            <a:ext cx="8816975" cy="3241675"/>
          </a:xfrm>
          <a:prstGeom prst="rect">
            <a:avLst/>
          </a:prstGeom>
          <a:solidFill>
            <a:srgbClr val="6666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defTabSz="407988" hangingPunct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652463" algn="l"/>
                <a:tab pos="1309688" algn="l"/>
                <a:tab pos="1965325" algn="l"/>
                <a:tab pos="2622550" algn="l"/>
                <a:tab pos="3278188" algn="l"/>
                <a:tab pos="3940175" algn="l"/>
                <a:tab pos="4592638" algn="l"/>
                <a:tab pos="5248275" algn="l"/>
                <a:tab pos="5905500" algn="l"/>
                <a:tab pos="6562725" algn="l"/>
                <a:tab pos="7218363" algn="l"/>
                <a:tab pos="7880350" algn="l"/>
                <a:tab pos="8532813" algn="l"/>
                <a:tab pos="8553450" algn="l"/>
                <a:tab pos="8961438" algn="l"/>
                <a:tab pos="9369425" algn="l"/>
                <a:tab pos="9777413" algn="l"/>
                <a:tab pos="9779000" algn="l"/>
              </a:tabLst>
            </a:pPr>
            <a:endParaRPr lang="en-GB" sz="3300" b="1">
              <a:solidFill>
                <a:srgbClr val="FFFFFF"/>
              </a:solidFill>
              <a:latin typeface="Kristen ITC" pitchFamily="64" charset="0"/>
            </a:endParaRPr>
          </a:p>
          <a:p>
            <a:pPr defTabSz="407988" hangingPunct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652463" algn="l"/>
                <a:tab pos="1309688" algn="l"/>
                <a:tab pos="1965325" algn="l"/>
                <a:tab pos="2622550" algn="l"/>
                <a:tab pos="3278188" algn="l"/>
                <a:tab pos="3940175" algn="l"/>
                <a:tab pos="4592638" algn="l"/>
                <a:tab pos="5248275" algn="l"/>
                <a:tab pos="5905500" algn="l"/>
                <a:tab pos="6562725" algn="l"/>
                <a:tab pos="7218363" algn="l"/>
                <a:tab pos="7880350" algn="l"/>
                <a:tab pos="8532813" algn="l"/>
                <a:tab pos="8553450" algn="l"/>
                <a:tab pos="8961438" algn="l"/>
                <a:tab pos="9369425" algn="l"/>
                <a:tab pos="9777413" algn="l"/>
                <a:tab pos="9779000" algn="l"/>
              </a:tabLst>
            </a:pPr>
            <a:r>
              <a:rPr lang="sk-SK" sz="3300" b="1">
                <a:solidFill>
                  <a:srgbClr val="FFFF00"/>
                </a:solidFill>
                <a:latin typeface="Arial Black" pitchFamily="34" charset="0"/>
              </a:rPr>
              <a:t>Správaj sa k svojim rodičom tak, </a:t>
            </a:r>
          </a:p>
          <a:p>
            <a:pPr defTabSz="407988" hangingPunct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652463" algn="l"/>
                <a:tab pos="1309688" algn="l"/>
                <a:tab pos="1965325" algn="l"/>
                <a:tab pos="2622550" algn="l"/>
                <a:tab pos="3278188" algn="l"/>
                <a:tab pos="3940175" algn="l"/>
                <a:tab pos="4592638" algn="l"/>
                <a:tab pos="5248275" algn="l"/>
                <a:tab pos="5905500" algn="l"/>
                <a:tab pos="6562725" algn="l"/>
                <a:tab pos="7218363" algn="l"/>
                <a:tab pos="7880350" algn="l"/>
                <a:tab pos="8532813" algn="l"/>
                <a:tab pos="8553450" algn="l"/>
                <a:tab pos="8961438" algn="l"/>
                <a:tab pos="9369425" algn="l"/>
                <a:tab pos="9777413" algn="l"/>
                <a:tab pos="9779000" algn="l"/>
              </a:tabLst>
            </a:pPr>
            <a:r>
              <a:rPr lang="sk-SK" sz="3300" b="1">
                <a:solidFill>
                  <a:srgbClr val="FFFF00"/>
                </a:solidFill>
                <a:latin typeface="Arial Black" pitchFamily="34" charset="0"/>
              </a:rPr>
              <a:t>ako chceš, </a:t>
            </a:r>
          </a:p>
          <a:p>
            <a:pPr defTabSz="407988" hangingPunct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652463" algn="l"/>
                <a:tab pos="1309688" algn="l"/>
                <a:tab pos="1965325" algn="l"/>
                <a:tab pos="2622550" algn="l"/>
                <a:tab pos="3278188" algn="l"/>
                <a:tab pos="3940175" algn="l"/>
                <a:tab pos="4592638" algn="l"/>
                <a:tab pos="5248275" algn="l"/>
                <a:tab pos="5905500" algn="l"/>
                <a:tab pos="6562725" algn="l"/>
                <a:tab pos="7218363" algn="l"/>
                <a:tab pos="7880350" algn="l"/>
                <a:tab pos="8532813" algn="l"/>
                <a:tab pos="8553450" algn="l"/>
                <a:tab pos="8961438" algn="l"/>
                <a:tab pos="9369425" algn="l"/>
                <a:tab pos="9777413" algn="l"/>
                <a:tab pos="9779000" algn="l"/>
              </a:tabLst>
            </a:pPr>
            <a:r>
              <a:rPr lang="sk-SK" sz="3300" b="1">
                <a:solidFill>
                  <a:srgbClr val="FFFF00"/>
                </a:solidFill>
                <a:latin typeface="Arial Black" pitchFamily="34" charset="0"/>
              </a:rPr>
              <a:t>aby sa k tebe správali tvoje deti.</a:t>
            </a:r>
          </a:p>
          <a:p>
            <a:pPr defTabSz="407988" hangingPunct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652463" algn="l"/>
                <a:tab pos="1309688" algn="l"/>
                <a:tab pos="1965325" algn="l"/>
                <a:tab pos="2622550" algn="l"/>
                <a:tab pos="3278188" algn="l"/>
                <a:tab pos="3940175" algn="l"/>
                <a:tab pos="4592638" algn="l"/>
                <a:tab pos="5248275" algn="l"/>
                <a:tab pos="5905500" algn="l"/>
                <a:tab pos="6562725" algn="l"/>
                <a:tab pos="7218363" algn="l"/>
                <a:tab pos="7880350" algn="l"/>
                <a:tab pos="8532813" algn="l"/>
                <a:tab pos="8553450" algn="l"/>
                <a:tab pos="8961438" algn="l"/>
                <a:tab pos="9369425" algn="l"/>
                <a:tab pos="9777413" algn="l"/>
                <a:tab pos="9779000" algn="l"/>
              </a:tabLst>
            </a:pPr>
            <a:endParaRPr lang="sk-SK" sz="3300">
              <a:solidFill>
                <a:srgbClr val="FFFF00"/>
              </a:solidFill>
            </a:endParaRPr>
          </a:p>
          <a:p>
            <a:pPr defTabSz="407988" hangingPunct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652463" algn="l"/>
                <a:tab pos="1309688" algn="l"/>
                <a:tab pos="1965325" algn="l"/>
                <a:tab pos="2622550" algn="l"/>
                <a:tab pos="3278188" algn="l"/>
                <a:tab pos="3940175" algn="l"/>
                <a:tab pos="4592638" algn="l"/>
                <a:tab pos="5248275" algn="l"/>
                <a:tab pos="5905500" algn="l"/>
                <a:tab pos="6562725" algn="l"/>
                <a:tab pos="7218363" algn="l"/>
                <a:tab pos="7880350" algn="l"/>
                <a:tab pos="8532813" algn="l"/>
                <a:tab pos="8553450" algn="l"/>
                <a:tab pos="8961438" algn="l"/>
                <a:tab pos="9369425" algn="l"/>
                <a:tab pos="9777413" algn="l"/>
                <a:tab pos="9779000" algn="l"/>
              </a:tabLst>
            </a:pPr>
            <a:r>
              <a:rPr lang="en-GB" sz="3300">
                <a:solidFill>
                  <a:srgbClr val="FFFF00"/>
                </a:solidFill>
              </a:rPr>
              <a:t>Isokratés</a:t>
            </a:r>
          </a:p>
          <a:p>
            <a:pPr defTabSz="407988" hangingPunct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652463" algn="l"/>
                <a:tab pos="1309688" algn="l"/>
                <a:tab pos="1965325" algn="l"/>
                <a:tab pos="2622550" algn="l"/>
                <a:tab pos="3278188" algn="l"/>
                <a:tab pos="3940175" algn="l"/>
                <a:tab pos="4592638" algn="l"/>
                <a:tab pos="5248275" algn="l"/>
                <a:tab pos="5905500" algn="l"/>
                <a:tab pos="6562725" algn="l"/>
                <a:tab pos="7218363" algn="l"/>
                <a:tab pos="7880350" algn="l"/>
                <a:tab pos="8532813" algn="l"/>
                <a:tab pos="8553450" algn="l"/>
                <a:tab pos="8961438" algn="l"/>
                <a:tab pos="9369425" algn="l"/>
                <a:tab pos="9777413" algn="l"/>
                <a:tab pos="9779000" algn="l"/>
              </a:tabLst>
            </a:pPr>
            <a:endParaRPr lang="en-GB" sz="3300">
              <a:solidFill>
                <a:srgbClr val="FFFF00"/>
              </a:solidFill>
            </a:endParaRPr>
          </a:p>
          <a:p>
            <a:pPr defTabSz="407988" hangingPunct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652463" algn="l"/>
                <a:tab pos="1309688" algn="l"/>
                <a:tab pos="1965325" algn="l"/>
                <a:tab pos="2622550" algn="l"/>
                <a:tab pos="3278188" algn="l"/>
                <a:tab pos="3940175" algn="l"/>
                <a:tab pos="4592638" algn="l"/>
                <a:tab pos="5248275" algn="l"/>
                <a:tab pos="5905500" algn="l"/>
                <a:tab pos="6562725" algn="l"/>
                <a:tab pos="7218363" algn="l"/>
                <a:tab pos="7880350" algn="l"/>
                <a:tab pos="8532813" algn="l"/>
                <a:tab pos="8553450" algn="l"/>
                <a:tab pos="8961438" algn="l"/>
                <a:tab pos="9369425" algn="l"/>
                <a:tab pos="9777413" algn="l"/>
                <a:tab pos="9779000" algn="l"/>
              </a:tabLst>
            </a:pPr>
            <a:endParaRPr lang="en-GB" sz="3300" b="1">
              <a:solidFill>
                <a:srgbClr val="FFFFFF"/>
              </a:solidFill>
              <a:latin typeface="Kristen ITC" pitchFamily="64" charset="0"/>
            </a:endParaRPr>
          </a:p>
        </p:txBody>
      </p:sp>
      <p:pic>
        <p:nvPicPr>
          <p:cNvPr id="1946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8400" y="5084763"/>
            <a:ext cx="1971675" cy="1479550"/>
          </a:xfrm>
          <a:prstGeom prst="rect">
            <a:avLst/>
          </a:prstGeom>
          <a:solidFill>
            <a:srgbClr val="6666FF"/>
          </a:solidFill>
          <a:ln w="28575">
            <a:solidFill>
              <a:srgbClr val="6666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rotWithShape="0">
          <a:gsLst>
            <a:gs pos="0">
              <a:schemeClr val="bg1"/>
            </a:gs>
            <a:gs pos="100000">
              <a:srgbClr val="FDFD15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692150"/>
            <a:ext cx="4895850" cy="5257800"/>
          </a:xfrm>
        </p:spPr>
        <p:txBody>
          <a:bodyPr/>
          <a:lstStyle/>
          <a:p>
            <a:pPr algn="l" eaLnBrk="1" hangingPunct="1"/>
            <a:r>
              <a:rPr lang="sk-SK" sz="2000" dirty="0" smtClean="0">
                <a:solidFill>
                  <a:schemeClr val="tx1"/>
                </a:solidFill>
              </a:rPr>
              <a:t/>
            </a:r>
            <a:br>
              <a:rPr lang="sk-SK" sz="2000" dirty="0" smtClean="0">
                <a:solidFill>
                  <a:schemeClr val="tx1"/>
                </a:solidFill>
              </a:rPr>
            </a:br>
            <a:r>
              <a:rPr lang="sk-SK" sz="2000" dirty="0" smtClean="0">
                <a:solidFill>
                  <a:schemeClr val="tx1"/>
                </a:solidFill>
              </a:rPr>
              <a:t/>
            </a:r>
            <a:br>
              <a:rPr lang="sk-SK" sz="2000" dirty="0" smtClean="0">
                <a:solidFill>
                  <a:schemeClr val="tx1"/>
                </a:solidFill>
              </a:rPr>
            </a:br>
            <a:r>
              <a:rPr lang="sk-SK" sz="2000" dirty="0" smtClean="0">
                <a:solidFill>
                  <a:schemeClr val="tx1"/>
                </a:solidFill>
              </a:rPr>
              <a:t/>
            </a:r>
            <a:br>
              <a:rPr lang="sk-SK" sz="2000" dirty="0" smtClean="0">
                <a:solidFill>
                  <a:schemeClr val="tx1"/>
                </a:solidFill>
              </a:rPr>
            </a:br>
            <a:r>
              <a:rPr lang="sk-SK" sz="2000" dirty="0" smtClean="0">
                <a:solidFill>
                  <a:srgbClr val="6666FF"/>
                </a:solidFill>
              </a:rPr>
              <a:t>Základná škola</a:t>
            </a:r>
            <a:br>
              <a:rPr lang="sk-SK" sz="2000" dirty="0" smtClean="0">
                <a:solidFill>
                  <a:srgbClr val="6666FF"/>
                </a:solidFill>
              </a:rPr>
            </a:br>
            <a:r>
              <a:rPr lang="sk-SK" sz="2000" dirty="0" smtClean="0">
                <a:solidFill>
                  <a:srgbClr val="6666FF"/>
                </a:solidFill>
              </a:rPr>
              <a:t>Severná 21</a:t>
            </a:r>
            <a:br>
              <a:rPr lang="sk-SK" sz="2000" dirty="0" smtClean="0">
                <a:solidFill>
                  <a:srgbClr val="6666FF"/>
                </a:solidFill>
              </a:rPr>
            </a:br>
            <a:r>
              <a:rPr lang="sk-SK" sz="2000" dirty="0" smtClean="0">
                <a:solidFill>
                  <a:srgbClr val="6666FF"/>
                </a:solidFill>
              </a:rPr>
              <a:t>045 01 Moldava nad Bodvou</a:t>
            </a:r>
            <a:r>
              <a:rPr lang="en-GB" sz="2000" dirty="0" smtClean="0">
                <a:solidFill>
                  <a:srgbClr val="6666FF"/>
                </a:solidFill>
              </a:rPr>
              <a:t/>
            </a:r>
            <a:br>
              <a:rPr lang="en-GB" sz="2000" dirty="0" smtClean="0">
                <a:solidFill>
                  <a:srgbClr val="6666FF"/>
                </a:solidFill>
              </a:rPr>
            </a:br>
            <a:r>
              <a:rPr lang="en-GB" sz="2400" dirty="0" smtClean="0">
                <a:solidFill>
                  <a:srgbClr val="6666FF"/>
                </a:solidFill>
              </a:rPr>
              <a:t>–––––––––––––––––––––––––––</a:t>
            </a:r>
            <a:br>
              <a:rPr lang="en-GB" sz="2400" dirty="0" smtClean="0">
                <a:solidFill>
                  <a:srgbClr val="6666FF"/>
                </a:solidFill>
              </a:rPr>
            </a:br>
            <a:r>
              <a:rPr lang="en-GB" sz="2400" dirty="0" smtClean="0">
                <a:solidFill>
                  <a:srgbClr val="6666FF"/>
                </a:solidFill>
              </a:rPr>
              <a:t/>
            </a:r>
            <a:br>
              <a:rPr lang="en-GB" sz="2400" dirty="0" smtClean="0">
                <a:solidFill>
                  <a:srgbClr val="6666FF"/>
                </a:solidFill>
              </a:rPr>
            </a:br>
            <a:r>
              <a:rPr lang="en-GB" sz="2000" b="1" dirty="0" smtClean="0">
                <a:solidFill>
                  <a:srgbClr val="6666FF"/>
                </a:solidFill>
              </a:rPr>
              <a:t>Mgr. </a:t>
            </a:r>
            <a:r>
              <a:rPr lang="sk-SK" sz="2000" b="1" dirty="0" smtClean="0">
                <a:solidFill>
                  <a:srgbClr val="6666FF"/>
                </a:solidFill>
              </a:rPr>
              <a:t>JANIČOVÁ Gabriela</a:t>
            </a:r>
            <a:r>
              <a:rPr lang="en-GB" sz="2000" b="1" dirty="0" smtClean="0">
                <a:solidFill>
                  <a:srgbClr val="6666FF"/>
                </a:solidFill>
              </a:rPr>
              <a:t/>
            </a:r>
            <a:br>
              <a:rPr lang="en-GB" sz="2000" b="1" dirty="0" smtClean="0">
                <a:solidFill>
                  <a:srgbClr val="6666FF"/>
                </a:solidFill>
              </a:rPr>
            </a:br>
            <a:r>
              <a:rPr lang="sk-SK" sz="2000" b="1" dirty="0" smtClean="0">
                <a:solidFill>
                  <a:srgbClr val="6666FF"/>
                </a:solidFill>
              </a:rPr>
              <a:t>Občianska výchova</a:t>
            </a:r>
            <a:r>
              <a:rPr lang="sk-SK" sz="2000" b="1" dirty="0">
                <a:solidFill>
                  <a:srgbClr val="6666FF"/>
                </a:solidFill>
              </a:rPr>
              <a:t/>
            </a:r>
            <a:br>
              <a:rPr lang="sk-SK" sz="2000" b="1" dirty="0">
                <a:solidFill>
                  <a:srgbClr val="6666FF"/>
                </a:solidFill>
              </a:rPr>
            </a:br>
            <a:r>
              <a:rPr lang="en-GB" sz="2400" dirty="0" smtClean="0">
                <a:solidFill>
                  <a:srgbClr val="6666FF"/>
                </a:solidFill>
              </a:rPr>
              <a:t>___________________________</a:t>
            </a:r>
            <a:br>
              <a:rPr lang="en-GB" sz="2400" dirty="0" smtClean="0">
                <a:solidFill>
                  <a:srgbClr val="6666FF"/>
                </a:solidFill>
              </a:rPr>
            </a:br>
            <a:r>
              <a:rPr lang="en-GB" sz="2400" dirty="0" smtClean="0">
                <a:solidFill>
                  <a:srgbClr val="6666FF"/>
                </a:solidFill>
              </a:rPr>
              <a:t/>
            </a:r>
            <a:br>
              <a:rPr lang="en-GB" sz="2400" dirty="0" smtClean="0">
                <a:solidFill>
                  <a:srgbClr val="6666FF"/>
                </a:solidFill>
              </a:rPr>
            </a:br>
            <a:r>
              <a:rPr lang="sk-SK" sz="2000" dirty="0" smtClean="0">
                <a:solidFill>
                  <a:srgbClr val="6666FF"/>
                </a:solidFill>
              </a:rPr>
              <a:t>Tematický celok</a:t>
            </a:r>
            <a:r>
              <a:rPr lang="en-GB" sz="2000" dirty="0" smtClean="0">
                <a:solidFill>
                  <a:srgbClr val="6666FF"/>
                </a:solidFill>
              </a:rPr>
              <a:t>:</a:t>
            </a:r>
            <a:br>
              <a:rPr lang="en-GB" sz="2000" dirty="0" smtClean="0">
                <a:solidFill>
                  <a:srgbClr val="6666FF"/>
                </a:solidFill>
              </a:rPr>
            </a:br>
            <a:r>
              <a:rPr lang="sk-SK" sz="2400" b="1" dirty="0" smtClean="0">
                <a:solidFill>
                  <a:srgbClr val="6666FF"/>
                </a:solidFill>
              </a:rPr>
              <a:t>MOJA </a:t>
            </a:r>
            <a:r>
              <a:rPr lang="en-GB" sz="2400" b="1" dirty="0" smtClean="0">
                <a:solidFill>
                  <a:srgbClr val="6666FF"/>
                </a:solidFill>
              </a:rPr>
              <a:t>RODINA</a:t>
            </a:r>
            <a:r>
              <a:rPr lang="sk-SK" sz="2400" b="1" dirty="0" smtClean="0">
                <a:solidFill>
                  <a:srgbClr val="6666FF"/>
                </a:solidFill>
              </a:rPr>
              <a:t/>
            </a:r>
            <a:br>
              <a:rPr lang="sk-SK" sz="2400" b="1" dirty="0" smtClean="0">
                <a:solidFill>
                  <a:srgbClr val="6666FF"/>
                </a:solidFill>
              </a:rPr>
            </a:br>
            <a:r>
              <a:rPr lang="sk-SK" sz="2400" b="1" dirty="0" smtClean="0">
                <a:solidFill>
                  <a:srgbClr val="6666FF"/>
                </a:solidFill>
              </a:rPr>
              <a:t/>
            </a:r>
            <a:br>
              <a:rPr lang="sk-SK" sz="2400" b="1" dirty="0" smtClean="0">
                <a:solidFill>
                  <a:srgbClr val="6666FF"/>
                </a:solidFill>
              </a:rPr>
            </a:br>
            <a:r>
              <a:rPr lang="sk-SK" sz="2400" b="1" dirty="0" smtClean="0">
                <a:solidFill>
                  <a:srgbClr val="6666FF"/>
                </a:solidFill>
                <a:sym typeface="Wingdings" pitchFamily="2" charset="2"/>
              </a:rPr>
              <a:t> Funkcie rodiny </a:t>
            </a:r>
            <a:br>
              <a:rPr lang="sk-SK" sz="2400" b="1" dirty="0" smtClean="0">
                <a:solidFill>
                  <a:srgbClr val="6666FF"/>
                </a:solidFill>
                <a:sym typeface="Wingdings" pitchFamily="2" charset="2"/>
              </a:rPr>
            </a:br>
            <a:r>
              <a:rPr lang="sk-SK" sz="2400" b="1" dirty="0" smtClean="0">
                <a:solidFill>
                  <a:srgbClr val="6666FF"/>
                </a:solidFill>
                <a:sym typeface="Wingdings" pitchFamily="2" charset="2"/>
              </a:rPr>
              <a:t> Štruktúra rodiny</a:t>
            </a:r>
            <a:br>
              <a:rPr lang="sk-SK" sz="2400" b="1" dirty="0" smtClean="0">
                <a:solidFill>
                  <a:srgbClr val="6666FF"/>
                </a:solidFill>
                <a:sym typeface="Wingdings" pitchFamily="2" charset="2"/>
              </a:rPr>
            </a:br>
            <a:r>
              <a:rPr lang="en-GB" sz="2400" b="1" dirty="0" smtClean="0">
                <a:solidFill>
                  <a:srgbClr val="6666FF"/>
                </a:solidFill>
              </a:rPr>
              <a:t/>
            </a:r>
            <a:br>
              <a:rPr lang="en-GB" sz="2400" b="1" dirty="0" smtClean="0">
                <a:solidFill>
                  <a:srgbClr val="6666FF"/>
                </a:solidFill>
              </a:rPr>
            </a:br>
            <a:r>
              <a:rPr lang="sk-SK" sz="2400" b="1" dirty="0" smtClean="0">
                <a:solidFill>
                  <a:srgbClr val="6666FF"/>
                </a:solidFill>
                <a:sym typeface="Wingdings" pitchFamily="2" charset="2"/>
              </a:rPr>
              <a:t/>
            </a:r>
            <a:br>
              <a:rPr lang="sk-SK" sz="2400" b="1" dirty="0" smtClean="0">
                <a:solidFill>
                  <a:srgbClr val="6666FF"/>
                </a:solidFill>
                <a:sym typeface="Wingdings" pitchFamily="2" charset="2"/>
              </a:rPr>
            </a:br>
            <a:r>
              <a:rPr lang="en-GB" sz="2400" dirty="0" smtClean="0">
                <a:solidFill>
                  <a:srgbClr val="6666FF"/>
                </a:solidFill>
              </a:rPr>
              <a:t>__________________________</a:t>
            </a:r>
            <a:br>
              <a:rPr lang="en-GB" sz="2400" dirty="0" smtClean="0">
                <a:solidFill>
                  <a:srgbClr val="6666FF"/>
                </a:solidFill>
              </a:rPr>
            </a:br>
            <a:r>
              <a:rPr lang="sk-SK" sz="1800" dirty="0" smtClean="0">
                <a:solidFill>
                  <a:srgbClr val="6666FF"/>
                </a:solidFill>
              </a:rPr>
              <a:t>Výchova k manželstvu a rodičovstvu</a:t>
            </a:r>
            <a:r>
              <a:rPr lang="en-GB" sz="2400" dirty="0" smtClean="0">
                <a:solidFill>
                  <a:srgbClr val="6666FF"/>
                </a:solidFill>
              </a:rPr>
              <a:t/>
            </a:r>
            <a:br>
              <a:rPr lang="en-GB" sz="2400" dirty="0" smtClean="0">
                <a:solidFill>
                  <a:srgbClr val="6666FF"/>
                </a:solidFill>
              </a:rPr>
            </a:br>
            <a:r>
              <a:rPr lang="en-GB" sz="2400" dirty="0" smtClean="0">
                <a:solidFill>
                  <a:srgbClr val="6666FF"/>
                </a:solidFill>
              </a:rPr>
              <a:t/>
            </a:r>
            <a:br>
              <a:rPr lang="en-GB" sz="2400" dirty="0" smtClean="0">
                <a:solidFill>
                  <a:srgbClr val="6666FF"/>
                </a:solidFill>
              </a:rPr>
            </a:br>
            <a:endParaRPr lang="cs-CZ" sz="2400" dirty="0" smtClean="0">
              <a:solidFill>
                <a:srgbClr val="6666FF"/>
              </a:solidFill>
            </a:endParaRPr>
          </a:p>
        </p:txBody>
      </p:sp>
      <p:pic>
        <p:nvPicPr>
          <p:cNvPr id="409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888" y="692150"/>
            <a:ext cx="2590800" cy="2117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2350" y="3213100"/>
            <a:ext cx="2605088" cy="3468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DFD15"/>
            </a:gs>
            <a:gs pos="50000">
              <a:schemeClr val="bg1"/>
            </a:gs>
            <a:gs pos="100000">
              <a:srgbClr val="FDFD1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WordArt 7"/>
          <p:cNvSpPr>
            <a:spLocks noChangeArrowheads="1" noChangeShapeType="1" noTextEdit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r>
              <a:rPr lang="sk-SK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66FF">
                    <a:alpha val="98822"/>
                  </a:srgbClr>
                </a:solidFill>
                <a:latin typeface="Impact"/>
              </a:rPr>
              <a:t>Funkcie rodiny</a:t>
            </a:r>
          </a:p>
        </p:txBody>
      </p:sp>
      <p:sp>
        <p:nvSpPr>
          <p:cNvPr id="163932" name="Rectangle 92"/>
          <p:cNvSpPr>
            <a:spLocks noChangeArrowheads="1"/>
          </p:cNvSpPr>
          <p:nvPr/>
        </p:nvSpPr>
        <p:spPr bwMode="auto">
          <a:xfrm>
            <a:off x="900113" y="1628775"/>
            <a:ext cx="7272337" cy="4176713"/>
          </a:xfrm>
          <a:prstGeom prst="rect">
            <a:avLst/>
          </a:prstGeom>
          <a:solidFill>
            <a:srgbClr val="6666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marL="342900" indent="-342900" algn="l" defTabSz="407988">
              <a:buClr>
                <a:srgbClr val="000000"/>
              </a:buClr>
              <a:buSzPct val="100000"/>
              <a:buFont typeface="Wingdings" pitchFamily="2" charset="2"/>
              <a:buAutoNum type="arabicParenR"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  <a:defRPr/>
            </a:pPr>
            <a:r>
              <a:rPr lang="en-GB" sz="2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 </a:t>
            </a:r>
            <a:r>
              <a:rPr lang="en-GB" sz="29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Biologická</a:t>
            </a:r>
            <a:r>
              <a:rPr lang="en-GB" sz="29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 </a:t>
            </a:r>
            <a:r>
              <a:rPr lang="en-GB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(</a:t>
            </a:r>
            <a:r>
              <a:rPr lang="en-GB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reprodukčná</a:t>
            </a:r>
            <a:r>
              <a:rPr lang="en-GB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)‏</a:t>
            </a:r>
          </a:p>
          <a:p>
            <a:pPr marL="342900" indent="-342900" algn="l" defTabSz="407988">
              <a:buClr>
                <a:srgbClr val="000000"/>
              </a:buClr>
              <a:buSzPct val="100000"/>
              <a:buFont typeface="Wingdings" pitchFamily="2" charset="2"/>
              <a:buAutoNum type="arabicParenR"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  <a:defRPr/>
            </a:pPr>
            <a:r>
              <a:rPr lang="en-GB" sz="29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 </a:t>
            </a:r>
            <a:r>
              <a:rPr lang="en-GB" sz="29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Ekonomická</a:t>
            </a:r>
            <a:r>
              <a:rPr lang="en-GB" sz="29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 </a:t>
            </a:r>
            <a:r>
              <a:rPr lang="en-GB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(</a:t>
            </a:r>
            <a:r>
              <a:rPr lang="en-GB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hospodárska</a:t>
            </a:r>
            <a:r>
              <a:rPr lang="en-GB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)‏</a:t>
            </a:r>
          </a:p>
          <a:p>
            <a:pPr marL="342900" indent="-342900" algn="l" defTabSz="407988">
              <a:buClr>
                <a:srgbClr val="000000"/>
              </a:buClr>
              <a:buSzPct val="100000"/>
              <a:buFont typeface="Wingdings" pitchFamily="2" charset="2"/>
              <a:buAutoNum type="arabicParenR"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  <a:defRPr/>
            </a:pPr>
            <a:r>
              <a:rPr lang="en-GB" sz="29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 </a:t>
            </a:r>
            <a:r>
              <a:rPr lang="en-GB" sz="29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Výchovná</a:t>
            </a:r>
            <a:endParaRPr lang="en-GB" sz="29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man Old Style" pitchFamily="18" charset="0"/>
            </a:endParaRPr>
          </a:p>
          <a:p>
            <a:pPr marL="342900" indent="-342900" algn="l" defTabSz="407988">
              <a:buClr>
                <a:srgbClr val="000000"/>
              </a:buClr>
              <a:buSzPct val="100000"/>
              <a:buFont typeface="Wingdings" pitchFamily="2" charset="2"/>
              <a:buAutoNum type="arabicParenR"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  <a:defRPr/>
            </a:pPr>
            <a:r>
              <a:rPr lang="en-GB" sz="29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 </a:t>
            </a:r>
            <a:r>
              <a:rPr lang="en-GB" sz="29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Emocionálna</a:t>
            </a:r>
            <a:r>
              <a:rPr lang="en-GB" sz="29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 </a:t>
            </a:r>
            <a:r>
              <a:rPr lang="en-GB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(</a:t>
            </a:r>
            <a:r>
              <a:rPr lang="sk-SK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citová)</a:t>
            </a:r>
          </a:p>
          <a:p>
            <a:pPr marL="342900" indent="-342900" algn="l" defTabSz="407988">
              <a:buClr>
                <a:srgbClr val="000000"/>
              </a:buClr>
              <a:buSzPct val="100000"/>
              <a:buFont typeface="Wingdings" pitchFamily="2" charset="2"/>
              <a:buAutoNum type="arabicParenR"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  <a:defRPr/>
            </a:pPr>
            <a:r>
              <a:rPr lang="sk-SK" sz="29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 Spoločenská</a:t>
            </a:r>
            <a:endParaRPr lang="en-GB" sz="29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man Old Style" pitchFamily="18" charset="0"/>
            </a:endParaRPr>
          </a:p>
          <a:p>
            <a:pPr marL="342900" indent="-342900" algn="l" defTabSz="407988">
              <a:buClr>
                <a:srgbClr val="000000"/>
              </a:buClr>
              <a:buSzPct val="100000"/>
              <a:buFont typeface="Wingdings" pitchFamily="2" charset="2"/>
              <a:buAutoNum type="arabicParenR"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  <a:defRPr/>
            </a:pPr>
            <a:r>
              <a:rPr lang="en-GB" sz="29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 </a:t>
            </a:r>
            <a:r>
              <a:rPr lang="en-GB" sz="29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Odpočinková</a:t>
            </a:r>
            <a:r>
              <a:rPr lang="en-GB" sz="29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 </a:t>
            </a:r>
            <a:r>
              <a:rPr lang="en-GB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(</a:t>
            </a:r>
            <a:r>
              <a:rPr lang="sk-SK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regeneračná, ochranná)</a:t>
            </a:r>
            <a:endParaRPr lang="en-GB" sz="24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DFD15"/>
            </a:gs>
            <a:gs pos="50000">
              <a:schemeClr val="bg1"/>
            </a:gs>
            <a:gs pos="100000">
              <a:srgbClr val="FDFD1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1306513" y="766763"/>
            <a:ext cx="6856412" cy="1193800"/>
          </a:xfrm>
          <a:prstGeom prst="rect">
            <a:avLst/>
          </a:prstGeom>
          <a:solidFill>
            <a:srgbClr val="6666FF"/>
          </a:solidFill>
          <a:ln w="9398">
            <a:solidFill>
              <a:srgbClr val="FFFFFF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marL="414338" indent="-414338" defTabSz="407988">
              <a:buClr>
                <a:srgbClr val="FF0000"/>
              </a:buClr>
              <a:buSzPct val="100000"/>
              <a:buFont typeface="Bookman Old Style" pitchFamily="18" charset="0"/>
              <a:buNone/>
              <a:tabLst>
                <a:tab pos="414338" algn="l"/>
                <a:tab pos="820738" algn="l"/>
                <a:tab pos="1228725" algn="l"/>
                <a:tab pos="1635125" algn="l"/>
                <a:tab pos="2043113" algn="l"/>
                <a:tab pos="2451100" algn="l"/>
                <a:tab pos="2859088" algn="l"/>
                <a:tab pos="3265488" algn="l"/>
                <a:tab pos="3673475" algn="l"/>
                <a:tab pos="4081463" algn="l"/>
                <a:tab pos="4487863" algn="l"/>
                <a:tab pos="4895850" algn="l"/>
                <a:tab pos="5303838" algn="l"/>
                <a:tab pos="5711825" algn="l"/>
                <a:tab pos="6118225" algn="l"/>
                <a:tab pos="6526213" algn="l"/>
                <a:tab pos="6934200" algn="l"/>
                <a:tab pos="7340600" algn="l"/>
                <a:tab pos="7748588" algn="l"/>
                <a:tab pos="8156575" algn="l"/>
                <a:tab pos="8564563" algn="l"/>
              </a:tabLst>
            </a:pPr>
            <a:r>
              <a:rPr lang="en-GB" sz="2900" b="1">
                <a:solidFill>
                  <a:srgbClr val="FFFF00"/>
                </a:solidFill>
                <a:latin typeface="Arial Black" pitchFamily="34" charset="0"/>
              </a:rPr>
              <a:t>Biologická</a:t>
            </a:r>
            <a:r>
              <a:rPr lang="en-GB" sz="2900" b="1">
                <a:solidFill>
                  <a:srgbClr val="FFFFFF"/>
                </a:solidFill>
                <a:latin typeface="Arial Black" pitchFamily="34" charset="0"/>
              </a:rPr>
              <a:t> </a:t>
            </a:r>
            <a:r>
              <a:rPr lang="en-GB" sz="2900" b="1">
                <a:solidFill>
                  <a:srgbClr val="FFFF00"/>
                </a:solidFill>
                <a:latin typeface="Arial Black" pitchFamily="34" charset="0"/>
              </a:rPr>
              <a:t>(reprodukčná)</a:t>
            </a:r>
            <a:r>
              <a:rPr lang="ar-SA" sz="2900" b="1">
                <a:solidFill>
                  <a:srgbClr val="FFFF00"/>
                </a:solidFill>
                <a:latin typeface="Arial Black" pitchFamily="34" charset="0"/>
                <a:cs typeface="Arial" charset="0"/>
              </a:rPr>
              <a:t>‏</a:t>
            </a:r>
            <a:r>
              <a:rPr lang="en-GB" sz="2900" b="1">
                <a:solidFill>
                  <a:srgbClr val="FFFF00"/>
                </a:solidFill>
                <a:latin typeface="Arial Black" pitchFamily="34" charset="0"/>
              </a:rPr>
              <a:t> funkcia</a:t>
            </a:r>
          </a:p>
        </p:txBody>
      </p:sp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2276475"/>
            <a:ext cx="4572000" cy="3046413"/>
          </a:xfrm>
          <a:prstGeom prst="rect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DFD15"/>
            </a:gs>
            <a:gs pos="50000">
              <a:schemeClr val="bg1"/>
            </a:gs>
            <a:gs pos="100000">
              <a:srgbClr val="FDFD1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611188" y="549275"/>
            <a:ext cx="7921625" cy="1439863"/>
          </a:xfrm>
          <a:prstGeom prst="rect">
            <a:avLst/>
          </a:prstGeom>
          <a:solidFill>
            <a:srgbClr val="6666FF"/>
          </a:solidFill>
          <a:ln w="9398">
            <a:solidFill>
              <a:srgbClr val="FFFFFF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marL="414338" indent="-414338" defTabSz="407988">
              <a:buClr>
                <a:srgbClr val="FF0000"/>
              </a:buClr>
              <a:buSzPct val="100000"/>
              <a:buFont typeface="Bookman Old Style" pitchFamily="18" charset="0"/>
              <a:buNone/>
              <a:tabLst>
                <a:tab pos="414338" algn="l"/>
                <a:tab pos="820738" algn="l"/>
                <a:tab pos="1228725" algn="l"/>
                <a:tab pos="1635125" algn="l"/>
                <a:tab pos="2043113" algn="l"/>
                <a:tab pos="2451100" algn="l"/>
                <a:tab pos="2859088" algn="l"/>
                <a:tab pos="3265488" algn="l"/>
                <a:tab pos="3673475" algn="l"/>
                <a:tab pos="4081463" algn="l"/>
                <a:tab pos="4487863" algn="l"/>
                <a:tab pos="4895850" algn="l"/>
                <a:tab pos="5303838" algn="l"/>
                <a:tab pos="5711825" algn="l"/>
                <a:tab pos="6118225" algn="l"/>
                <a:tab pos="6526213" algn="l"/>
                <a:tab pos="6934200" algn="l"/>
                <a:tab pos="7340600" algn="l"/>
                <a:tab pos="7748588" algn="l"/>
                <a:tab pos="8156575" algn="l"/>
                <a:tab pos="8564563" algn="l"/>
              </a:tabLst>
            </a:pPr>
            <a:r>
              <a:rPr lang="en-GB" sz="2900" b="1">
                <a:solidFill>
                  <a:srgbClr val="FFFF00"/>
                </a:solidFill>
                <a:latin typeface="Arial Black" pitchFamily="34" charset="0"/>
              </a:rPr>
              <a:t>Ekonomická (hospodárska)</a:t>
            </a:r>
            <a:r>
              <a:rPr lang="ar-SA" sz="2900" b="1">
                <a:solidFill>
                  <a:srgbClr val="FFFF00"/>
                </a:solidFill>
                <a:latin typeface="Arial Black" pitchFamily="34" charset="0"/>
                <a:cs typeface="Arial" charset="0"/>
              </a:rPr>
              <a:t>‏</a:t>
            </a:r>
            <a:r>
              <a:rPr lang="en-GB" sz="2900" b="1">
                <a:solidFill>
                  <a:srgbClr val="FFFF00"/>
                </a:solidFill>
                <a:latin typeface="Arial Black" pitchFamily="34" charset="0"/>
              </a:rPr>
              <a:t> funkcia</a:t>
            </a: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636838"/>
            <a:ext cx="3619500" cy="2838450"/>
          </a:xfrm>
          <a:prstGeom prst="rect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</p:spPr>
      </p:pic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2636838"/>
            <a:ext cx="2808288" cy="2808287"/>
          </a:xfrm>
          <a:prstGeom prst="rect">
            <a:avLst/>
          </a:prstGeom>
          <a:noFill/>
          <a:ln w="28575">
            <a:solidFill>
              <a:srgbClr val="6666FF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DFD15"/>
            </a:gs>
            <a:gs pos="50000">
              <a:schemeClr val="bg1"/>
            </a:gs>
            <a:gs pos="100000">
              <a:srgbClr val="FDFD1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1763713" y="260350"/>
            <a:ext cx="5400675" cy="1131888"/>
          </a:xfrm>
          <a:prstGeom prst="rect">
            <a:avLst/>
          </a:prstGeom>
          <a:solidFill>
            <a:srgbClr val="6666FF"/>
          </a:solidFill>
          <a:ln w="9398">
            <a:solidFill>
              <a:srgbClr val="FFFFFF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marL="414338" indent="-414338" defTabSz="407988">
              <a:buClr>
                <a:srgbClr val="FF0000"/>
              </a:buClr>
              <a:buSzPct val="100000"/>
              <a:buFont typeface="Bookman Old Style" pitchFamily="18" charset="0"/>
              <a:buNone/>
              <a:tabLst>
                <a:tab pos="414338" algn="l"/>
                <a:tab pos="820738" algn="l"/>
                <a:tab pos="1228725" algn="l"/>
                <a:tab pos="1635125" algn="l"/>
                <a:tab pos="2043113" algn="l"/>
                <a:tab pos="2451100" algn="l"/>
                <a:tab pos="2859088" algn="l"/>
                <a:tab pos="3265488" algn="l"/>
                <a:tab pos="3673475" algn="l"/>
                <a:tab pos="4081463" algn="l"/>
                <a:tab pos="4487863" algn="l"/>
                <a:tab pos="4895850" algn="l"/>
                <a:tab pos="5303838" algn="l"/>
                <a:tab pos="5711825" algn="l"/>
                <a:tab pos="6118225" algn="l"/>
                <a:tab pos="6526213" algn="l"/>
                <a:tab pos="6934200" algn="l"/>
                <a:tab pos="7340600" algn="l"/>
                <a:tab pos="7748588" algn="l"/>
                <a:tab pos="8156575" algn="l"/>
                <a:tab pos="8564563" algn="l"/>
              </a:tabLst>
            </a:pPr>
            <a:r>
              <a:rPr lang="sk-SK" sz="2900" b="1">
                <a:solidFill>
                  <a:srgbClr val="FFFF00"/>
                </a:solidFill>
                <a:latin typeface="Arial Black" pitchFamily="34" charset="0"/>
              </a:rPr>
              <a:t>Výchovná funkcia</a:t>
            </a:r>
            <a:endParaRPr lang="en-GB" sz="2900" b="1">
              <a:solidFill>
                <a:srgbClr val="FFFF00"/>
              </a:solidFill>
              <a:latin typeface="Arial Black" pitchFamily="34" charset="0"/>
            </a:endParaRPr>
          </a:p>
        </p:txBody>
      </p:sp>
      <p:pic>
        <p:nvPicPr>
          <p:cNvPr id="819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125" y="1557338"/>
            <a:ext cx="2343150" cy="3097212"/>
          </a:xfrm>
          <a:prstGeom prst="rect">
            <a:avLst/>
          </a:prstGeom>
          <a:noFill/>
          <a:ln w="28575">
            <a:solidFill>
              <a:srgbClr val="6666FF"/>
            </a:solidFill>
            <a:miter lim="800000"/>
            <a:headEnd/>
            <a:tailEnd/>
          </a:ln>
        </p:spPr>
      </p:pic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08275"/>
            <a:ext cx="2584450" cy="1922463"/>
          </a:xfrm>
          <a:prstGeom prst="rect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</p:spPr>
      </p:pic>
      <p:sp>
        <p:nvSpPr>
          <p:cNvPr id="8197" name="Rectangle 171"/>
          <p:cNvSpPr>
            <a:spLocks noChangeArrowheads="1"/>
          </p:cNvSpPr>
          <p:nvPr/>
        </p:nvSpPr>
        <p:spPr bwMode="auto">
          <a:xfrm>
            <a:off x="149225" y="4975225"/>
            <a:ext cx="88471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cs-CZ" sz="2000" b="1">
                <a:solidFill>
                  <a:srgbClr val="6666FF"/>
                </a:solidFill>
              </a:rPr>
              <a:t>„</a:t>
            </a:r>
            <a:r>
              <a:rPr lang="sk-SK" sz="2000" b="1">
                <a:solidFill>
                  <a:srgbClr val="6666FF"/>
                </a:solidFill>
              </a:rPr>
              <a:t>Základným cieľom výchovy je predovšetkým formovať človeka, </a:t>
            </a:r>
          </a:p>
          <a:p>
            <a:r>
              <a:rPr lang="sk-SK" sz="2000" b="1">
                <a:solidFill>
                  <a:srgbClr val="6666FF"/>
                </a:solidFill>
              </a:rPr>
              <a:t>oveľa viac je však dynamicky ho viesť k tomu, </a:t>
            </a:r>
          </a:p>
          <a:p>
            <a:r>
              <a:rPr lang="sk-SK" sz="2000" b="1">
                <a:solidFill>
                  <a:srgbClr val="6666FF"/>
                </a:solidFill>
              </a:rPr>
              <a:t>aby sa formoval sám a aby sa stal človekom.“</a:t>
            </a:r>
          </a:p>
          <a:p>
            <a:endParaRPr lang="sk-SK" sz="2000">
              <a:solidFill>
                <a:srgbClr val="6666FF"/>
              </a:solidFill>
            </a:endParaRPr>
          </a:p>
          <a:p>
            <a:r>
              <a:rPr lang="sk-SK" sz="2000">
                <a:solidFill>
                  <a:srgbClr val="6666FF"/>
                </a:solidFill>
              </a:rPr>
              <a:t>Maritain</a:t>
            </a:r>
          </a:p>
        </p:txBody>
      </p:sp>
      <p:pic>
        <p:nvPicPr>
          <p:cNvPr id="8198" name="Picture 17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675" y="2420938"/>
            <a:ext cx="3267075" cy="2232025"/>
          </a:xfrm>
          <a:prstGeom prst="rect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DFD15"/>
            </a:gs>
            <a:gs pos="50000">
              <a:schemeClr val="bg1"/>
            </a:gs>
            <a:gs pos="100000">
              <a:srgbClr val="FDFD1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149225" y="4911725"/>
            <a:ext cx="88471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sk-SK" sz="2000" b="1">
                <a:solidFill>
                  <a:srgbClr val="6666FF"/>
                </a:solidFill>
              </a:rPr>
              <a:t>„Pokiaľ rodičia svoje deti milujú, </a:t>
            </a:r>
          </a:p>
          <a:p>
            <a:r>
              <a:rPr lang="sk-SK" sz="2000" b="1">
                <a:solidFill>
                  <a:srgbClr val="6666FF"/>
                </a:solidFill>
              </a:rPr>
              <a:t>musia ich občas konfrontovať a kritizovať - mierne a opatrne, </a:t>
            </a:r>
          </a:p>
          <a:p>
            <a:r>
              <a:rPr lang="sk-SK" sz="2000" b="1">
                <a:solidFill>
                  <a:srgbClr val="6666FF"/>
                </a:solidFill>
              </a:rPr>
              <a:t>avšak aktívne.“</a:t>
            </a:r>
            <a:br>
              <a:rPr lang="sk-SK" sz="2000" b="1">
                <a:solidFill>
                  <a:srgbClr val="6666FF"/>
                </a:solidFill>
              </a:rPr>
            </a:br>
            <a:endParaRPr lang="sk-SK" sz="2000" b="1">
              <a:solidFill>
                <a:srgbClr val="6666FF"/>
              </a:solidFill>
            </a:endParaRPr>
          </a:p>
          <a:p>
            <a:r>
              <a:rPr lang="sk-SK" sz="2000">
                <a:solidFill>
                  <a:srgbClr val="6666FF"/>
                </a:solidFill>
              </a:rPr>
              <a:t>Peck</a:t>
            </a:r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611188" y="188913"/>
            <a:ext cx="7839075" cy="1209675"/>
          </a:xfrm>
          <a:prstGeom prst="rect">
            <a:avLst/>
          </a:prstGeom>
          <a:solidFill>
            <a:srgbClr val="6666FF"/>
          </a:solidFill>
          <a:ln w="9398">
            <a:solidFill>
              <a:srgbClr val="FFFFFF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defTabSz="407988">
              <a:buClr>
                <a:srgbClr val="FF0000"/>
              </a:buClr>
              <a:buSzPct val="100000"/>
              <a:buFont typeface="Bookman Old Style" pitchFamily="18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en-GB" sz="2900" b="1">
                <a:solidFill>
                  <a:srgbClr val="FFFF00"/>
                </a:solidFill>
                <a:latin typeface="Arial Black" pitchFamily="34" charset="0"/>
              </a:rPr>
              <a:t>Emocionálna (</a:t>
            </a:r>
            <a:r>
              <a:rPr lang="sk-SK" sz="2900" b="1">
                <a:solidFill>
                  <a:srgbClr val="FFFF00"/>
                </a:solidFill>
                <a:latin typeface="Arial Black" pitchFamily="34" charset="0"/>
              </a:rPr>
              <a:t>citová) funkcia</a:t>
            </a:r>
          </a:p>
        </p:txBody>
      </p:sp>
      <p:pic>
        <p:nvPicPr>
          <p:cNvPr id="922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44675"/>
            <a:ext cx="4968875" cy="2884488"/>
          </a:xfrm>
          <a:prstGeom prst="rect">
            <a:avLst/>
          </a:prstGeom>
          <a:noFill/>
          <a:ln w="28575">
            <a:solidFill>
              <a:srgbClr val="6666FF"/>
            </a:solidFill>
            <a:miter lim="800000"/>
            <a:headEnd/>
            <a:tailEnd/>
          </a:ln>
        </p:spPr>
      </p:pic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1844675"/>
            <a:ext cx="3162300" cy="2838450"/>
          </a:xfrm>
          <a:prstGeom prst="rect">
            <a:avLst/>
          </a:prstGeom>
          <a:noFill/>
          <a:ln w="28575">
            <a:solidFill>
              <a:srgbClr val="6666FF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DFD15"/>
            </a:gs>
            <a:gs pos="50000">
              <a:schemeClr val="bg1"/>
            </a:gs>
            <a:gs pos="100000">
              <a:srgbClr val="FDFD1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611188" y="188913"/>
            <a:ext cx="7839075" cy="1209675"/>
          </a:xfrm>
          <a:prstGeom prst="rect">
            <a:avLst/>
          </a:prstGeom>
          <a:solidFill>
            <a:srgbClr val="6666FF"/>
          </a:solidFill>
          <a:ln w="9398">
            <a:solidFill>
              <a:srgbClr val="FFFFFF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defTabSz="407988">
              <a:buClr>
                <a:srgbClr val="FF0000"/>
              </a:buClr>
              <a:buSzPct val="100000"/>
              <a:buFont typeface="Bookman Old Style" pitchFamily="18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sk-SK" sz="2900" b="1">
                <a:solidFill>
                  <a:srgbClr val="FFFF00"/>
                </a:solidFill>
                <a:latin typeface="Arial Black" pitchFamily="34" charset="0"/>
              </a:rPr>
              <a:t>Spoločenská funkcia</a:t>
            </a:r>
          </a:p>
        </p:txBody>
      </p:sp>
      <p:sp>
        <p:nvSpPr>
          <p:cNvPr id="10243" name="Rectangle 9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smtClean="0">
                <a:solidFill>
                  <a:srgbClr val="6666FF"/>
                </a:solidFill>
              </a:rPr>
              <a:t>sprostretkúva rôzne typy v skupinách, názory a hodnoty</a:t>
            </a:r>
          </a:p>
        </p:txBody>
      </p:sp>
      <p:pic>
        <p:nvPicPr>
          <p:cNvPr id="1024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579688"/>
            <a:ext cx="3024187" cy="2730500"/>
          </a:xfrm>
          <a:prstGeom prst="rect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</p:spPr>
      </p:pic>
      <p:pic>
        <p:nvPicPr>
          <p:cNvPr id="1024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663" y="2586038"/>
            <a:ext cx="3910012" cy="2746375"/>
          </a:xfrm>
          <a:prstGeom prst="rect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DFD15"/>
            </a:gs>
            <a:gs pos="50000">
              <a:schemeClr val="bg1"/>
            </a:gs>
            <a:gs pos="100000">
              <a:srgbClr val="FDFD1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ChangeArrowheads="1"/>
          </p:cNvSpPr>
          <p:nvPr/>
        </p:nvSpPr>
        <p:spPr bwMode="auto">
          <a:xfrm>
            <a:off x="1042988" y="260350"/>
            <a:ext cx="6985000" cy="1274763"/>
          </a:xfrm>
          <a:prstGeom prst="rect">
            <a:avLst/>
          </a:prstGeom>
          <a:solidFill>
            <a:srgbClr val="6666FF"/>
          </a:solidFill>
          <a:ln w="9398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sz="2900">
                <a:solidFill>
                  <a:srgbClr val="FFFF00"/>
                </a:solidFill>
                <a:latin typeface="Arial Black" pitchFamily="34" charset="0"/>
              </a:rPr>
              <a:t>Oddychová (regeneračná) funkcia</a:t>
            </a:r>
          </a:p>
        </p:txBody>
      </p:sp>
      <p:pic>
        <p:nvPicPr>
          <p:cNvPr id="112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16113"/>
            <a:ext cx="3965575" cy="2649537"/>
          </a:xfrm>
          <a:prstGeom prst="rect">
            <a:avLst/>
          </a:prstGeom>
          <a:noFill/>
          <a:ln w="28575">
            <a:solidFill>
              <a:srgbClr val="6666FF"/>
            </a:solidFill>
            <a:miter lim="800000"/>
            <a:headEnd/>
            <a:tailEnd/>
          </a:ln>
        </p:spPr>
      </p:pic>
      <p:pic>
        <p:nvPicPr>
          <p:cNvPr id="1126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1916113"/>
            <a:ext cx="2759075" cy="2681287"/>
          </a:xfrm>
          <a:prstGeom prst="rect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</p:spPr>
      </p:pic>
      <p:pic>
        <p:nvPicPr>
          <p:cNvPr id="1126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175" y="4221163"/>
            <a:ext cx="1847850" cy="2466975"/>
          </a:xfrm>
          <a:prstGeom prst="rect">
            <a:avLst/>
          </a:prstGeom>
          <a:noFill/>
          <a:ln w="28575">
            <a:solidFill>
              <a:srgbClr val="6666FF"/>
            </a:solidFill>
            <a:miter lim="800000"/>
            <a:headEnd/>
            <a:tailEnd/>
          </a:ln>
        </p:spPr>
      </p:pic>
      <p:pic>
        <p:nvPicPr>
          <p:cNvPr id="1127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813" y="5157788"/>
            <a:ext cx="1547812" cy="1184275"/>
          </a:xfrm>
          <a:prstGeom prst="rect">
            <a:avLst/>
          </a:prstGeom>
          <a:noFill/>
          <a:ln w="28575">
            <a:solidFill>
              <a:srgbClr val="6666FF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Glass Layers</Template>
  <TotalTime>1544</TotalTime>
  <Words>640</Words>
  <Application>Microsoft Office PowerPoint</Application>
  <PresentationFormat>Prezentácia na obrazovke (4:3)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Bookman Old Style</vt:lpstr>
      <vt:lpstr>Impact</vt:lpstr>
      <vt:lpstr>Kristen ITC</vt:lpstr>
      <vt:lpstr>Wingdings</vt:lpstr>
      <vt:lpstr>Výchozí návrh</vt:lpstr>
      <vt:lpstr>Tematický celok      M O J A  R O D I N A</vt:lpstr>
      <vt:lpstr>   Základná škola Severná 21 045 01 Moldava nad Bodvou –––––––––––––––––––––––––––  Mgr. JANIČOVÁ Gabriela Občianska výchova ___________________________  Tematický celok: MOJA RODINA   Funkcie rodiny   Štruktúra rodiny   __________________________ Výchova k manželstvu a rodičovstvu 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Informačno – komunikačné technológie vo vyučovaní   R O D I N A</dc:title>
  <dc:creator>x</dc:creator>
  <cp:lastModifiedBy>student</cp:lastModifiedBy>
  <cp:revision>29</cp:revision>
  <dcterms:created xsi:type="dcterms:W3CDTF">2005-06-21T12:11:39Z</dcterms:created>
  <dcterms:modified xsi:type="dcterms:W3CDTF">2021-10-05T08:39:30Z</dcterms:modified>
</cp:coreProperties>
</file>