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22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24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585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901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24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7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1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Vlastnosti funkcie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7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69813" y="4770541"/>
            <a:ext cx="8752118" cy="208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Funkcia </a:t>
            </a:r>
            <a:r>
              <a:rPr lang="sk-SK" sz="2300" b="1" dirty="0"/>
              <a:t>f má v bode </a:t>
            </a:r>
            <a:r>
              <a:rPr lang="sk-SK" sz="2300" b="1" dirty="0" smtClean="0"/>
              <a:t>a</a:t>
            </a:r>
            <a:r>
              <a:rPr lang="az-Cyrl-AZ" sz="2300" b="1" dirty="0"/>
              <a:t> є </a:t>
            </a:r>
            <a:r>
              <a:rPr lang="sk-SK" sz="2300" b="1" dirty="0" smtClean="0"/>
              <a:t>M </a:t>
            </a:r>
            <a:r>
              <a:rPr lang="sk-SK" sz="2300" b="1" dirty="0">
                <a:solidFill>
                  <a:srgbClr val="FF0000"/>
                </a:solidFill>
              </a:rPr>
              <a:t>maximum</a:t>
            </a:r>
            <a:r>
              <a:rPr lang="sk-SK" sz="2300" b="1" dirty="0"/>
              <a:t> na množine M práve</a:t>
            </a:r>
          </a:p>
          <a:p>
            <a:pPr marL="0" indent="0">
              <a:buNone/>
            </a:pPr>
            <a:r>
              <a:rPr lang="sk-SK" sz="2300" b="1" dirty="0"/>
              <a:t>vtedy, </a:t>
            </a:r>
            <a:r>
              <a:rPr lang="sk-SK" sz="2300" b="1" dirty="0" smtClean="0"/>
              <a:t>keď </a:t>
            </a:r>
            <a:r>
              <a:rPr lang="sk-SK" sz="2300" b="1" dirty="0"/>
              <a:t>pre všetky x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platí f(x) </a:t>
            </a:r>
            <a:r>
              <a:rPr lang="sk-SK" sz="2300" b="1" dirty="0" smtClean="0"/>
              <a:t>≤ </a:t>
            </a:r>
            <a:r>
              <a:rPr lang="sk-SK" sz="2300" b="1" dirty="0"/>
              <a:t>f(a).</a:t>
            </a:r>
          </a:p>
          <a:p>
            <a:pPr marL="0" indent="0">
              <a:buNone/>
            </a:pPr>
            <a:r>
              <a:rPr lang="sk-SK" sz="2300" b="1" dirty="0"/>
              <a:t>F</a:t>
            </a:r>
            <a:r>
              <a:rPr lang="sk-SK" sz="2300" b="1" dirty="0" smtClean="0"/>
              <a:t>unkcia </a:t>
            </a:r>
            <a:r>
              <a:rPr lang="sk-SK" sz="2300" b="1" dirty="0"/>
              <a:t>f má v bode b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</a:t>
            </a:r>
            <a:r>
              <a:rPr lang="sk-SK" sz="2300" b="1" dirty="0">
                <a:solidFill>
                  <a:srgbClr val="FF0000"/>
                </a:solidFill>
              </a:rPr>
              <a:t>minimum</a:t>
            </a:r>
            <a:r>
              <a:rPr lang="sk-SK" sz="2300" b="1" dirty="0"/>
              <a:t> na množine M práve</a:t>
            </a:r>
          </a:p>
          <a:p>
            <a:pPr marL="0" indent="0">
              <a:buNone/>
            </a:pPr>
            <a:r>
              <a:rPr lang="sk-SK" sz="2300" b="1" dirty="0"/>
              <a:t>vtedy, </a:t>
            </a:r>
            <a:r>
              <a:rPr lang="sk-SK" sz="2300" b="1" dirty="0" smtClean="0"/>
              <a:t>keď </a:t>
            </a:r>
            <a:r>
              <a:rPr lang="sk-SK" sz="2300" b="1" dirty="0"/>
              <a:t>pre všetky x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platí f(x) </a:t>
            </a:r>
            <a:r>
              <a:rPr lang="sk-SK" sz="2300" b="1" dirty="0" smtClean="0"/>
              <a:t>≥ </a:t>
            </a:r>
            <a:r>
              <a:rPr lang="sk-SK" sz="2300" b="1" dirty="0"/>
              <a:t>f(b).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19" y="1179764"/>
            <a:ext cx="6804333" cy="34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56750" y="2915615"/>
            <a:ext cx="8752118" cy="2753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/>
              <a:t>Hovoríme, že funkcia f má v bode a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</a:t>
            </a:r>
            <a:r>
              <a:rPr lang="sk-SK" sz="2300" b="1" dirty="0">
                <a:solidFill>
                  <a:srgbClr val="FF0000"/>
                </a:solidFill>
              </a:rPr>
              <a:t>ostré maximum </a:t>
            </a:r>
            <a:r>
              <a:rPr lang="sk-SK" sz="2300" b="1" dirty="0"/>
              <a:t>na množine </a:t>
            </a:r>
            <a:r>
              <a:rPr lang="sk-SK" sz="2300" b="1" dirty="0" smtClean="0"/>
              <a:t>M práve </a:t>
            </a:r>
            <a:r>
              <a:rPr lang="sk-SK" sz="2300" b="1" dirty="0"/>
              <a:t>vtedy, </a:t>
            </a:r>
            <a:r>
              <a:rPr lang="sk-SK" sz="2300" b="1" dirty="0" smtClean="0"/>
              <a:t>keď </a:t>
            </a:r>
            <a:r>
              <a:rPr lang="sk-SK" sz="2300" b="1" dirty="0"/>
              <a:t>pre všetky x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M, x </a:t>
            </a:r>
            <a:r>
              <a:rPr lang="sk-SK" sz="2300" b="1" dirty="0" smtClean="0"/>
              <a:t>≠ a</a:t>
            </a:r>
            <a:r>
              <a:rPr lang="sk-SK" sz="2300" b="1" dirty="0"/>
              <a:t>, platí f(x) &lt; f(a).</a:t>
            </a:r>
          </a:p>
          <a:p>
            <a:pPr marL="0" indent="0">
              <a:buNone/>
            </a:pPr>
            <a:r>
              <a:rPr lang="sk-SK" sz="2300" b="1" dirty="0"/>
              <a:t>Hovoríme, že funkcia f má v bode b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 </a:t>
            </a:r>
            <a:r>
              <a:rPr lang="sk-SK" sz="2300" b="1" dirty="0">
                <a:solidFill>
                  <a:srgbClr val="FF0000"/>
                </a:solidFill>
              </a:rPr>
              <a:t>ostré minimum </a:t>
            </a:r>
            <a:r>
              <a:rPr lang="sk-SK" sz="2300" b="1" dirty="0"/>
              <a:t>na množine </a:t>
            </a:r>
            <a:r>
              <a:rPr lang="sk-SK" sz="2300" b="1" dirty="0" smtClean="0"/>
              <a:t>M práve </a:t>
            </a:r>
            <a:r>
              <a:rPr lang="sk-SK" sz="2300" b="1" dirty="0"/>
              <a:t>vtedy, </a:t>
            </a:r>
            <a:r>
              <a:rPr lang="sk-SK" sz="2300" b="1" dirty="0" smtClean="0"/>
              <a:t>keď </a:t>
            </a:r>
            <a:r>
              <a:rPr lang="sk-SK" sz="2300" b="1" dirty="0"/>
              <a:t>pre všetky x </a:t>
            </a:r>
            <a:r>
              <a:rPr lang="az-Cyrl-AZ" sz="2300" b="1" dirty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M, x </a:t>
            </a:r>
            <a:r>
              <a:rPr lang="sk-SK" sz="2300" b="1" dirty="0" smtClean="0"/>
              <a:t>≠a</a:t>
            </a:r>
            <a:r>
              <a:rPr lang="sk-SK" sz="2300" b="1" dirty="0"/>
              <a:t>, </a:t>
            </a:r>
            <a:r>
              <a:rPr lang="sk-SK" sz="2300" b="1" dirty="0" smtClean="0"/>
              <a:t>platí</a:t>
            </a:r>
          </a:p>
          <a:p>
            <a:pPr marL="0" indent="0">
              <a:buNone/>
            </a:pPr>
            <a:r>
              <a:rPr lang="sk-SK" sz="2300" b="1" dirty="0" smtClean="0"/>
              <a:t> </a:t>
            </a:r>
            <a:r>
              <a:rPr lang="sk-SK" sz="2300" b="1" dirty="0"/>
              <a:t>f(x) &gt; f(b).</a:t>
            </a:r>
          </a:p>
        </p:txBody>
      </p:sp>
    </p:spTree>
    <p:extLst>
      <p:ext uri="{BB962C8B-B14F-4D97-AF65-F5344CB8AC3E}">
        <p14:creationId xmlns:p14="http://schemas.microsoft.com/office/powerpoint/2010/main" val="22150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037638"/>
            <a:ext cx="8752118" cy="82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Určte extrémy funkcie na obrázku:</a:t>
            </a:r>
            <a:endParaRPr lang="sk-SK" sz="23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80" y="0"/>
            <a:ext cx="6913757" cy="58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6037638"/>
            <a:ext cx="8752118" cy="82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Určte extrémy funkcie na obrázku:</a:t>
            </a:r>
            <a:endParaRPr lang="sk-SK" sz="23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7590"/>
            <a:ext cx="9235065" cy="415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Ohraničenosť funkcie</a:t>
            </a:r>
            <a:endParaRPr lang="sk-SK" dirty="0"/>
          </a:p>
        </p:txBody>
      </p:sp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3" y="1366701"/>
            <a:ext cx="8170954" cy="52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Ohraničenosť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104503" y="2131843"/>
                <a:ext cx="8752118" cy="40991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300" b="1" dirty="0"/>
                  <a:t>Funkcia f sa nazýva </a:t>
                </a:r>
                <a:r>
                  <a:rPr lang="sk-SK" sz="2300" b="1" dirty="0">
                    <a:solidFill>
                      <a:srgbClr val="FF0000"/>
                    </a:solidFill>
                  </a:rPr>
                  <a:t>zhora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ohraničená </a:t>
                </a:r>
                <a:r>
                  <a:rPr lang="sk-SK" sz="23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sk-SK" sz="2300" b="1" dirty="0"/>
                  <a:t> D práve vtedy, </a:t>
                </a:r>
                <a:r>
                  <a:rPr lang="sk-SK" sz="2300" b="1" dirty="0" smtClean="0"/>
                  <a:t>ak existuje </a:t>
                </a:r>
                <a:r>
                  <a:rPr lang="sk-SK" sz="2300" b="1" dirty="0"/>
                  <a:t>také </a:t>
                </a:r>
                <a:r>
                  <a:rPr lang="sk-SK" sz="2300" b="1" dirty="0" smtClean="0"/>
                  <a:t>číslo </a:t>
                </a:r>
                <a:r>
                  <a:rPr lang="sk-SK" sz="2300" b="1" dirty="0"/>
                  <a:t>h, že pre všetky x </a:t>
                </a:r>
                <a:r>
                  <a:rPr lang="az-Cyrl-AZ" sz="2300" b="1" dirty="0" smtClean="0"/>
                  <a:t>є</a:t>
                </a:r>
                <a:r>
                  <a:rPr lang="sk-SK" sz="2300" b="1" dirty="0" smtClean="0"/>
                  <a:t> </a:t>
                </a:r>
                <a:r>
                  <a:rPr lang="sk-SK" sz="2300" b="1" dirty="0"/>
                  <a:t>M platí f(x) </a:t>
                </a:r>
                <a:r>
                  <a:rPr lang="sk-SK" sz="2300" b="1" dirty="0" smtClean="0"/>
                  <a:t>≤ </a:t>
                </a:r>
                <a:r>
                  <a:rPr lang="sk-SK" sz="2300" b="1" dirty="0"/>
                  <a:t>h. </a:t>
                </a:r>
                <a:r>
                  <a:rPr lang="sk-SK" sz="2300" b="1" dirty="0" smtClean="0"/>
                  <a:t>Číslu </a:t>
                </a:r>
                <a:r>
                  <a:rPr lang="sk-SK" sz="2300" b="1" dirty="0"/>
                  <a:t>h </a:t>
                </a:r>
                <a:r>
                  <a:rPr lang="sk-SK" sz="2300" b="1" dirty="0" smtClean="0"/>
                  <a:t>hovoríme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horné ohraničenie</a:t>
                </a:r>
                <a:r>
                  <a:rPr lang="sk-SK" sz="2300" b="1" dirty="0"/>
                  <a:t>.</a:t>
                </a:r>
              </a:p>
              <a:p>
                <a:pPr marL="0" indent="0">
                  <a:buNone/>
                </a:pPr>
                <a:r>
                  <a:rPr lang="sk-SK" sz="2300" b="1" dirty="0"/>
                  <a:t>Funkcia f sa nazýva </a:t>
                </a:r>
                <a:r>
                  <a:rPr lang="sk-SK" sz="2300" b="1" dirty="0">
                    <a:solidFill>
                      <a:srgbClr val="FF0000"/>
                    </a:solidFill>
                  </a:rPr>
                  <a:t>zdola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ohraničená </a:t>
                </a:r>
                <a:r>
                  <a:rPr lang="sk-SK" sz="2300" b="1" dirty="0"/>
                  <a:t>na množine M ⊂ D práve vtedy, </a:t>
                </a:r>
                <a:r>
                  <a:rPr lang="sk-SK" sz="2300" b="1" dirty="0" smtClean="0"/>
                  <a:t>ak existuje </a:t>
                </a:r>
                <a:r>
                  <a:rPr lang="sk-SK" sz="2300" b="1" dirty="0"/>
                  <a:t>také </a:t>
                </a:r>
                <a:r>
                  <a:rPr lang="sk-SK" sz="2300" b="1" dirty="0" smtClean="0"/>
                  <a:t>číslo </a:t>
                </a:r>
                <a:r>
                  <a:rPr lang="sk-SK" sz="2300" b="1" dirty="0"/>
                  <a:t>d, že pre všetky x </a:t>
                </a:r>
                <a:r>
                  <a:rPr lang="az-Cyrl-AZ" sz="2300" b="1" dirty="0" smtClean="0"/>
                  <a:t>є</a:t>
                </a:r>
                <a:r>
                  <a:rPr lang="sk-SK" sz="2300" b="1" dirty="0" smtClean="0"/>
                  <a:t> </a:t>
                </a:r>
                <a:r>
                  <a:rPr lang="sk-SK" sz="2300" b="1" dirty="0"/>
                  <a:t>M platí f(x) </a:t>
                </a:r>
                <a:r>
                  <a:rPr lang="sk-SK" sz="2300" b="1" dirty="0" smtClean="0"/>
                  <a:t>≥ </a:t>
                </a:r>
                <a:r>
                  <a:rPr lang="sk-SK" sz="2300" b="1" dirty="0"/>
                  <a:t>d. </a:t>
                </a:r>
                <a:r>
                  <a:rPr lang="sk-SK" sz="2300" b="1" dirty="0" smtClean="0"/>
                  <a:t>Číslu </a:t>
                </a:r>
                <a:r>
                  <a:rPr lang="sk-SK" sz="2300" b="1" dirty="0"/>
                  <a:t>d </a:t>
                </a:r>
                <a:r>
                  <a:rPr lang="sk-SK" sz="2300" b="1" dirty="0" smtClean="0"/>
                  <a:t>hovoríme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dolné ohraničenie</a:t>
                </a:r>
                <a:r>
                  <a:rPr lang="sk-SK" sz="23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sk-SK" sz="2300" b="1" dirty="0"/>
                  <a:t>Funkcia f sa nazýva </a:t>
                </a:r>
                <a:r>
                  <a:rPr lang="sk-SK" sz="2300" b="1" dirty="0" smtClean="0">
                    <a:solidFill>
                      <a:srgbClr val="FF0000"/>
                    </a:solidFill>
                  </a:rPr>
                  <a:t>ohraničená</a:t>
                </a:r>
                <a:r>
                  <a:rPr lang="sk-SK" sz="2300" b="1" dirty="0" smtClean="0"/>
                  <a:t> </a:t>
                </a:r>
                <a:r>
                  <a:rPr lang="sk-SK" sz="2300" b="1" dirty="0"/>
                  <a:t>na množine M ⊂ D práve vtedy, ak je </a:t>
                </a:r>
                <a:r>
                  <a:rPr lang="sk-SK" sz="2300" b="1" dirty="0" smtClean="0"/>
                  <a:t>na množine </a:t>
                </a:r>
                <a:r>
                  <a:rPr lang="sk-SK" sz="2300" b="1" dirty="0"/>
                  <a:t>M </a:t>
                </a:r>
                <a:r>
                  <a:rPr lang="sk-SK" sz="2300" b="1" dirty="0" smtClean="0"/>
                  <a:t>ohraničená </a:t>
                </a:r>
                <a:r>
                  <a:rPr lang="sk-SK" sz="2300" b="1" dirty="0"/>
                  <a:t>zhora a </a:t>
                </a:r>
                <a:r>
                  <a:rPr lang="sk-SK" sz="2300" b="1" dirty="0" smtClean="0"/>
                  <a:t>súčasne </a:t>
                </a:r>
                <a:r>
                  <a:rPr lang="sk-SK" sz="2300" b="1" dirty="0"/>
                  <a:t>aj zdola.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503" y="2131843"/>
                <a:ext cx="8752118" cy="4099140"/>
              </a:xfrm>
              <a:blipFill>
                <a:blip r:embed="rId2"/>
                <a:stretch>
                  <a:fillRect l="-975" t="-1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5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Ohraničenosť funkcie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25" y="1702057"/>
            <a:ext cx="5917475" cy="5155943"/>
          </a:xfrm>
          <a:prstGeom prst="rect">
            <a:avLst/>
          </a:prstGeom>
        </p:spPr>
      </p:pic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3" y="2131843"/>
            <a:ext cx="8752118" cy="409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Preskúmajte ohraničenosť </a:t>
            </a:r>
          </a:p>
          <a:p>
            <a:pPr marL="0" indent="0">
              <a:buNone/>
            </a:pPr>
            <a:r>
              <a:rPr lang="sk-SK" sz="2300" b="1" dirty="0" smtClean="0"/>
              <a:t>funkcie na D(f) </a:t>
            </a:r>
          </a:p>
          <a:p>
            <a:pPr marL="0" indent="0">
              <a:buNone/>
            </a:pPr>
            <a:r>
              <a:rPr lang="sk-SK" sz="2300" b="1" dirty="0" smtClean="0"/>
              <a:t>a potom na </a:t>
            </a:r>
            <a:r>
              <a:rPr lang="nn-NO" sz="2300" b="1" dirty="0" smtClean="0"/>
              <a:t>množine</a:t>
            </a:r>
            <a:endParaRPr lang="sk-SK" sz="2300" b="1" dirty="0" smtClean="0"/>
          </a:p>
          <a:p>
            <a:pPr marL="0" indent="0">
              <a:buNone/>
            </a:pPr>
            <a:r>
              <a:rPr lang="nn-NO" sz="2300" b="1" dirty="0" smtClean="0"/>
              <a:t> </a:t>
            </a:r>
            <a:r>
              <a:rPr lang="nn-NO" sz="2300" b="1" dirty="0"/>
              <a:t>M = </a:t>
            </a:r>
            <a:r>
              <a:rPr lang="nn-NO" sz="3600" b="1" dirty="0" smtClean="0"/>
              <a:t>‹</a:t>
            </a:r>
            <a:r>
              <a:rPr lang="nn-NO" sz="2300" b="1" dirty="0" smtClean="0"/>
              <a:t>−</a:t>
            </a:r>
            <a:r>
              <a:rPr lang="nn-NO" sz="2300" b="1" dirty="0"/>
              <a:t>1; </a:t>
            </a:r>
            <a:r>
              <a:rPr lang="nn-NO" sz="2300" b="1" dirty="0" smtClean="0"/>
              <a:t>1</a:t>
            </a:r>
            <a:r>
              <a:rPr lang="nn-NO" sz="3600" b="1" dirty="0" smtClean="0"/>
              <a:t>›</a:t>
            </a:r>
            <a:r>
              <a:rPr lang="sk-SK" sz="2300" b="1" dirty="0" smtClean="0"/>
              <a:t>.</a:t>
            </a:r>
            <a:endParaRPr lang="sk-SK" sz="2300" b="1" dirty="0"/>
          </a:p>
        </p:txBody>
      </p:sp>
    </p:spTree>
    <p:extLst>
      <p:ext uri="{BB962C8B-B14F-4D97-AF65-F5344CB8AC3E}">
        <p14:creationId xmlns:p14="http://schemas.microsoft.com/office/powerpoint/2010/main" val="16883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Ohraničenosť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3" y="2131843"/>
            <a:ext cx="8752118" cy="409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Preskúmajte ohraničenosť funkcie na D(f) 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30" y="2503304"/>
            <a:ext cx="5577024" cy="422661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211" y="2636042"/>
            <a:ext cx="4733941" cy="390845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11" y="2508264"/>
            <a:ext cx="4894832" cy="41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Prostosť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5368" y="5081451"/>
            <a:ext cx="8752118" cy="1319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300" b="1" dirty="0" smtClean="0"/>
              <a:t>Ak každá rovnobežka s osou x pretne </a:t>
            </a:r>
            <a:r>
              <a:rPr lang="pl-PL" sz="2300" b="1" dirty="0"/>
              <a:t>graf funkcie f najviac raz, tak potom </a:t>
            </a:r>
            <a:r>
              <a:rPr lang="pl-PL" sz="2300" b="1" dirty="0" smtClean="0"/>
              <a:t>je funkcia </a:t>
            </a:r>
            <a:r>
              <a:rPr lang="pl-PL" sz="2300" b="1" dirty="0"/>
              <a:t>f </a:t>
            </a:r>
            <a:r>
              <a:rPr lang="pl-PL" sz="2300" b="1" dirty="0" smtClean="0"/>
              <a:t>prostá.</a:t>
            </a:r>
          </a:p>
          <a:p>
            <a:pPr marL="0" indent="0">
              <a:buNone/>
            </a:pPr>
            <a:r>
              <a:rPr lang="sk-SK" sz="2300" b="1" dirty="0"/>
              <a:t>Funkcia f sa nazýva </a:t>
            </a:r>
            <a:r>
              <a:rPr lang="sk-SK" sz="2300" b="1" dirty="0">
                <a:solidFill>
                  <a:srgbClr val="FF0000"/>
                </a:solidFill>
              </a:rPr>
              <a:t>prostá</a:t>
            </a:r>
            <a:r>
              <a:rPr lang="sk-SK" sz="2300" b="1" dirty="0"/>
              <a:t> práve vtedy, keď pre všetky 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1</a:t>
            </a:r>
            <a:r>
              <a:rPr lang="sk-SK" sz="2300" b="1" dirty="0"/>
              <a:t>, 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2</a:t>
            </a:r>
            <a:r>
              <a:rPr lang="sk-SK" sz="2300" b="1" dirty="0"/>
              <a:t> </a:t>
            </a:r>
            <a:r>
              <a:rPr lang="az-Cyrl-AZ" sz="2300" b="1" dirty="0"/>
              <a:t>є </a:t>
            </a:r>
            <a:r>
              <a:rPr lang="sk-SK" sz="2300" b="1" dirty="0"/>
              <a:t>D platí: Ak 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1</a:t>
            </a:r>
            <a:r>
              <a:rPr lang="sk-SK" sz="2300" b="1" dirty="0"/>
              <a:t> ≠ 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2</a:t>
            </a:r>
            <a:r>
              <a:rPr lang="sk-SK" sz="2300" b="1" dirty="0"/>
              <a:t>, tak f(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1</a:t>
            </a:r>
            <a:r>
              <a:rPr lang="sk-SK" sz="2300" b="1" dirty="0"/>
              <a:t>) ≠ f(</a:t>
            </a:r>
            <a:r>
              <a:rPr lang="sk-SK" sz="2300" b="1" dirty="0" err="1"/>
              <a:t>x</a:t>
            </a:r>
            <a:r>
              <a:rPr lang="sk-SK" sz="2300" b="1" baseline="-25000" dirty="0" err="1"/>
              <a:t>2</a:t>
            </a:r>
            <a:r>
              <a:rPr lang="sk-SK" sz="2300" b="1" dirty="0"/>
              <a:t>).</a:t>
            </a:r>
          </a:p>
          <a:p>
            <a:pPr marL="0" indent="0">
              <a:buNone/>
            </a:pPr>
            <a:endParaRPr lang="sk-SK" sz="2300" b="1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" y="1271204"/>
            <a:ext cx="9078632" cy="36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err="1" smtClean="0"/>
              <a:t>Párnosť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099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300" b="1" dirty="0" smtClean="0"/>
              <a:t>Čo majú spoločné grafy funkcií na obrázku?</a:t>
            </a:r>
            <a:endParaRPr lang="sk-SK" sz="2300" b="1" dirty="0" smtClean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249" y="2700275"/>
            <a:ext cx="3735979" cy="391208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" y="2700275"/>
            <a:ext cx="3651613" cy="399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Monotónnosť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rastúca 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ak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 &lt;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, potom f(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) &lt; f(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).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  <a:blipFill>
                <a:blip r:embed="rId2"/>
                <a:stretch>
                  <a:fillRect l="-1085" t="-34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65" y="1502016"/>
            <a:ext cx="5107577" cy="36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err="1" smtClean="0"/>
              <a:t>Párnosť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300" b="1" dirty="0"/>
              <a:t>Funkciu f nazývame </a:t>
            </a:r>
            <a:r>
              <a:rPr lang="pl-PL" sz="2300" b="1" dirty="0">
                <a:solidFill>
                  <a:srgbClr val="FF0000"/>
                </a:solidFill>
              </a:rPr>
              <a:t>párnou</a:t>
            </a:r>
            <a:r>
              <a:rPr lang="pl-PL" sz="2300" b="1" dirty="0"/>
              <a:t> práve vtedy, ak platí</a:t>
            </a:r>
          </a:p>
          <a:p>
            <a:pPr marL="0" indent="0">
              <a:buNone/>
            </a:pPr>
            <a:r>
              <a:rPr lang="pl-PL" sz="2300" b="1" dirty="0"/>
              <a:t>1. </a:t>
            </a:r>
            <a:r>
              <a:rPr lang="pl-PL" sz="2300" b="1" dirty="0" smtClean="0"/>
              <a:t>Pre každé x </a:t>
            </a:r>
            <a:r>
              <a:rPr lang="az-Cyrl-AZ" sz="2300" b="1" dirty="0" smtClean="0"/>
              <a:t>є</a:t>
            </a:r>
            <a:r>
              <a:rPr lang="pl-PL" sz="2300" b="1" dirty="0" smtClean="0"/>
              <a:t> D(f) </a:t>
            </a:r>
            <a:r>
              <a:rPr lang="pl-PL" sz="2300" b="1" dirty="0"/>
              <a:t>aj </a:t>
            </a:r>
            <a:r>
              <a:rPr lang="pl-PL" sz="2300" b="1" dirty="0" smtClean="0"/>
              <a:t>− x </a:t>
            </a:r>
            <a:r>
              <a:rPr lang="az-Cyrl-AZ" sz="2300" b="1" dirty="0" smtClean="0"/>
              <a:t>є</a:t>
            </a:r>
            <a:r>
              <a:rPr lang="pl-PL" sz="2300" b="1" dirty="0" smtClean="0"/>
              <a:t> D(f)</a:t>
            </a:r>
            <a:endParaRPr lang="pl-PL" sz="2300" b="1" dirty="0"/>
          </a:p>
          <a:p>
            <a:pPr marL="0" indent="0">
              <a:buNone/>
            </a:pPr>
            <a:r>
              <a:rPr lang="pl-PL" sz="2300" b="1" dirty="0"/>
              <a:t>2. </a:t>
            </a:r>
            <a:r>
              <a:rPr lang="pl-PL" sz="2300" b="1" dirty="0" smtClean="0"/>
              <a:t>Pre každé x </a:t>
            </a:r>
            <a:r>
              <a:rPr lang="az-Cyrl-AZ" sz="2300" b="1" dirty="0" smtClean="0"/>
              <a:t>є</a:t>
            </a:r>
            <a:r>
              <a:rPr lang="pl-PL" sz="2300" b="1" dirty="0" smtClean="0"/>
              <a:t> </a:t>
            </a:r>
            <a:r>
              <a:rPr lang="pl-PL" sz="2300" b="1" dirty="0"/>
              <a:t>D platí </a:t>
            </a:r>
            <a:r>
              <a:rPr lang="pl-PL" sz="2300" b="1" dirty="0" smtClean="0"/>
              <a:t>: f</a:t>
            </a:r>
            <a:r>
              <a:rPr lang="pl-PL" sz="2300" b="1" dirty="0"/>
              <a:t>(−x) = f(x).</a:t>
            </a:r>
          </a:p>
          <a:p>
            <a:pPr marL="0" indent="0">
              <a:buNone/>
            </a:pPr>
            <a:r>
              <a:rPr lang="pl-PL" sz="2300" b="1" dirty="0"/>
              <a:t>Graf párnej funkcie je súmerný podla osi y</a:t>
            </a:r>
            <a:r>
              <a:rPr lang="pl-PL" sz="2300" b="1" dirty="0" smtClean="0"/>
              <a:t>.</a:t>
            </a:r>
          </a:p>
          <a:p>
            <a:pPr marL="0" indent="0">
              <a:buNone/>
            </a:pPr>
            <a:endParaRPr lang="pl-PL" sz="2300" b="1" dirty="0" smtClean="0"/>
          </a:p>
          <a:p>
            <a:pPr marL="0" indent="0">
              <a:buNone/>
            </a:pPr>
            <a:r>
              <a:rPr lang="pl-PL" sz="2300" b="1" dirty="0"/>
              <a:t>Funkciu f nazývame </a:t>
            </a:r>
            <a:r>
              <a:rPr lang="pl-PL" sz="2300" b="1" dirty="0">
                <a:solidFill>
                  <a:srgbClr val="FF0000"/>
                </a:solidFill>
              </a:rPr>
              <a:t>nepárnou</a:t>
            </a:r>
            <a:r>
              <a:rPr lang="pl-PL" sz="2300" b="1" dirty="0"/>
              <a:t> práve vtedy, ak platí</a:t>
            </a:r>
          </a:p>
          <a:p>
            <a:pPr marL="0" indent="0">
              <a:buNone/>
            </a:pPr>
            <a:r>
              <a:rPr lang="pl-PL" sz="2300" b="1" dirty="0"/>
              <a:t>1. Pre každé x </a:t>
            </a:r>
            <a:r>
              <a:rPr lang="az-Cyrl-AZ" sz="2300" b="1" dirty="0"/>
              <a:t>є</a:t>
            </a:r>
            <a:r>
              <a:rPr lang="pl-PL" sz="2300" b="1" dirty="0"/>
              <a:t> </a:t>
            </a:r>
            <a:r>
              <a:rPr lang="pl-PL" sz="2300" b="1" dirty="0" smtClean="0"/>
              <a:t>D(f) </a:t>
            </a:r>
            <a:r>
              <a:rPr lang="pl-PL" sz="2300" b="1" dirty="0"/>
              <a:t>aj − x </a:t>
            </a:r>
            <a:r>
              <a:rPr lang="az-Cyrl-AZ" sz="2300" b="1" dirty="0"/>
              <a:t>є</a:t>
            </a:r>
            <a:r>
              <a:rPr lang="pl-PL" sz="2300" b="1" dirty="0"/>
              <a:t> </a:t>
            </a:r>
            <a:r>
              <a:rPr lang="pl-PL" sz="2300" b="1" dirty="0" smtClean="0"/>
              <a:t>D(f)</a:t>
            </a:r>
            <a:endParaRPr lang="pl-PL" sz="2300" b="1" dirty="0"/>
          </a:p>
          <a:p>
            <a:pPr marL="0" indent="0">
              <a:buNone/>
            </a:pPr>
            <a:r>
              <a:rPr lang="pl-PL" sz="2300" b="1" dirty="0" smtClean="0"/>
              <a:t>2</a:t>
            </a:r>
            <a:r>
              <a:rPr lang="pl-PL" sz="2300" b="1" dirty="0"/>
              <a:t>. Pre každé x </a:t>
            </a:r>
            <a:r>
              <a:rPr lang="az-Cyrl-AZ" sz="2300" b="1" dirty="0"/>
              <a:t>є</a:t>
            </a:r>
            <a:r>
              <a:rPr lang="pl-PL" sz="2300" b="1" dirty="0"/>
              <a:t> D platí : </a:t>
            </a:r>
            <a:r>
              <a:rPr lang="pl-PL" sz="2300" b="1" dirty="0" smtClean="0"/>
              <a:t>f</a:t>
            </a:r>
            <a:r>
              <a:rPr lang="pl-PL" sz="2300" b="1" dirty="0"/>
              <a:t>(−x) = −f(x).</a:t>
            </a:r>
          </a:p>
          <a:p>
            <a:pPr marL="0" indent="0">
              <a:buNone/>
            </a:pPr>
            <a:r>
              <a:rPr lang="pl-PL" sz="2300" b="1" dirty="0"/>
              <a:t>Graf nepárnej funkcie je súmerný podla zaciatku súradnicovej sústavy.</a:t>
            </a:r>
          </a:p>
        </p:txBody>
      </p:sp>
    </p:spTree>
    <p:extLst>
      <p:ext uri="{BB962C8B-B14F-4D97-AF65-F5344CB8AC3E}">
        <p14:creationId xmlns:p14="http://schemas.microsoft.com/office/powerpoint/2010/main" val="17778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err="1" smtClean="0"/>
              <a:t>Párnosť</a:t>
            </a:r>
            <a:r>
              <a:rPr lang="sk-SK" dirty="0" smtClean="0"/>
              <a:t>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Preskúmajte </a:t>
            </a:r>
            <a:r>
              <a:rPr lang="sk-SK" sz="2300" b="1" dirty="0" err="1" smtClean="0"/>
              <a:t>párnosť</a:t>
            </a:r>
            <a:r>
              <a:rPr lang="sk-SK" sz="2300" b="1" dirty="0" smtClean="0"/>
              <a:t> funkcií:</a:t>
            </a:r>
            <a:endParaRPr lang="pl-PL" sz="23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34" y="2646724"/>
            <a:ext cx="4065814" cy="405452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73" y="2521205"/>
            <a:ext cx="4105003" cy="441287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98" y="2899954"/>
            <a:ext cx="4697802" cy="386545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049" y="2877823"/>
            <a:ext cx="4971251" cy="3828276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049" y="2728006"/>
            <a:ext cx="4642631" cy="41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300" b="1" dirty="0" smtClean="0"/>
              <a:t>Zostrojte graf funkcie:</a:t>
            </a:r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r>
              <a:rPr lang="sk-SK" sz="2300" b="1" dirty="0"/>
              <a:t>Táto funkcia patrí medzi </a:t>
            </a:r>
            <a:r>
              <a:rPr lang="sk-SK" sz="2300" b="1" dirty="0" smtClean="0">
                <a:solidFill>
                  <a:srgbClr val="FF0000"/>
                </a:solidFill>
              </a:rPr>
              <a:t>periodické </a:t>
            </a:r>
            <a:r>
              <a:rPr lang="sk-SK" sz="2300" b="1" dirty="0">
                <a:solidFill>
                  <a:srgbClr val="FF0000"/>
                </a:solidFill>
              </a:rPr>
              <a:t>funkcie</a:t>
            </a:r>
            <a:r>
              <a:rPr lang="sk-SK" sz="2300" b="1" dirty="0"/>
              <a:t>. </a:t>
            </a:r>
            <a:endParaRPr lang="sk-SK" sz="2300" b="1" dirty="0" smtClean="0"/>
          </a:p>
          <a:p>
            <a:pPr marL="0" indent="0">
              <a:buNone/>
            </a:pPr>
            <a:r>
              <a:rPr lang="sk-SK" sz="2300" b="1" dirty="0" smtClean="0"/>
              <a:t>Perióda - časový </a:t>
            </a:r>
            <a:r>
              <a:rPr lang="sk-SK" sz="2300" b="1" dirty="0"/>
              <a:t>úsek, ktorý uplynie medzi dvoma opakujúcim sa javmi.</a:t>
            </a:r>
          </a:p>
          <a:p>
            <a:pPr marL="0" indent="0">
              <a:buNone/>
            </a:pPr>
            <a:endParaRPr lang="pl-PL" sz="23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00" y="3052898"/>
            <a:ext cx="3807871" cy="91821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84" y="1380853"/>
            <a:ext cx="5306430" cy="37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/>
              <a:t>Funkcia f sa nazýva </a:t>
            </a:r>
            <a:r>
              <a:rPr lang="sk-SK" sz="2300" b="1" dirty="0">
                <a:solidFill>
                  <a:srgbClr val="FF0000"/>
                </a:solidFill>
              </a:rPr>
              <a:t>periodická</a:t>
            </a:r>
            <a:r>
              <a:rPr lang="sk-SK" sz="2300" b="1" dirty="0"/>
              <a:t> práve vtedy, </a:t>
            </a:r>
            <a:r>
              <a:rPr lang="sk-SK" sz="2300" b="1" dirty="0" smtClean="0"/>
              <a:t>keď </a:t>
            </a:r>
            <a:r>
              <a:rPr lang="sk-SK" sz="2300" b="1" dirty="0"/>
              <a:t>existuje také kladné </a:t>
            </a:r>
            <a:r>
              <a:rPr lang="sk-SK" sz="2300" b="1" dirty="0" smtClean="0"/>
              <a:t>číslo p, že </a:t>
            </a:r>
            <a:r>
              <a:rPr lang="sk-SK" sz="2300" b="1" dirty="0"/>
              <a:t>pre každé celé </a:t>
            </a:r>
            <a:r>
              <a:rPr lang="sk-SK" sz="2300" b="1" dirty="0" smtClean="0"/>
              <a:t>číslo </a:t>
            </a:r>
            <a:r>
              <a:rPr lang="sk-SK" sz="2300" b="1" dirty="0"/>
              <a:t>k platí:</a:t>
            </a:r>
          </a:p>
          <a:p>
            <a:pPr marL="0" indent="0">
              <a:buNone/>
            </a:pPr>
            <a:r>
              <a:rPr lang="sk-SK" sz="2300" b="1" dirty="0"/>
              <a:t>1) ak x </a:t>
            </a:r>
            <a:r>
              <a:rPr lang="az-Cyrl-AZ" sz="2300" b="1" dirty="0" smtClean="0"/>
              <a:t>є</a:t>
            </a:r>
            <a:r>
              <a:rPr lang="sk-SK" sz="2300" b="1" dirty="0" smtClean="0"/>
              <a:t> D(f</a:t>
            </a:r>
            <a:r>
              <a:rPr lang="sk-SK" sz="2300" b="1" dirty="0"/>
              <a:t>), tak aj x + </a:t>
            </a:r>
            <a:r>
              <a:rPr lang="sk-SK" sz="2300" b="1" dirty="0" err="1" smtClean="0"/>
              <a:t>k.p</a:t>
            </a:r>
            <a:r>
              <a:rPr lang="sk-SK" sz="2300" b="1" dirty="0" smtClean="0"/>
              <a:t> </a:t>
            </a:r>
            <a:r>
              <a:rPr lang="az-Cyrl-AZ" sz="2300" b="1" dirty="0" smtClean="0"/>
              <a:t>є</a:t>
            </a:r>
            <a:r>
              <a:rPr lang="sk-SK" sz="2300" b="1" dirty="0" smtClean="0"/>
              <a:t> </a:t>
            </a:r>
            <a:r>
              <a:rPr lang="sk-SK" sz="2300" b="1" dirty="0"/>
              <a:t>D(f)</a:t>
            </a:r>
          </a:p>
          <a:p>
            <a:pPr marL="0" indent="0">
              <a:buNone/>
            </a:pPr>
            <a:r>
              <a:rPr lang="sk-SK" sz="2300" b="1" dirty="0"/>
              <a:t>2) f(x + </a:t>
            </a:r>
            <a:r>
              <a:rPr lang="sk-SK" sz="2300" b="1" dirty="0" err="1" smtClean="0"/>
              <a:t>k.p</a:t>
            </a:r>
            <a:r>
              <a:rPr lang="sk-SK" sz="2300" b="1" dirty="0"/>
              <a:t>) = f(x).</a:t>
            </a:r>
          </a:p>
          <a:p>
            <a:pPr marL="0" indent="0">
              <a:buNone/>
            </a:pPr>
            <a:r>
              <a:rPr lang="sk-SK" sz="2300" b="1" dirty="0" smtClean="0"/>
              <a:t>Číslo </a:t>
            </a:r>
            <a:r>
              <a:rPr lang="sk-SK" sz="2300" b="1" dirty="0"/>
              <a:t>p nazývame perióda funkcie f</a:t>
            </a:r>
            <a:r>
              <a:rPr lang="sk-SK" sz="2300" b="1" dirty="0" smtClean="0"/>
              <a:t>.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" y="3474311"/>
            <a:ext cx="8783981" cy="31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Rozhodnite, či sú funkcie periodické: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91" y="2950164"/>
            <a:ext cx="6139180" cy="318937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91" y="2845048"/>
            <a:ext cx="5980794" cy="339960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0" y="2845048"/>
            <a:ext cx="7711395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Periodické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/>
              <a:t>Načrtnite </a:t>
            </a:r>
            <a:r>
              <a:rPr lang="sk-SK" sz="2300" b="1" dirty="0"/>
              <a:t>graf funkcie, ktorá je periodická a </a:t>
            </a:r>
            <a:r>
              <a:rPr lang="sk-SK" sz="2300" b="1" dirty="0" smtClean="0"/>
              <a:t>súčasne</a:t>
            </a:r>
            <a:r>
              <a:rPr lang="sk-SK" sz="2300" b="1" dirty="0"/>
              <a:t>:</a:t>
            </a:r>
          </a:p>
          <a:p>
            <a:pPr marL="0" indent="0">
              <a:buNone/>
            </a:pPr>
            <a:r>
              <a:rPr lang="sk-SK" sz="2300" b="1" dirty="0"/>
              <a:t>a) je </a:t>
            </a:r>
            <a:r>
              <a:rPr lang="sk-SK" sz="2300" b="1" dirty="0" smtClean="0"/>
              <a:t>ohraničená </a:t>
            </a:r>
            <a:r>
              <a:rPr lang="sk-SK" sz="2300" b="1" dirty="0"/>
              <a:t>a párna;</a:t>
            </a:r>
          </a:p>
          <a:p>
            <a:pPr marL="0" indent="0">
              <a:buNone/>
            </a:pPr>
            <a:r>
              <a:rPr lang="sk-SK" sz="2300" b="1" dirty="0"/>
              <a:t>b) je zhora </a:t>
            </a:r>
            <a:r>
              <a:rPr lang="sk-SK" sz="2300" b="1" dirty="0" smtClean="0"/>
              <a:t>ohraničená</a:t>
            </a:r>
            <a:r>
              <a:rPr lang="sk-SK" sz="2300" b="1" dirty="0"/>
              <a:t>, ale nie je zdola </a:t>
            </a:r>
            <a:r>
              <a:rPr lang="sk-SK" sz="2300" b="1" dirty="0" smtClean="0"/>
              <a:t>ohraničená</a:t>
            </a:r>
            <a:r>
              <a:rPr lang="sk-SK" sz="2300" b="1" dirty="0"/>
              <a:t>.</a:t>
            </a:r>
            <a:endParaRPr lang="sk-SK" sz="2300" b="1" dirty="0" smtClean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07" y="3929993"/>
            <a:ext cx="7334388" cy="216707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407" y="3430317"/>
            <a:ext cx="7138445" cy="31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Rýchlosť zmeny u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>
                <a:solidFill>
                  <a:srgbClr val="FF0000"/>
                </a:solidFill>
              </a:rPr>
              <a:t>Smerovým uhlom </a:t>
            </a:r>
            <a:r>
              <a:rPr lang="sk-SK" sz="2300" b="1" dirty="0"/>
              <a:t>priamky p nazývame orientovaný uhol, ktorý zviera kladná </a:t>
            </a:r>
            <a:r>
              <a:rPr lang="sk-SK" sz="2300" b="1" dirty="0" smtClean="0"/>
              <a:t>časť </a:t>
            </a:r>
            <a:r>
              <a:rPr lang="sk-SK" sz="2300" b="1" dirty="0"/>
              <a:t>osi </a:t>
            </a:r>
            <a:r>
              <a:rPr lang="sk-SK" sz="2300" b="1" dirty="0" smtClean="0"/>
              <a:t>x s </a:t>
            </a:r>
            <a:r>
              <a:rPr lang="sk-SK" sz="2300" b="1" dirty="0"/>
              <a:t>priamkou p. </a:t>
            </a: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endParaRPr lang="sk-SK" sz="2300" b="1" dirty="0"/>
          </a:p>
          <a:p>
            <a:pPr marL="0" indent="0">
              <a:buNone/>
            </a:pPr>
            <a:endParaRPr lang="sk-SK" sz="2300" b="1" dirty="0" smtClean="0"/>
          </a:p>
          <a:p>
            <a:pPr marL="0" indent="0">
              <a:buNone/>
            </a:pPr>
            <a:r>
              <a:rPr lang="sk-SK" sz="2300" b="1" dirty="0" smtClean="0"/>
              <a:t>Tangens </a:t>
            </a:r>
            <a:r>
              <a:rPr lang="sk-SK" sz="2300" b="1" dirty="0"/>
              <a:t>smerového uhla nazývame </a:t>
            </a:r>
            <a:r>
              <a:rPr lang="sk-SK" sz="2300" b="1" dirty="0">
                <a:solidFill>
                  <a:srgbClr val="FF0000"/>
                </a:solidFill>
              </a:rPr>
              <a:t>smernicou priamky</a:t>
            </a:r>
            <a:r>
              <a:rPr lang="sk-SK" sz="2300" b="1" dirty="0"/>
              <a:t>.</a:t>
            </a:r>
            <a:endParaRPr lang="sk-SK" sz="2300" b="1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903"/>
            <a:ext cx="8856618" cy="20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Rýchlosť zmeny u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Dôkaz:</a:t>
            </a:r>
          </a:p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Sečnica grafu funkcie</a:t>
            </a:r>
          </a:p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Dotyčnica grafu funkcie</a:t>
            </a:r>
          </a:p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Úlohy:</a:t>
            </a:r>
            <a:endParaRPr lang="sk-SK" sz="2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Napíšte rovnicu </a:t>
            </a:r>
            <a:r>
              <a:rPr lang="sk-SK" sz="2300" b="1" dirty="0" err="1" smtClean="0">
                <a:solidFill>
                  <a:schemeClr val="tx1"/>
                </a:solidFill>
              </a:rPr>
              <a:t>LF</a:t>
            </a:r>
            <a:r>
              <a:rPr lang="sk-SK" sz="2300" b="1" dirty="0" smtClean="0">
                <a:solidFill>
                  <a:schemeClr val="tx1"/>
                </a:solidFill>
              </a:rPr>
              <a:t>, ktorá má smerový uhol 135° a f(0) = -3</a:t>
            </a:r>
          </a:p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Aký smerový uhol má funkcia f, pre ktorú platí:</a:t>
            </a:r>
          </a:p>
          <a:p>
            <a:pPr marL="0" indent="0">
              <a:buNone/>
            </a:pPr>
            <a:r>
              <a:rPr lang="sk-SK" sz="2300" b="1" dirty="0">
                <a:solidFill>
                  <a:schemeClr val="tx1"/>
                </a:solidFill>
              </a:rPr>
              <a:t>f</a:t>
            </a:r>
            <a:r>
              <a:rPr lang="sk-SK" sz="2300" b="1" dirty="0" smtClean="0">
                <a:solidFill>
                  <a:schemeClr val="tx1"/>
                </a:solidFill>
              </a:rPr>
              <a:t>(-4) = -3, f(1) = 4,5</a:t>
            </a:r>
            <a:endParaRPr lang="sk-SK" sz="2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300" b="1" dirty="0" smtClean="0"/>
          </a:p>
        </p:txBody>
      </p:sp>
    </p:spTree>
    <p:extLst>
      <p:ext uri="{BB962C8B-B14F-4D97-AF65-F5344CB8AC3E}">
        <p14:creationId xmlns:p14="http://schemas.microsoft.com/office/powerpoint/2010/main" val="342864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0" y="559845"/>
            <a:ext cx="7013339" cy="968509"/>
          </a:xfrm>
        </p:spPr>
        <p:txBody>
          <a:bodyPr/>
          <a:lstStyle/>
          <a:p>
            <a:r>
              <a:rPr lang="sk-SK" dirty="0" smtClean="0"/>
              <a:t>Graf funkcie s absolútnou hodnotou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r>
              <a:rPr lang="sk-SK" sz="2300" b="1" dirty="0">
                <a:solidFill>
                  <a:schemeClr val="tx1"/>
                </a:solidFill>
              </a:rPr>
              <a:t>absolútna hodnota reálneho č</a:t>
            </a:r>
            <a:r>
              <a:rPr lang="sk-SK" sz="2300" b="1" dirty="0" smtClean="0">
                <a:solidFill>
                  <a:schemeClr val="tx1"/>
                </a:solidFill>
              </a:rPr>
              <a:t>ísla - označujeme </a:t>
            </a:r>
            <a:r>
              <a:rPr lang="sk-SK" sz="2300" b="1" dirty="0">
                <a:solidFill>
                  <a:schemeClr val="tx1"/>
                </a:solidFill>
              </a:rPr>
              <a:t>ju |x| a platí, že ak je </a:t>
            </a:r>
            <a:r>
              <a:rPr lang="sk-SK" sz="2300" b="1" dirty="0" smtClean="0">
                <a:solidFill>
                  <a:schemeClr val="tx1"/>
                </a:solidFill>
              </a:rPr>
              <a:t>číslo </a:t>
            </a:r>
            <a:r>
              <a:rPr lang="sk-SK" sz="2300" b="1" dirty="0">
                <a:solidFill>
                  <a:schemeClr val="tx1"/>
                </a:solidFill>
              </a:rPr>
              <a:t>x nezáporné, tak |x| = x a ak je </a:t>
            </a:r>
            <a:r>
              <a:rPr lang="sk-SK" sz="2300" b="1" dirty="0" smtClean="0">
                <a:solidFill>
                  <a:schemeClr val="tx1"/>
                </a:solidFill>
              </a:rPr>
              <a:t>číslo </a:t>
            </a:r>
            <a:r>
              <a:rPr lang="sk-SK" sz="2300" b="1" dirty="0">
                <a:solidFill>
                  <a:schemeClr val="tx1"/>
                </a:solidFill>
              </a:rPr>
              <a:t>x </a:t>
            </a:r>
            <a:r>
              <a:rPr lang="sk-SK" sz="2300" b="1" dirty="0" smtClean="0">
                <a:solidFill>
                  <a:schemeClr val="tx1"/>
                </a:solidFill>
              </a:rPr>
              <a:t>záporné, tak </a:t>
            </a:r>
            <a:r>
              <a:rPr lang="sk-SK" sz="2300" b="1" dirty="0">
                <a:solidFill>
                  <a:schemeClr val="tx1"/>
                </a:solidFill>
              </a:rPr>
              <a:t>|x| = −</a:t>
            </a:r>
            <a:r>
              <a:rPr lang="sk-SK" sz="2300" b="1" dirty="0" smtClean="0">
                <a:solidFill>
                  <a:schemeClr val="tx1"/>
                </a:solidFill>
              </a:rPr>
              <a:t>x.</a:t>
            </a:r>
            <a:endParaRPr lang="sk-SK" sz="2300" b="1" dirty="0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0" y="3256189"/>
            <a:ext cx="5837683" cy="371890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74" y="3786868"/>
            <a:ext cx="1692857" cy="9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0" y="559845"/>
            <a:ext cx="7013339" cy="968509"/>
          </a:xfrm>
        </p:spPr>
        <p:txBody>
          <a:bodyPr/>
          <a:lstStyle/>
          <a:p>
            <a:r>
              <a:rPr lang="sk-SK" dirty="0" smtClean="0"/>
              <a:t>Graf funkcie s absolútnou hodnotou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r>
              <a:rPr lang="sk-SK" sz="2300" b="1" dirty="0" smtClean="0">
                <a:solidFill>
                  <a:schemeClr val="tx1"/>
                </a:solidFill>
              </a:rPr>
              <a:t>Zostrojte graf funkcie:</a:t>
            </a:r>
          </a:p>
          <a:p>
            <a:pPr marL="457200" indent="-457200">
              <a:buAutoNum type="alphaLcParenR"/>
            </a:pPr>
            <a:r>
              <a:rPr lang="sk-SK" sz="2300" b="1" dirty="0" smtClean="0">
                <a:solidFill>
                  <a:schemeClr val="tx1"/>
                </a:solidFill>
              </a:rPr>
              <a:t>y </a:t>
            </a:r>
            <a:r>
              <a:rPr lang="sk-SK" sz="2300" b="1" dirty="0">
                <a:solidFill>
                  <a:schemeClr val="tx1"/>
                </a:solidFill>
              </a:rPr>
              <a:t>= |x − 3</a:t>
            </a:r>
            <a:r>
              <a:rPr lang="sk-SK" sz="2300" b="1" dirty="0" smtClean="0">
                <a:solidFill>
                  <a:schemeClr val="tx1"/>
                </a:solidFill>
              </a:rPr>
              <a:t>|</a:t>
            </a:r>
          </a:p>
          <a:p>
            <a:pPr marL="457200" indent="-457200">
              <a:buAutoNum type="alphaLcParenR"/>
            </a:pPr>
            <a:r>
              <a:rPr lang="sk-SK" sz="2300" b="1" dirty="0">
                <a:solidFill>
                  <a:schemeClr val="tx1"/>
                </a:solidFill>
              </a:rPr>
              <a:t>y = |x − 3| − </a:t>
            </a:r>
            <a:r>
              <a:rPr lang="sk-SK" sz="2300" b="1" dirty="0" smtClean="0">
                <a:solidFill>
                  <a:schemeClr val="tx1"/>
                </a:solidFill>
              </a:rPr>
              <a:t>2</a:t>
            </a:r>
          </a:p>
          <a:p>
            <a:pPr marL="457200" indent="-457200">
              <a:buAutoNum type="alphaLcParenR"/>
            </a:pPr>
            <a:r>
              <a:rPr lang="sk-SK" sz="2300" b="1" dirty="0">
                <a:solidFill>
                  <a:schemeClr val="tx1"/>
                </a:solidFill>
              </a:rPr>
              <a:t>y = ||x − 3| − 2</a:t>
            </a:r>
            <a:r>
              <a:rPr lang="sk-SK" sz="2300" b="1" dirty="0" smtClean="0">
                <a:solidFill>
                  <a:schemeClr val="tx1"/>
                </a:solidFill>
              </a:rPr>
              <a:t>|</a:t>
            </a:r>
          </a:p>
          <a:p>
            <a:pPr marL="457200" indent="-457200">
              <a:buAutoNum type="alphaLcParenR"/>
            </a:pPr>
            <a:r>
              <a:rPr lang="sk-SK" sz="2300" b="1" dirty="0">
                <a:solidFill>
                  <a:schemeClr val="tx1"/>
                </a:solidFill>
              </a:rPr>
              <a:t>y = </a:t>
            </a:r>
            <a:r>
              <a:rPr lang="sk-SK" sz="2300" b="1" dirty="0" smtClean="0">
                <a:solidFill>
                  <a:schemeClr val="tx1"/>
                </a:solidFill>
              </a:rPr>
              <a:t>|1 </a:t>
            </a:r>
            <a:r>
              <a:rPr lang="sk-SK" sz="2300" b="1" dirty="0">
                <a:solidFill>
                  <a:schemeClr val="tx1"/>
                </a:solidFill>
              </a:rPr>
              <a:t>− </a:t>
            </a:r>
            <a:r>
              <a:rPr lang="sk-SK" sz="2300" b="1" dirty="0" smtClean="0">
                <a:solidFill>
                  <a:schemeClr val="tx1"/>
                </a:solidFill>
              </a:rPr>
              <a:t>x|</a:t>
            </a:r>
          </a:p>
          <a:p>
            <a:pPr marL="457200" indent="-457200">
              <a:buAutoNum type="alphaLcParenR"/>
            </a:pPr>
            <a:r>
              <a:rPr lang="sk-SK" sz="2300" b="1" dirty="0">
                <a:solidFill>
                  <a:schemeClr val="tx1"/>
                </a:solidFill>
              </a:rPr>
              <a:t>y = 1 − |</a:t>
            </a:r>
            <a:r>
              <a:rPr lang="sk-SK" sz="2300" b="1" dirty="0" err="1">
                <a:solidFill>
                  <a:schemeClr val="tx1"/>
                </a:solidFill>
              </a:rPr>
              <a:t>2x</a:t>
            </a:r>
            <a:r>
              <a:rPr lang="sk-SK" sz="2300" b="1" dirty="0">
                <a:solidFill>
                  <a:schemeClr val="tx1"/>
                </a:solidFill>
              </a:rPr>
              <a:t> + 3</a:t>
            </a:r>
            <a:r>
              <a:rPr lang="sk-SK" sz="2300" b="1" dirty="0" smtClean="0">
                <a:solidFill>
                  <a:schemeClr val="tx1"/>
                </a:solidFill>
              </a:rPr>
              <a:t>|</a:t>
            </a:r>
          </a:p>
          <a:p>
            <a:pPr marL="457200" indent="-457200">
              <a:buAutoNum type="alphaLcParenR"/>
            </a:pPr>
            <a:r>
              <a:rPr lang="es-ES" sz="2300" b="1" dirty="0">
                <a:solidFill>
                  <a:schemeClr val="tx1"/>
                </a:solidFill>
              </a:rPr>
              <a:t>y = |x + 1| − |x − 1</a:t>
            </a:r>
            <a:r>
              <a:rPr lang="es-ES" sz="2300" b="1" dirty="0" smtClean="0">
                <a:solidFill>
                  <a:schemeClr val="tx1"/>
                </a:solidFill>
              </a:rPr>
              <a:t>|</a:t>
            </a:r>
            <a:endParaRPr lang="sk-SK" sz="2300" b="1" dirty="0" smtClean="0">
              <a:solidFill>
                <a:schemeClr val="tx1"/>
              </a:solidFill>
            </a:endParaRPr>
          </a:p>
          <a:p>
            <a:pPr marL="457200" indent="-457200">
              <a:buAutoNum type="alphaLcParenR"/>
            </a:pPr>
            <a:r>
              <a:rPr lang="sk-SK" sz="2300" b="1" dirty="0">
                <a:solidFill>
                  <a:schemeClr val="tx1"/>
                </a:solidFill>
              </a:rPr>
              <a:t>y = |x + 1| + |x</a:t>
            </a:r>
            <a:r>
              <a:rPr lang="sk-SK" sz="2300" b="1" dirty="0" smtClean="0">
                <a:solidFill>
                  <a:schemeClr val="tx1"/>
                </a:solidFill>
              </a:rPr>
              <a:t>|</a:t>
            </a:r>
          </a:p>
          <a:p>
            <a:pPr marL="457200" indent="-457200">
              <a:buAutoNum type="alphaLcParenR"/>
            </a:pPr>
            <a:r>
              <a:rPr lang="sk-SK" sz="2300" b="1" dirty="0">
                <a:solidFill>
                  <a:schemeClr val="tx1"/>
                </a:solidFill>
              </a:rPr>
              <a:t>y = ||x − 3| − |x</a:t>
            </a:r>
            <a:r>
              <a:rPr lang="sk-SK" sz="2300" b="1" dirty="0" smtClean="0">
                <a:solidFill>
                  <a:schemeClr val="tx1"/>
                </a:solidFill>
              </a:rPr>
              <a:t>||</a:t>
            </a:r>
            <a:endParaRPr lang="sk-SK" sz="2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Monotónnosť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 smtClean="0">
                    <a:solidFill>
                      <a:srgbClr val="FF0000"/>
                    </a:solidFill>
                  </a:rPr>
                  <a:t>klesajúca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</a:t>
                </a:r>
                <a:r>
                  <a:rPr lang="pl-PL" sz="2400" b="1" dirty="0"/>
                  <a:t>ak 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 &lt; x</a:t>
                </a:r>
                <a:r>
                  <a:rPr lang="pl-PL" sz="2400" b="1" baseline="-25000" dirty="0"/>
                  <a:t>2</a:t>
                </a:r>
                <a:r>
                  <a:rPr lang="pl-PL" sz="2400" b="1" dirty="0"/>
                  <a:t>, potom f(x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) &gt; f(x</a:t>
                </a:r>
                <a:r>
                  <a:rPr lang="pl-PL" sz="2400" b="1" baseline="-25000" dirty="0"/>
                  <a:t>2</a:t>
                </a:r>
                <a:r>
                  <a:rPr lang="pl-PL" sz="2400" b="1" dirty="0" smtClean="0"/>
                  <a:t>)</a:t>
                </a:r>
                <a:r>
                  <a:rPr lang="sk-SK" sz="2400" b="1" dirty="0" smtClean="0"/>
                  <a:t>.</a:t>
                </a:r>
                <a:endParaRPr lang="sk-SK" sz="2400" b="1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  <a:blipFill>
                <a:blip r:embed="rId2"/>
                <a:stretch>
                  <a:fillRect l="-1085" t="-34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17" y="1541825"/>
            <a:ext cx="5303598" cy="35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0" y="559845"/>
            <a:ext cx="7013339" cy="968509"/>
          </a:xfrm>
        </p:spPr>
        <p:txBody>
          <a:bodyPr/>
          <a:lstStyle/>
          <a:p>
            <a:r>
              <a:rPr lang="sk-SK" dirty="0" smtClean="0"/>
              <a:t>Lineárna lomená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>
                <a:solidFill>
                  <a:schemeClr val="tx1"/>
                </a:solidFill>
              </a:rPr>
              <a:t>DEFINÍCIA: </a:t>
            </a:r>
            <a:r>
              <a:rPr lang="sk-SK" sz="2300" b="1" dirty="0" smtClean="0">
                <a:solidFill>
                  <a:schemeClr val="tx1"/>
                </a:solidFill>
              </a:rPr>
              <a:t>Funkcia daná rovnicou</a:t>
            </a:r>
          </a:p>
          <a:p>
            <a:pPr marL="0" indent="0">
              <a:buNone/>
            </a:pPr>
            <a:endParaRPr lang="sk-SK" sz="23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sk-SK" sz="23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2300" b="1" dirty="0">
                <a:solidFill>
                  <a:schemeClr val="tx1"/>
                </a:solidFill>
              </a:rPr>
              <a:t>sa nazýva lineárna lomená funkcia. </a:t>
            </a:r>
            <a:r>
              <a:rPr lang="sk-SK" sz="2300" b="1" dirty="0" smtClean="0">
                <a:solidFill>
                  <a:schemeClr val="tx1"/>
                </a:solidFill>
              </a:rPr>
              <a:t>Pre </a:t>
            </a:r>
            <a:r>
              <a:rPr lang="sk-SK" sz="2300" b="1" dirty="0" err="1" smtClean="0">
                <a:solidFill>
                  <a:schemeClr val="tx1"/>
                </a:solidFill>
              </a:rPr>
              <a:t>LLF</a:t>
            </a:r>
            <a:r>
              <a:rPr lang="sk-SK" sz="2300" b="1" dirty="0" smtClean="0">
                <a:solidFill>
                  <a:schemeClr val="tx1"/>
                </a:solidFill>
              </a:rPr>
              <a:t> Platí </a:t>
            </a:r>
            <a:r>
              <a:rPr lang="sk-SK" sz="2300" b="1" dirty="0">
                <a:solidFill>
                  <a:schemeClr val="tx1"/>
                </a:solidFill>
              </a:rPr>
              <a:t>a, b, c, d </a:t>
            </a:r>
            <a:r>
              <a:rPr lang="az-Cyrl-AZ" sz="2300" b="1" dirty="0" smtClean="0">
                <a:solidFill>
                  <a:schemeClr val="tx1"/>
                </a:solidFill>
              </a:rPr>
              <a:t>є</a:t>
            </a:r>
            <a:r>
              <a:rPr lang="sk-SK" sz="2300" b="1" dirty="0" smtClean="0">
                <a:solidFill>
                  <a:schemeClr val="tx1"/>
                </a:solidFill>
              </a:rPr>
              <a:t> </a:t>
            </a:r>
            <a:r>
              <a:rPr lang="sk-SK" sz="2300" b="1" dirty="0">
                <a:solidFill>
                  <a:schemeClr val="tx1"/>
                </a:solidFill>
              </a:rPr>
              <a:t>R, c </a:t>
            </a:r>
            <a:r>
              <a:rPr lang="sk-SK" sz="2300" b="1" dirty="0" smtClean="0">
                <a:solidFill>
                  <a:schemeClr val="tx1"/>
                </a:solidFill>
              </a:rPr>
              <a:t>≠ 0</a:t>
            </a:r>
            <a:r>
              <a:rPr lang="sk-SK" sz="2300" b="1" dirty="0">
                <a:solidFill>
                  <a:schemeClr val="tx1"/>
                </a:solidFill>
              </a:rPr>
              <a:t>, </a:t>
            </a:r>
            <a:r>
              <a:rPr lang="sk-SK" sz="2300" b="1" dirty="0" err="1">
                <a:solidFill>
                  <a:schemeClr val="tx1"/>
                </a:solidFill>
              </a:rPr>
              <a:t>bc</a:t>
            </a:r>
            <a:r>
              <a:rPr lang="sk-SK" sz="2300" b="1" dirty="0">
                <a:solidFill>
                  <a:schemeClr val="tx1"/>
                </a:solidFill>
              </a:rPr>
              <a:t> </a:t>
            </a:r>
            <a:r>
              <a:rPr lang="sk-SK" sz="2300" b="1" dirty="0" smtClean="0">
                <a:solidFill>
                  <a:schemeClr val="tx1"/>
                </a:solidFill>
              </a:rPr>
              <a:t>≠ ad</a:t>
            </a:r>
            <a:r>
              <a:rPr lang="sk-SK" sz="2300" b="1" dirty="0">
                <a:solidFill>
                  <a:schemeClr val="tx1"/>
                </a:solidFill>
              </a:rPr>
              <a:t>. Jej </a:t>
            </a:r>
            <a:r>
              <a:rPr lang="sk-SK" sz="2300" b="1" dirty="0" smtClean="0">
                <a:solidFill>
                  <a:schemeClr val="tx1"/>
                </a:solidFill>
              </a:rPr>
              <a:t>definičným </a:t>
            </a:r>
            <a:r>
              <a:rPr lang="sk-SK" sz="2300" b="1" dirty="0">
                <a:solidFill>
                  <a:schemeClr val="tx1"/>
                </a:solidFill>
              </a:rPr>
              <a:t>oborom je množina </a:t>
            </a:r>
            <a:r>
              <a:rPr lang="sk-SK" sz="2300" b="1" dirty="0" smtClean="0">
                <a:solidFill>
                  <a:schemeClr val="tx1"/>
                </a:solidFill>
              </a:rPr>
              <a:t>R − {-d/c}.</a:t>
            </a:r>
          </a:p>
          <a:p>
            <a:pPr marL="0" indent="0">
              <a:buNone/>
            </a:pPr>
            <a:r>
              <a:rPr lang="sk-SK" sz="2300" b="1" dirty="0">
                <a:solidFill>
                  <a:schemeClr val="tx1"/>
                </a:solidFill>
              </a:rPr>
              <a:t>Grafom lineárne lomenej funkcie je hyperbola.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26711"/>
            <a:ext cx="2240280" cy="1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0" y="559845"/>
            <a:ext cx="7013339" cy="968509"/>
          </a:xfrm>
        </p:spPr>
        <p:txBody>
          <a:bodyPr/>
          <a:lstStyle/>
          <a:p>
            <a:r>
              <a:rPr lang="sk-SK" dirty="0" smtClean="0"/>
              <a:t>Lineárna lomená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Načrtnite graf funkcie a popíšte jej vlastnosti.</a:t>
            </a:r>
          </a:p>
          <a:p>
            <a:pPr marL="0" indent="0">
              <a:buNone/>
            </a:pPr>
            <a:endParaRPr lang="sk-SK" sz="2300" b="1" dirty="0">
              <a:solidFill>
                <a:schemeClr val="tx1"/>
              </a:solidFill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60" y="2592686"/>
            <a:ext cx="2146255" cy="143647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258" y="4063229"/>
            <a:ext cx="2052366" cy="154351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99" y="4147798"/>
            <a:ext cx="2169523" cy="1331298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60" y="4147798"/>
            <a:ext cx="2097598" cy="13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0" y="559845"/>
            <a:ext cx="7013339" cy="968509"/>
          </a:xfrm>
        </p:spPr>
        <p:txBody>
          <a:bodyPr/>
          <a:lstStyle/>
          <a:p>
            <a:r>
              <a:rPr lang="sk-SK" dirty="0" smtClean="0"/>
              <a:t>Lineárna lomená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502" y="2131843"/>
            <a:ext cx="9039497" cy="446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Postup pri zostrojení grafu:</a:t>
            </a:r>
          </a:p>
          <a:p>
            <a:pPr marL="0" indent="0">
              <a:buNone/>
            </a:pPr>
            <a:r>
              <a:rPr lang="pl-PL" sz="2300" b="1" dirty="0" smtClean="0">
                <a:solidFill>
                  <a:schemeClr val="tx1"/>
                </a:solidFill>
              </a:rPr>
              <a:t>1. Rovnicu </a:t>
            </a:r>
            <a:r>
              <a:rPr lang="pl-PL" sz="2300" b="1" dirty="0">
                <a:solidFill>
                  <a:schemeClr val="tx1"/>
                </a:solidFill>
              </a:rPr>
              <a:t>funkcie upravíme na </a:t>
            </a:r>
            <a:r>
              <a:rPr lang="pl-PL" sz="2300" b="1" dirty="0" smtClean="0">
                <a:solidFill>
                  <a:schemeClr val="tx1"/>
                </a:solidFill>
              </a:rPr>
              <a:t>tvar</a:t>
            </a:r>
          </a:p>
          <a:p>
            <a:pPr marL="0" indent="0">
              <a:buNone/>
            </a:pPr>
            <a:r>
              <a:rPr lang="sk-SK" sz="2300" b="1" dirty="0" smtClean="0">
                <a:solidFill>
                  <a:schemeClr val="tx1"/>
                </a:solidFill>
              </a:rPr>
              <a:t>2. Zostrojíme </a:t>
            </a:r>
            <a:r>
              <a:rPr lang="sk-SK" sz="2300" b="1" dirty="0">
                <a:solidFill>
                  <a:schemeClr val="tx1"/>
                </a:solidFill>
              </a:rPr>
              <a:t>priamky x = </a:t>
            </a:r>
            <a:r>
              <a:rPr lang="sk-SK" sz="2300" b="1" dirty="0" err="1">
                <a:solidFill>
                  <a:schemeClr val="tx1"/>
                </a:solidFill>
              </a:rPr>
              <a:t>x</a:t>
            </a:r>
            <a:r>
              <a:rPr lang="sk-SK" sz="2300" b="1" baseline="-25000" dirty="0" err="1">
                <a:solidFill>
                  <a:schemeClr val="tx1"/>
                </a:solidFill>
              </a:rPr>
              <a:t>0</a:t>
            </a:r>
            <a:r>
              <a:rPr lang="sk-SK" sz="2300" b="1" dirty="0">
                <a:solidFill>
                  <a:schemeClr val="tx1"/>
                </a:solidFill>
              </a:rPr>
              <a:t>, y = </a:t>
            </a:r>
            <a:r>
              <a:rPr lang="sk-SK" sz="2300" b="1" dirty="0" err="1">
                <a:solidFill>
                  <a:schemeClr val="tx1"/>
                </a:solidFill>
              </a:rPr>
              <a:t>y</a:t>
            </a:r>
            <a:r>
              <a:rPr lang="sk-SK" sz="2300" b="1" baseline="-25000" dirty="0" err="1">
                <a:solidFill>
                  <a:schemeClr val="tx1"/>
                </a:solidFill>
              </a:rPr>
              <a:t>0</a:t>
            </a:r>
            <a:r>
              <a:rPr lang="sk-SK" sz="2300" b="1" dirty="0">
                <a:solidFill>
                  <a:schemeClr val="tx1"/>
                </a:solidFill>
              </a:rPr>
              <a:t> rovnobežné so súradnicovými osami, ktoré </a:t>
            </a:r>
            <a:r>
              <a:rPr lang="sk-SK" sz="2300" b="1" dirty="0" smtClean="0">
                <a:solidFill>
                  <a:schemeClr val="tx1"/>
                </a:solidFill>
              </a:rPr>
              <a:t>budú </a:t>
            </a:r>
            <a:r>
              <a:rPr lang="sk-SK" sz="2300" b="1" dirty="0" err="1" smtClean="0">
                <a:solidFill>
                  <a:schemeClr val="tx1"/>
                </a:solidFill>
              </a:rPr>
              <a:t>asymptotami</a:t>
            </a:r>
            <a:r>
              <a:rPr lang="sk-SK" sz="2300" b="1" dirty="0" smtClean="0">
                <a:solidFill>
                  <a:schemeClr val="tx1"/>
                </a:solidFill>
              </a:rPr>
              <a:t> </a:t>
            </a:r>
            <a:r>
              <a:rPr lang="sk-SK" sz="2300" b="1" dirty="0">
                <a:solidFill>
                  <a:schemeClr val="tx1"/>
                </a:solidFill>
              </a:rPr>
              <a:t>nového grafu.</a:t>
            </a:r>
          </a:p>
          <a:p>
            <a:pPr marL="0" indent="0">
              <a:buNone/>
            </a:pPr>
            <a:r>
              <a:rPr lang="sk-SK" sz="2300" b="1" dirty="0">
                <a:solidFill>
                  <a:schemeClr val="tx1"/>
                </a:solidFill>
              </a:rPr>
              <a:t>3. Zostrojíme hyperbolu y = k/x, Pre k &gt; 0 leží v I. a III. kvadrante, pre k &lt; 0 leží v </a:t>
            </a:r>
            <a:r>
              <a:rPr lang="sk-SK" sz="2300" b="1" dirty="0" smtClean="0">
                <a:solidFill>
                  <a:schemeClr val="tx1"/>
                </a:solidFill>
              </a:rPr>
              <a:t>II. a </a:t>
            </a:r>
            <a:r>
              <a:rPr lang="sk-SK" sz="2300" b="1" dirty="0">
                <a:solidFill>
                  <a:schemeClr val="tx1"/>
                </a:solidFill>
              </a:rPr>
              <a:t>IV. kvadrante.</a:t>
            </a:r>
          </a:p>
          <a:p>
            <a:pPr marL="0" indent="0">
              <a:buNone/>
            </a:pPr>
            <a:r>
              <a:rPr lang="pl-PL" sz="2300" b="1" dirty="0" smtClean="0">
                <a:solidFill>
                  <a:schemeClr val="tx1"/>
                </a:solidFill>
              </a:rPr>
              <a:t>4</a:t>
            </a:r>
            <a:r>
              <a:rPr lang="pl-PL" sz="2300" b="1" dirty="0">
                <a:solidFill>
                  <a:schemeClr val="tx1"/>
                </a:solidFill>
              </a:rPr>
              <a:t>. Posunieme hyperbolu tak, aby jej stredom bol bod [x</a:t>
            </a:r>
            <a:r>
              <a:rPr lang="pl-PL" sz="2300" b="1" baseline="-25000" dirty="0">
                <a:solidFill>
                  <a:schemeClr val="tx1"/>
                </a:solidFill>
              </a:rPr>
              <a:t>0</a:t>
            </a:r>
            <a:r>
              <a:rPr lang="pl-PL" sz="2300" b="1" dirty="0">
                <a:solidFill>
                  <a:schemeClr val="tx1"/>
                </a:solidFill>
              </a:rPr>
              <a:t>; y</a:t>
            </a:r>
            <a:r>
              <a:rPr lang="pl-PL" sz="2300" b="1" baseline="-25000" dirty="0">
                <a:solidFill>
                  <a:schemeClr val="tx1"/>
                </a:solidFill>
              </a:rPr>
              <a:t>0</a:t>
            </a:r>
            <a:r>
              <a:rPr lang="pl-PL" sz="2300" b="1" dirty="0">
                <a:solidFill>
                  <a:schemeClr val="tx1"/>
                </a:solidFill>
              </a:rPr>
              <a:t>].</a:t>
            </a:r>
            <a:endParaRPr lang="sk-SK" sz="2300" b="1" dirty="0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64" y="2367779"/>
            <a:ext cx="2399756" cy="85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Monotónnosť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 smtClean="0">
                    <a:solidFill>
                      <a:srgbClr val="FF0000"/>
                    </a:solidFill>
                  </a:rPr>
                  <a:t>neklesajúca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</a:t>
                </a:r>
                <a:r>
                  <a:rPr lang="pl-PL" sz="2400" b="1" dirty="0"/>
                  <a:t>ak 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 &lt; x</a:t>
                </a:r>
                <a:r>
                  <a:rPr lang="pl-PL" sz="2400" b="1" baseline="-25000" dirty="0"/>
                  <a:t>2</a:t>
                </a:r>
                <a:r>
                  <a:rPr lang="pl-PL" sz="2400" b="1" dirty="0"/>
                  <a:t>, potom f(x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) </a:t>
                </a:r>
                <a:r>
                  <a:rPr lang="sk-SK" sz="2400" b="1" dirty="0" smtClean="0"/>
                  <a:t>≤</a:t>
                </a:r>
                <a:r>
                  <a:rPr lang="pl-PL" sz="2400" b="1" dirty="0" smtClean="0"/>
                  <a:t> </a:t>
                </a:r>
                <a:r>
                  <a:rPr lang="pl-PL" sz="2400" b="1" dirty="0"/>
                  <a:t>f(x</a:t>
                </a:r>
                <a:r>
                  <a:rPr lang="pl-PL" sz="2400" b="1" baseline="-25000" dirty="0"/>
                  <a:t>2</a:t>
                </a:r>
                <a:r>
                  <a:rPr lang="pl-PL" sz="2400" b="1" dirty="0" smtClean="0"/>
                  <a:t>)</a:t>
                </a:r>
                <a:r>
                  <a:rPr lang="sk-SK" sz="2400" b="1" dirty="0" smtClean="0"/>
                  <a:t>.</a:t>
                </a:r>
                <a:endParaRPr lang="sk-SK" sz="2400" b="1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  <a:blipFill>
                <a:blip r:embed="rId2"/>
                <a:stretch>
                  <a:fillRect l="-1085" t="-3463" r="-36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46" y="1271204"/>
            <a:ext cx="5153474" cy="39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Monotónnosť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 smtClean="0">
                    <a:solidFill>
                      <a:srgbClr val="FF0000"/>
                    </a:solidFill>
                  </a:rPr>
                  <a:t>nerastúca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</a:t>
                </a:r>
                <a:r>
                  <a:rPr lang="pl-PL" sz="2400" b="1" dirty="0"/>
                  <a:t>ak 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 &lt; x</a:t>
                </a:r>
                <a:r>
                  <a:rPr lang="pl-PL" sz="2400" b="1" baseline="-25000" dirty="0"/>
                  <a:t>2</a:t>
                </a:r>
                <a:r>
                  <a:rPr lang="pl-PL" sz="2400" b="1" dirty="0"/>
                  <a:t>, potom f(x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) </a:t>
                </a:r>
                <a:r>
                  <a:rPr lang="sk-SK" sz="2400" b="1" dirty="0" smtClean="0"/>
                  <a:t>≥</a:t>
                </a:r>
                <a:r>
                  <a:rPr lang="pl-PL" sz="2400" b="1" dirty="0" smtClean="0"/>
                  <a:t> </a:t>
                </a:r>
                <a:r>
                  <a:rPr lang="pl-PL" sz="2400" b="1" dirty="0"/>
                  <a:t>f(x</a:t>
                </a:r>
                <a:r>
                  <a:rPr lang="pl-PL" sz="2400" b="1" baseline="-25000" dirty="0"/>
                  <a:t>2</a:t>
                </a:r>
                <a:r>
                  <a:rPr lang="pl-PL" sz="2400" b="1" dirty="0" smtClean="0"/>
                  <a:t>)</a:t>
                </a:r>
                <a:r>
                  <a:rPr lang="sk-SK" sz="2400" b="1" dirty="0" smtClean="0"/>
                  <a:t>.</a:t>
                </a:r>
                <a:endParaRPr lang="sk-SK" sz="2400" b="1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  <a:blipFill>
                <a:blip r:embed="rId2"/>
                <a:stretch>
                  <a:fillRect l="-1085" t="-34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73" y="1271204"/>
            <a:ext cx="5539366" cy="37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Monotónnosť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k-SK" sz="2400" b="1" dirty="0" smtClean="0"/>
                  <a:t>DEFINÍCIA: </a:t>
                </a:r>
                <a:r>
                  <a:rPr lang="sk-SK" sz="2400" b="1" dirty="0"/>
                  <a:t>Funkcia f sa nazýva </a:t>
                </a:r>
                <a:r>
                  <a:rPr lang="sk-SK" sz="2400" b="1" dirty="0" smtClean="0">
                    <a:solidFill>
                      <a:srgbClr val="FF0000"/>
                    </a:solidFill>
                  </a:rPr>
                  <a:t>konštantná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funkcia </a:t>
                </a:r>
                <a:r>
                  <a:rPr lang="sk-SK" sz="2400" b="1" dirty="0"/>
                  <a:t>na množine M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sk-SK" sz="2400" b="1" dirty="0" smtClean="0"/>
                  <a:t>D(f) </a:t>
                </a:r>
                <a:r>
                  <a:rPr lang="sk-SK" sz="2400" b="1" dirty="0"/>
                  <a:t>práve vtedy, </a:t>
                </a:r>
                <a:r>
                  <a:rPr lang="sk-SK" sz="2400" b="1" dirty="0" smtClean="0"/>
                  <a:t>keď pre každé </a:t>
                </a:r>
                <a:r>
                  <a:rPr lang="sk-SK" sz="2400" b="1" dirty="0"/>
                  <a:t>dva prvky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1</a:t>
                </a:r>
                <a:r>
                  <a:rPr lang="sk-SK" sz="2400" b="1" dirty="0"/>
                  <a:t>, </a:t>
                </a:r>
                <a:r>
                  <a:rPr lang="sk-SK" sz="2400" b="1" dirty="0" err="1"/>
                  <a:t>x</a:t>
                </a:r>
                <a:r>
                  <a:rPr lang="sk-SK" sz="2400" b="1" baseline="-25000" dirty="0" err="1"/>
                  <a:t>2</a:t>
                </a:r>
                <a:r>
                  <a:rPr lang="sk-SK" sz="2400" b="1" dirty="0"/>
                  <a:t> </a:t>
                </a:r>
                <a:r>
                  <a:rPr lang="az-Cyrl-AZ" sz="2400" b="1" dirty="0" smtClean="0"/>
                  <a:t>є</a:t>
                </a:r>
                <a:r>
                  <a:rPr lang="sk-SK" sz="2400" b="1" dirty="0" smtClean="0"/>
                  <a:t> </a:t>
                </a:r>
                <a:r>
                  <a:rPr lang="sk-SK" sz="2400" b="1" dirty="0"/>
                  <a:t>M platí: </a:t>
                </a:r>
                <a:r>
                  <a:rPr lang="pl-PL" sz="2400" b="1" dirty="0"/>
                  <a:t>ak 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 </a:t>
                </a:r>
                <a:r>
                  <a:rPr lang="pl-PL" sz="2400" b="1" dirty="0" smtClean="0"/>
                  <a:t>= </a:t>
                </a:r>
                <a:r>
                  <a:rPr lang="pl-PL" sz="2400" b="1" dirty="0"/>
                  <a:t>x</a:t>
                </a:r>
                <a:r>
                  <a:rPr lang="pl-PL" sz="2400" b="1" baseline="-25000" dirty="0"/>
                  <a:t>2</a:t>
                </a:r>
                <a:r>
                  <a:rPr lang="pl-PL" sz="2400" b="1" dirty="0"/>
                  <a:t>, potom f(x</a:t>
                </a:r>
                <a:r>
                  <a:rPr lang="pl-PL" sz="2400" b="1" baseline="-25000" dirty="0"/>
                  <a:t>1</a:t>
                </a:r>
                <a:r>
                  <a:rPr lang="pl-PL" sz="2400" b="1" dirty="0"/>
                  <a:t>) </a:t>
                </a:r>
                <a:r>
                  <a:rPr lang="sk-SK" sz="2400" b="1" dirty="0"/>
                  <a:t>=</a:t>
                </a:r>
                <a:r>
                  <a:rPr lang="pl-PL" sz="2400" b="1" dirty="0" smtClean="0"/>
                  <a:t> </a:t>
                </a:r>
                <a:r>
                  <a:rPr lang="pl-PL" sz="2400" b="1" dirty="0"/>
                  <a:t>f(x</a:t>
                </a:r>
                <a:r>
                  <a:rPr lang="pl-PL" sz="2400" b="1" baseline="-25000" dirty="0"/>
                  <a:t>2</a:t>
                </a:r>
                <a:r>
                  <a:rPr lang="pl-PL" sz="2400" b="1" dirty="0" smtClean="0"/>
                  <a:t>)</a:t>
                </a:r>
                <a:r>
                  <a:rPr lang="sk-SK" sz="2400" b="1" dirty="0" smtClean="0"/>
                  <a:t>.</a:t>
                </a:r>
                <a:endParaRPr lang="sk-SK" sz="2400" b="1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8" y="5181300"/>
                <a:ext cx="8425543" cy="1408611"/>
              </a:xfrm>
              <a:blipFill>
                <a:blip r:embed="rId2"/>
                <a:stretch>
                  <a:fillRect l="-1085" t="-34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57" y="1663606"/>
            <a:ext cx="6399449" cy="32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35129" y="5841275"/>
            <a:ext cx="8425543" cy="101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 smtClean="0"/>
              <a:t>Maximálna hodnota – 0,8001</a:t>
            </a:r>
          </a:p>
          <a:p>
            <a:pPr marL="0" indent="0">
              <a:buNone/>
            </a:pPr>
            <a:r>
              <a:rPr lang="sk-SK" sz="2400" b="1" dirty="0" smtClean="0"/>
              <a:t>Minimálna hodnota – 0,7228</a:t>
            </a:r>
            <a:endParaRPr lang="sk-SK" sz="24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3" y="1170103"/>
            <a:ext cx="7174064" cy="46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4135" y="2889070"/>
            <a:ext cx="8425543" cy="272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/>
              <a:t>Ak budeme </a:t>
            </a:r>
            <a:r>
              <a:rPr lang="sk-SK" sz="2400" b="1" dirty="0" smtClean="0"/>
              <a:t>hovoriť </a:t>
            </a:r>
            <a:r>
              <a:rPr lang="sk-SK" sz="2400" b="1" dirty="0"/>
              <a:t>o maxime a </a:t>
            </a:r>
            <a:r>
              <a:rPr lang="sk-SK" sz="2400" b="1" dirty="0" smtClean="0"/>
              <a:t>minime na </a:t>
            </a:r>
            <a:r>
              <a:rPr lang="sk-SK" sz="2400" b="1" dirty="0"/>
              <a:t>celom </a:t>
            </a:r>
            <a:r>
              <a:rPr lang="sk-SK" sz="2400" b="1" dirty="0" smtClean="0"/>
              <a:t>definičnom </a:t>
            </a:r>
            <a:r>
              <a:rPr lang="sk-SK" sz="2400" b="1" dirty="0"/>
              <a:t>obore funkcie, </a:t>
            </a:r>
            <a:r>
              <a:rPr lang="sk-SK" sz="2400" b="1" dirty="0" smtClean="0"/>
              <a:t>nazývame ich </a:t>
            </a:r>
            <a:r>
              <a:rPr lang="sk-SK" sz="2400" b="1" dirty="0" smtClean="0">
                <a:solidFill>
                  <a:srgbClr val="FF0000"/>
                </a:solidFill>
              </a:rPr>
              <a:t>globálne</a:t>
            </a:r>
            <a:r>
              <a:rPr lang="sk-SK" sz="2400" b="1" dirty="0"/>
              <a:t>, teda celkové. </a:t>
            </a:r>
            <a:endParaRPr lang="sk-SK" sz="2400" b="1" dirty="0" smtClean="0"/>
          </a:p>
          <a:p>
            <a:pPr marL="0" indent="0">
              <a:buNone/>
            </a:pPr>
            <a:r>
              <a:rPr lang="sk-SK" sz="2400" b="1" dirty="0" smtClean="0"/>
              <a:t>Ak však nájdeme </a:t>
            </a:r>
            <a:r>
              <a:rPr lang="sk-SK" sz="2400" b="1" dirty="0"/>
              <a:t>maximum alebo minimum len na nejakej </a:t>
            </a:r>
            <a:r>
              <a:rPr lang="sk-SK" sz="2400" b="1" dirty="0" smtClean="0"/>
              <a:t>časti definičného </a:t>
            </a:r>
            <a:r>
              <a:rPr lang="sk-SK" sz="2400" b="1" dirty="0"/>
              <a:t>oboru</a:t>
            </a:r>
            <a:r>
              <a:rPr lang="sk-SK" sz="2400" b="1" dirty="0" smtClean="0"/>
              <a:t>, budeme </a:t>
            </a:r>
            <a:r>
              <a:rPr lang="sk-SK" sz="2400" b="1" dirty="0"/>
              <a:t>ho </a:t>
            </a:r>
            <a:r>
              <a:rPr lang="sk-SK" sz="2400" b="1" dirty="0" smtClean="0"/>
              <a:t>nazývať </a:t>
            </a:r>
            <a:r>
              <a:rPr lang="sk-SK" sz="2400" b="1" dirty="0">
                <a:solidFill>
                  <a:srgbClr val="FF0000"/>
                </a:solidFill>
              </a:rPr>
              <a:t>lokálne</a:t>
            </a:r>
            <a:r>
              <a:rPr lang="sk-SK" sz="2400" b="1" dirty="0"/>
              <a:t>, </a:t>
            </a:r>
            <a:r>
              <a:rPr lang="sk-SK" sz="2400" b="1" dirty="0" smtClean="0"/>
              <a:t>teda miestne.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9604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9061" y="559845"/>
            <a:ext cx="6346078" cy="711359"/>
          </a:xfrm>
        </p:spPr>
        <p:txBody>
          <a:bodyPr/>
          <a:lstStyle/>
          <a:p>
            <a:r>
              <a:rPr lang="sk-SK" dirty="0" smtClean="0"/>
              <a:t>Extrémy 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26569" y="5958841"/>
            <a:ext cx="8425543" cy="89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 smtClean="0"/>
              <a:t>Určte lokálne a globálne extrémy funkcie.</a:t>
            </a:r>
            <a:endParaRPr lang="sk-SK" sz="2400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9" y="277721"/>
            <a:ext cx="8242663" cy="549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ón − zasadacia miestnosť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1097</TotalTime>
  <Words>1215</Words>
  <Application>Microsoft Office PowerPoint</Application>
  <PresentationFormat>Prezentácia na obrazovke (4:3)</PresentationFormat>
  <Paragraphs>125</Paragraphs>
  <Slides>32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Century Gothic</vt:lpstr>
      <vt:lpstr>Wingdings 3</vt:lpstr>
      <vt:lpstr>Ión − zasadacia miestnosť</vt:lpstr>
      <vt:lpstr>Vlastnosti funkcie</vt:lpstr>
      <vt:lpstr>Monotónnosť funkcie</vt:lpstr>
      <vt:lpstr>Monotónnosť funkcie</vt:lpstr>
      <vt:lpstr>Monotónnosť funkcie</vt:lpstr>
      <vt:lpstr>Monotónnosť funkcie</vt:lpstr>
      <vt:lpstr>Monotónnosť funkcie</vt:lpstr>
      <vt:lpstr>Extrémy funkcie</vt:lpstr>
      <vt:lpstr>Extrémy funkcie</vt:lpstr>
      <vt:lpstr>Extrémy funkcie</vt:lpstr>
      <vt:lpstr>Extrémy funkcie</vt:lpstr>
      <vt:lpstr>Extrémy funkcie</vt:lpstr>
      <vt:lpstr>Extrémy funkcie</vt:lpstr>
      <vt:lpstr>Extrémy funkcie</vt:lpstr>
      <vt:lpstr>Ohraničenosť funkcie</vt:lpstr>
      <vt:lpstr>Ohraničenosť funkcie</vt:lpstr>
      <vt:lpstr>Ohraničenosť funkcie</vt:lpstr>
      <vt:lpstr>Ohraničenosť funkcie</vt:lpstr>
      <vt:lpstr>Prostosť funkcie</vt:lpstr>
      <vt:lpstr>Párnosť funkcie</vt:lpstr>
      <vt:lpstr>Párnosť funkcie</vt:lpstr>
      <vt:lpstr>Párnosť funkcie</vt:lpstr>
      <vt:lpstr>Periodické funkcie</vt:lpstr>
      <vt:lpstr>Periodické funkcie</vt:lpstr>
      <vt:lpstr>Periodické funkcie</vt:lpstr>
      <vt:lpstr>Periodické funkcie</vt:lpstr>
      <vt:lpstr>Rýchlosť zmeny u funkcie</vt:lpstr>
      <vt:lpstr>Rýchlosť zmeny u funkcie</vt:lpstr>
      <vt:lpstr>Graf funkcie s absolútnou hodnotou</vt:lpstr>
      <vt:lpstr>Graf funkcie s absolútnou hodnotou</vt:lpstr>
      <vt:lpstr>Lineárna lomená funkcia</vt:lpstr>
      <vt:lpstr>Lineárna lomená funkcia</vt:lpstr>
      <vt:lpstr>Lineárna lomená funkcia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Ivan</dc:creator>
  <cp:lastModifiedBy>ucitel</cp:lastModifiedBy>
  <cp:revision>42</cp:revision>
  <dcterms:created xsi:type="dcterms:W3CDTF">2017-11-13T16:03:08Z</dcterms:created>
  <dcterms:modified xsi:type="dcterms:W3CDTF">2023-03-30T06:45:56Z</dcterms:modified>
</cp:coreProperties>
</file>