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370F2A-01C6-44BB-8605-D654D4C6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50E29EE-8359-42CE-A2B3-FF7A0E71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F60D0951-3461-48BE-ABDC-D1DC65A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550C112-1567-4FD1-B9C2-6A40243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C485507-61DE-477C-9F63-97A24EC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782198-6C46-4B34-80CF-EE78A27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F70370B4-9164-4EDF-B983-CA844650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F4D62C4-5E77-4908-9CED-C17BA2E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55915F2-157E-4F43-AFF9-A22B385D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1E65132-5180-42B1-B820-D8C156D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9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09B8DCCA-53BA-4FC9-90B8-58049A81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C5EBEA4B-5B3A-4AC4-8853-E98E72A7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C59ED3E-2185-4EC3-99F4-611A17C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72796CD-25A8-49B5-A40B-9655CC13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03AC930-2657-4F94-9D27-815DBF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85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3EF28AA-2C4B-4CAF-8FA0-2F0BB41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62654DA-8F9F-4950-971F-FE35E692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F5FBE6B-3ACD-4C37-896E-AEEF5CD3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A3F45A2-FE92-423B-92BC-C5A4915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4A833AB-9808-48E1-98F0-BD1BFD9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22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307E97F-29DB-47E6-BCDA-6DE54F0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4D948FB9-AEF1-4164-969E-C498A178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70EBD6E-872D-42A1-A653-EF259BD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DF27B45-F7E9-42FA-9714-22273169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D43F98F-E3A6-4220-B08F-2BFC3B9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A1A4D5D-FCE2-4E9A-B3D2-6AFDE587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685D93E-6833-4D70-A699-53C41342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D648811-6A70-4311-9B83-A68211BC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F53053F-5DC8-4978-8140-1BA0EA7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E5B49E22-30CE-478F-B6C1-EFAC9AA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B585A823-F337-472E-83D7-4BA506F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8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93488A2-BE26-4F8A-9164-3BB57C48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5875D46-F02C-4DEF-88CF-76BD042D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D13C84EB-B0E3-4D7A-8AB7-4382C673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7AFBEC9D-0885-446F-BB17-BF15A816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83D54F69-C9BB-41E1-9112-4EB90F14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56D1DCDB-9999-41C9-A73C-08AE528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9F414CF7-2770-4BAD-8059-72AA0D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A915D656-07B8-4517-B9B2-C9549043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9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73A1840-0BC9-4501-9130-A83AF1B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B5D9D628-F9C7-44CD-8F16-5A5FD12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DD9EC908-FD10-48FC-AC2C-C8ACD5E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C2F29908-68DA-4711-8F5B-23BA5B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60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12CF1CD-297E-4DA0-826B-45977A0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F5615D2A-2570-435A-B327-FE0CBD9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E6676C7B-3FB0-43BF-9A37-1183162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75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7731C-E2C1-496E-89A1-6FD3FE2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263E58B-01B9-4ED9-AA9F-F6E683D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0F48B7E2-D6A5-4956-ADA1-6A1E6F8F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5A2B3839-7111-4889-A7FC-C7EDD17B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1073463E-32A0-486B-A913-BB1F739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DD0FE23-DEF7-4D1C-878A-D38506A7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5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8C6AFFA-AD37-4B47-8A38-151C7B1C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508E0EF7-7DD6-4472-A9CC-1DFD6CEE3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6A8A20A-B65C-42ED-8F90-AB1B69D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AE72913-21C2-4CCC-956B-CACBB9D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C6CE46A-479A-48FA-8B18-5D68E7B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70364BA8-D846-447C-BB3B-62C9C09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24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1AA08669-15C7-44B3-868E-51533EDF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A3D5557E-224D-4410-AA60-2C03104D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5845998-9226-4C19-933D-5B30D19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E90F-12AC-4D76-9E41-1A5286A6E3B7}" type="datetimeFigureOut">
              <a:rPr lang="sk-SK" smtClean="0"/>
              <a:t>23.01.2023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15B55BC-543E-402E-AEC5-D387D4B2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9500E44-FF0B-405E-9D2F-EAEB4D36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07D6-0DC0-406E-B6F2-F3D510D610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60849492-980B-4E71-9525-DB390C9C5BEA}"/>
              </a:ext>
            </a:extLst>
          </p:cNvPr>
          <p:cNvSpPr txBox="1"/>
          <p:nvPr/>
        </p:nvSpPr>
        <p:spPr>
          <a:xfrm>
            <a:off x="0" y="0"/>
            <a:ext cx="2110154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Vlastnosti: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760F2238-BCA5-4B1E-A210-D3F06A72EDD0}"/>
              </a:ext>
            </a:extLst>
          </p:cNvPr>
          <p:cNvSpPr txBox="1"/>
          <p:nvPr/>
        </p:nvSpPr>
        <p:spPr>
          <a:xfrm>
            <a:off x="0" y="773723"/>
            <a:ext cx="817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smtClean="0"/>
              <a:t>metán</a:t>
            </a:r>
            <a:r>
              <a:rPr lang="sk-SK" sz="3200" dirty="0"/>
              <a:t>, etán, propán bután </a:t>
            </a:r>
            <a:r>
              <a:rPr lang="sk-SK" sz="3200" dirty="0">
                <a:ea typeface="Cambria Math" panose="02040503050406030204" pitchFamily="18" charset="0"/>
              </a:rPr>
              <a:t>→ </a:t>
            </a:r>
            <a:r>
              <a:rPr lang="sk-SK" sz="3200" dirty="0" smtClean="0">
                <a:ea typeface="Cambria Math" panose="02040503050406030204" pitchFamily="18" charset="0"/>
              </a:rPr>
              <a:t>C1-C4 </a:t>
            </a:r>
            <a:r>
              <a:rPr lang="sk-SK" sz="3200" b="1" dirty="0" smtClean="0">
                <a:ea typeface="Cambria Math" panose="02040503050406030204" pitchFamily="18" charset="0"/>
              </a:rPr>
              <a:t>plyny</a:t>
            </a:r>
            <a:endParaRPr lang="sk-SK" sz="32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6EE42EB-85E4-4FD8-A957-6B149A3C5556}"/>
              </a:ext>
            </a:extLst>
          </p:cNvPr>
          <p:cNvSpPr txBox="1"/>
          <p:nvPr/>
        </p:nvSpPr>
        <p:spPr>
          <a:xfrm>
            <a:off x="0" y="1547446"/>
            <a:ext cx="835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err="1" smtClean="0"/>
              <a:t>pentán</a:t>
            </a:r>
            <a:r>
              <a:rPr lang="sk-SK" sz="3200" dirty="0" smtClean="0"/>
              <a:t> </a:t>
            </a:r>
            <a:r>
              <a:rPr lang="sk-SK" sz="3200" dirty="0"/>
              <a:t>a </a:t>
            </a:r>
            <a:r>
              <a:rPr lang="sk-SK" sz="3200" dirty="0" err="1"/>
              <a:t>hexán</a:t>
            </a:r>
            <a:r>
              <a:rPr lang="sk-SK" sz="3200" dirty="0"/>
              <a:t> </a:t>
            </a:r>
            <a:r>
              <a:rPr lang="sk-SK" sz="3200" dirty="0" smtClean="0">
                <a:ea typeface="Cambria Math" panose="02040503050406030204" pitchFamily="18" charset="0"/>
              </a:rPr>
              <a:t>→ C5-C6 </a:t>
            </a:r>
            <a:r>
              <a:rPr lang="sk-SK" sz="3200" b="1" dirty="0">
                <a:ea typeface="Cambria Math" panose="02040503050406030204" pitchFamily="18" charset="0"/>
              </a:rPr>
              <a:t>kvapaliny</a:t>
            </a:r>
            <a:endParaRPr lang="sk-SK" sz="32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46A4E888-DC46-4354-A260-683F76E0A96A}"/>
              </a:ext>
            </a:extLst>
          </p:cNvPr>
          <p:cNvSpPr txBox="1"/>
          <p:nvPr/>
        </p:nvSpPr>
        <p:spPr>
          <a:xfrm>
            <a:off x="0" y="2236763"/>
            <a:ext cx="7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dirty="0" smtClean="0"/>
              <a:t>C7 </a:t>
            </a:r>
            <a:r>
              <a:rPr lang="sk-SK" sz="3200" dirty="0"/>
              <a:t>a </a:t>
            </a:r>
            <a:r>
              <a:rPr lang="sk-SK" sz="3200" dirty="0">
                <a:ea typeface="Cambria Math" panose="02040503050406030204" pitchFamily="18" charset="0"/>
              </a:rPr>
              <a:t>&gt; → </a:t>
            </a:r>
            <a:r>
              <a:rPr lang="sk-SK" sz="3200" b="1" dirty="0">
                <a:ea typeface="Cambria Math" panose="02040503050406030204" pitchFamily="18" charset="0"/>
              </a:rPr>
              <a:t>tuhé látky 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56CB14D-01BF-49F0-A0E9-99A62866397F}"/>
              </a:ext>
            </a:extLst>
          </p:cNvPr>
          <p:cNvSpPr txBox="1"/>
          <p:nvPr/>
        </p:nvSpPr>
        <p:spPr>
          <a:xfrm>
            <a:off x="0" y="280395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Pri dostatočnom prístupe vzduchu sa alkány spaľujú na </a:t>
            </a:r>
            <a:r>
              <a:rPr lang="sk-SK" sz="3200" b="1" dirty="0"/>
              <a:t>oxid uhličitý a vodu: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588D142-E401-495F-811D-5F53524AF40E}"/>
              </a:ext>
            </a:extLst>
          </p:cNvPr>
          <p:cNvSpPr txBox="1"/>
          <p:nvPr/>
        </p:nvSpPr>
        <p:spPr>
          <a:xfrm>
            <a:off x="3038621" y="3493270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4</a:t>
            </a:r>
            <a:r>
              <a:rPr lang="sk-SK" sz="3600" dirty="0"/>
              <a:t> + 2O</a:t>
            </a:r>
            <a:r>
              <a:rPr lang="sk-SK" sz="2400" dirty="0"/>
              <a:t>2</a:t>
            </a:r>
            <a:r>
              <a:rPr lang="sk-SK" sz="3600" dirty="0"/>
              <a:t> </a:t>
            </a:r>
            <a:r>
              <a:rPr lang="sk-SK" sz="3600" dirty="0">
                <a:ea typeface="Cambria Math" panose="02040503050406030204" pitchFamily="18" charset="0"/>
              </a:rPr>
              <a:t>→ CO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 + 2H</a:t>
            </a:r>
            <a:r>
              <a:rPr lang="sk-SK" sz="2400" dirty="0">
                <a:ea typeface="Cambria Math" panose="02040503050406030204" pitchFamily="18" charset="0"/>
              </a:rPr>
              <a:t>2</a:t>
            </a:r>
            <a:r>
              <a:rPr lang="sk-SK" sz="3600" dirty="0">
                <a:ea typeface="Cambria Math" panose="02040503050406030204" pitchFamily="18" charset="0"/>
              </a:rPr>
              <a:t>O</a:t>
            </a:r>
            <a:endParaRPr lang="sk-SK" sz="3600" dirty="0"/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xmlns="" id="{C2615494-3D22-4540-A3DC-C5790877214D}"/>
              </a:ext>
            </a:extLst>
          </p:cNvPr>
          <p:cNvCxnSpPr/>
          <p:nvPr/>
        </p:nvCxnSpPr>
        <p:spPr>
          <a:xfrm>
            <a:off x="3502856" y="413960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2E6E10B8-EDCD-4710-ABAE-1FFC0B96EE33}"/>
              </a:ext>
            </a:extLst>
          </p:cNvPr>
          <p:cNvCxnSpPr/>
          <p:nvPr/>
        </p:nvCxnSpPr>
        <p:spPr>
          <a:xfrm>
            <a:off x="4583724" y="4155491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1B2EB0F2-8989-4637-AFDC-F5392BC76996}"/>
              </a:ext>
            </a:extLst>
          </p:cNvPr>
          <p:cNvCxnSpPr/>
          <p:nvPr/>
        </p:nvCxnSpPr>
        <p:spPr>
          <a:xfrm>
            <a:off x="5875607" y="4139600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A5649F35-4BBC-455B-912D-13636CFF7F08}"/>
              </a:ext>
            </a:extLst>
          </p:cNvPr>
          <p:cNvCxnSpPr/>
          <p:nvPr/>
        </p:nvCxnSpPr>
        <p:spPr>
          <a:xfrm>
            <a:off x="7254241" y="4139599"/>
            <a:ext cx="0" cy="115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661628F2-FD20-4620-B54F-DC705CF8CFCA}"/>
              </a:ext>
            </a:extLst>
          </p:cNvPr>
          <p:cNvSpPr txBox="1"/>
          <p:nvPr/>
        </p:nvSpPr>
        <p:spPr>
          <a:xfrm>
            <a:off x="2916705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Metán 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397961AD-6FCD-4A14-9C0A-211ED303FD3E}"/>
              </a:ext>
            </a:extLst>
          </p:cNvPr>
          <p:cNvSpPr txBox="1"/>
          <p:nvPr/>
        </p:nvSpPr>
        <p:spPr>
          <a:xfrm>
            <a:off x="4103079" y="529034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Kyslík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41DDE81E-D437-47F6-A4B3-9F245E45CF10}"/>
              </a:ext>
            </a:extLst>
          </p:cNvPr>
          <p:cNvSpPr txBox="1"/>
          <p:nvPr/>
        </p:nvSpPr>
        <p:spPr>
          <a:xfrm>
            <a:off x="5390271" y="5290344"/>
            <a:ext cx="1237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Oxid</a:t>
            </a:r>
          </a:p>
          <a:p>
            <a:r>
              <a:rPr lang="sk-SK" sz="2800" dirty="0"/>
              <a:t>uhličitý 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72C9347-009F-4D2C-BC7F-AF1EF18421EC}"/>
              </a:ext>
            </a:extLst>
          </p:cNvPr>
          <p:cNvSpPr txBox="1"/>
          <p:nvPr/>
        </p:nvSpPr>
        <p:spPr>
          <a:xfrm>
            <a:off x="6901381" y="5310554"/>
            <a:ext cx="12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Voda </a:t>
            </a:r>
          </a:p>
        </p:txBody>
      </p:sp>
    </p:spTree>
    <p:extLst>
      <p:ext uri="{BB962C8B-B14F-4D97-AF65-F5344CB8AC3E}">
        <p14:creationId xmlns:p14="http://schemas.microsoft.com/office/powerpoint/2010/main" val="3449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74C6FFF-3500-4B6A-B9B3-83BFAF838E4E}"/>
              </a:ext>
            </a:extLst>
          </p:cNvPr>
          <p:cNvSpPr txBox="1"/>
          <p:nvPr/>
        </p:nvSpPr>
        <p:spPr>
          <a:xfrm>
            <a:off x="0" y="0"/>
            <a:ext cx="1477108" cy="584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Benzín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EDB4DF0-B8EC-4FF3-A959-BE0BC03B27D1}"/>
              </a:ext>
            </a:extLst>
          </p:cNvPr>
          <p:cNvSpPr txBox="1"/>
          <p:nvPr/>
        </p:nvSpPr>
        <p:spPr>
          <a:xfrm>
            <a:off x="-1" y="745589"/>
            <a:ext cx="94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Uhľovodíky s 5-10 atómami uhlíka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EB081114-16DD-4E73-A849-DA914604A912}"/>
              </a:ext>
            </a:extLst>
          </p:cNvPr>
          <p:cNvSpPr txBox="1"/>
          <p:nvPr/>
        </p:nvSpPr>
        <p:spPr>
          <a:xfrm>
            <a:off x="0" y="1330363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Vzniká destiláciou ropy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354A2684-FD36-43E9-9947-26EC7E5EAB99}"/>
              </a:ext>
            </a:extLst>
          </p:cNvPr>
          <p:cNvSpPr txBox="1"/>
          <p:nvPr/>
        </p:nvSpPr>
        <p:spPr>
          <a:xfrm>
            <a:off x="0" y="1915138"/>
            <a:ext cx="69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Horľavý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96156E0F-4997-4AFE-B0D6-EC0591F93120}"/>
              </a:ext>
            </a:extLst>
          </p:cNvPr>
          <p:cNvSpPr txBox="1"/>
          <p:nvPr/>
        </p:nvSpPr>
        <p:spPr>
          <a:xfrm>
            <a:off x="0" y="2616591"/>
            <a:ext cx="11676185" cy="1815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u="sng" dirty="0"/>
              <a:t>Oktánové číslo: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Porovnávanie vlastnosti benzínov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Čím ma benzín väčšie oktánové číslo, tým je kvalitnejší</a:t>
            </a:r>
          </a:p>
          <a:p>
            <a:pPr marL="285750" indent="-285750">
              <a:buFontTx/>
              <a:buChar char="-"/>
            </a:pPr>
            <a:r>
              <a:rPr lang="sk-SK" sz="2800" dirty="0"/>
              <a:t>Oktánové číslo 0-100</a:t>
            </a:r>
          </a:p>
        </p:txBody>
      </p:sp>
      <p:pic>
        <p:nvPicPr>
          <p:cNvPr id="6146" name="Picture 2" descr="AKTUÁLNE: Na Slovensku od januára 2020 končí benzín Super 95. Bude drahší a  pre niektoré autá škodlivý - TECHBYTE.sk">
            <a:extLst>
              <a:ext uri="{FF2B5EF4-FFF2-40B4-BE49-F238E27FC236}">
                <a16:creationId xmlns:a16="http://schemas.microsoft.com/office/drawing/2014/main" xmlns="" id="{65903C4F-8AFD-4CE8-9D0D-ADD3000F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5" y="78338"/>
            <a:ext cx="3474355" cy="230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ktánové číslo | Pozri sa na ADITIVA z blízka...">
            <a:extLst>
              <a:ext uri="{FF2B5EF4-FFF2-40B4-BE49-F238E27FC236}">
                <a16:creationId xmlns:a16="http://schemas.microsoft.com/office/drawing/2014/main" xmlns="" id="{8A9693A9-BF7C-440B-9637-D05604A8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3" y="4611630"/>
            <a:ext cx="4398498" cy="2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5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477672" y="423081"/>
            <a:ext cx="2565779" cy="105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Metán</a:t>
            </a:r>
            <a:endParaRPr lang="sk-SK" sz="4000" dirty="0"/>
          </a:p>
        </p:txBody>
      </p:sp>
      <p:sp>
        <p:nvSpPr>
          <p:cNvPr id="3" name="Zaoblený obdĺžnik 2"/>
          <p:cNvSpPr/>
          <p:nvPr/>
        </p:nvSpPr>
        <p:spPr>
          <a:xfrm>
            <a:off x="477672" y="1678674"/>
            <a:ext cx="9676262" cy="42035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dirty="0" smtClean="0">
                <a:solidFill>
                  <a:srgbClr val="FF0000"/>
                </a:solidFill>
              </a:rPr>
              <a:t>Skleníkový plyn </a:t>
            </a:r>
            <a:r>
              <a:rPr lang="sk-SK" sz="4000" dirty="0" smtClean="0"/>
              <a:t>– prispieva ku globálnemu otepľovaniu</a:t>
            </a:r>
          </a:p>
          <a:p>
            <a:r>
              <a:rPr lang="sk-SK" sz="4000" dirty="0" smtClean="0">
                <a:solidFill>
                  <a:schemeClr val="accent4">
                    <a:lumMod val="50000"/>
                  </a:schemeClr>
                </a:solidFill>
              </a:rPr>
              <a:t>Bahenný plyn </a:t>
            </a:r>
            <a:r>
              <a:rPr lang="sk-SK" sz="4000" dirty="0" smtClean="0"/>
              <a:t>– vzniká pri rozklade v močiaroch</a:t>
            </a:r>
          </a:p>
          <a:p>
            <a:r>
              <a:rPr lang="sk-SK" sz="4000" dirty="0" smtClean="0"/>
              <a:t>Je súčasťou </a:t>
            </a:r>
            <a:r>
              <a:rPr lang="sk-SK" sz="4000" dirty="0" smtClean="0">
                <a:solidFill>
                  <a:srgbClr val="0070C0"/>
                </a:solidFill>
              </a:rPr>
              <a:t>zemného plynu</a:t>
            </a:r>
            <a:endParaRPr lang="sk-SK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xmlns="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xmlns="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xmlns="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xmlns="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xmlns="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xmlns="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xmlns="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xmlns="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xmlns="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xmlns="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xmlns="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xmlns="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xmlns="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xmlns="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xmlns="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xmlns="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:a16="http://schemas.microsoft.com/office/drawing/2014/main" xmlns="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xmlns="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:a16="http://schemas.microsoft.com/office/drawing/2014/main" xmlns="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:a16="http://schemas.microsoft.com/office/drawing/2014/main" xmlns="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xmlns="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:a16="http://schemas.microsoft.com/office/drawing/2014/main" xmlns="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:a16="http://schemas.microsoft.com/office/drawing/2014/main" xmlns="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:a16="http://schemas.microsoft.com/office/drawing/2014/main" xmlns="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:a16="http://schemas.microsoft.com/office/drawing/2014/main" xmlns="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:a16="http://schemas.microsoft.com/office/drawing/2014/main" xmlns="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:a16="http://schemas.microsoft.com/office/drawing/2014/main" xmlns="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:a16="http://schemas.microsoft.com/office/drawing/2014/main" xmlns="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:a16="http://schemas.microsoft.com/office/drawing/2014/main" xmlns="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xmlns="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:a16="http://schemas.microsoft.com/office/drawing/2014/main" xmlns="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:a16="http://schemas.microsoft.com/office/drawing/2014/main" xmlns="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xmlns="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xmlns="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xmlns="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xmlns="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:a16="http://schemas.microsoft.com/office/drawing/2014/main" xmlns="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:a16="http://schemas.microsoft.com/office/drawing/2014/main" xmlns="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xmlns="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:a16="http://schemas.microsoft.com/office/drawing/2014/main" xmlns="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xmlns="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:a16="http://schemas.microsoft.com/office/drawing/2014/main" xmlns="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:a16="http://schemas.microsoft.com/office/drawing/2014/main" xmlns="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:a16="http://schemas.microsoft.com/office/drawing/2014/main" xmlns="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:a16="http://schemas.microsoft.com/office/drawing/2014/main" xmlns="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:a16="http://schemas.microsoft.com/office/drawing/2014/main" xmlns="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:a16="http://schemas.microsoft.com/office/drawing/2014/main" xmlns="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xmlns="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:a16="http://schemas.microsoft.com/office/drawing/2014/main" xmlns="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:a16="http://schemas.microsoft.com/office/drawing/2014/main" xmlns="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:a16="http://schemas.microsoft.com/office/drawing/2014/main" xmlns="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xmlns="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:a16="http://schemas.microsoft.com/office/drawing/2014/main" xmlns="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1704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5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E872FA8C-5088-4DFE-9029-94EB2A906F8C}"/>
              </a:ext>
            </a:extLst>
          </p:cNvPr>
          <p:cNvSpPr/>
          <p:nvPr/>
        </p:nvSpPr>
        <p:spPr>
          <a:xfrm>
            <a:off x="365760" y="858129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xmlns="" id="{6E208EEC-2A3E-4E71-8229-43CB35307CE4}"/>
              </a:ext>
            </a:extLst>
          </p:cNvPr>
          <p:cNvSpPr/>
          <p:nvPr/>
        </p:nvSpPr>
        <p:spPr>
          <a:xfrm>
            <a:off x="1338775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xmlns="" id="{8AA82B8A-1CE3-4E50-A3E2-B65CAB1B5A84}"/>
              </a:ext>
            </a:extLst>
          </p:cNvPr>
          <p:cNvSpPr/>
          <p:nvPr/>
        </p:nvSpPr>
        <p:spPr>
          <a:xfrm>
            <a:off x="1338776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xmlns="" id="{8669F419-A792-466D-B5FC-7B014327E4AB}"/>
              </a:ext>
            </a:extLst>
          </p:cNvPr>
          <p:cNvSpPr/>
          <p:nvPr/>
        </p:nvSpPr>
        <p:spPr>
          <a:xfrm>
            <a:off x="5251942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2A51D271-F9B7-4742-A6DC-DA1D876647C1}"/>
              </a:ext>
            </a:extLst>
          </p:cNvPr>
          <p:cNvSpPr/>
          <p:nvPr/>
        </p:nvSpPr>
        <p:spPr>
          <a:xfrm>
            <a:off x="4255483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xmlns="" id="{8E2F1858-9C97-40FB-9726-C202608B6ECC}"/>
              </a:ext>
            </a:extLst>
          </p:cNvPr>
          <p:cNvSpPr/>
          <p:nvPr/>
        </p:nvSpPr>
        <p:spPr>
          <a:xfrm>
            <a:off x="2310621" y="87219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xmlns="" id="{F877DEC4-8845-49B3-AA4B-DACAA1246955}"/>
              </a:ext>
            </a:extLst>
          </p:cNvPr>
          <p:cNvSpPr/>
          <p:nvPr/>
        </p:nvSpPr>
        <p:spPr>
          <a:xfrm>
            <a:off x="3295359" y="86750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xmlns="" id="{211A4F08-17D7-4E52-A686-F48948760E3A}"/>
              </a:ext>
            </a:extLst>
          </p:cNvPr>
          <p:cNvSpPr/>
          <p:nvPr/>
        </p:nvSpPr>
        <p:spPr>
          <a:xfrm>
            <a:off x="7244860" y="858129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xmlns="" id="{58364E50-B753-4400-BA4A-6A7C8530B949}"/>
              </a:ext>
            </a:extLst>
          </p:cNvPr>
          <p:cNvSpPr/>
          <p:nvPr/>
        </p:nvSpPr>
        <p:spPr>
          <a:xfrm>
            <a:off x="6248401" y="86516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xmlns="" id="{C2B61B63-7279-4BC7-B80E-E173AD07056D}"/>
              </a:ext>
            </a:extLst>
          </p:cNvPr>
          <p:cNvSpPr/>
          <p:nvPr/>
        </p:nvSpPr>
        <p:spPr>
          <a:xfrm>
            <a:off x="4255479" y="229655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xmlns="" id="{30CB3476-92C7-47B5-8C7D-1C621446D02D}"/>
              </a:ext>
            </a:extLst>
          </p:cNvPr>
          <p:cNvSpPr/>
          <p:nvPr/>
        </p:nvSpPr>
        <p:spPr>
          <a:xfrm>
            <a:off x="7233140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xmlns="" id="{E29F80AB-CF6E-4005-A60C-7ACB016D07BD}"/>
              </a:ext>
            </a:extLst>
          </p:cNvPr>
          <p:cNvSpPr/>
          <p:nvPr/>
        </p:nvSpPr>
        <p:spPr>
          <a:xfrm>
            <a:off x="6248401" y="15826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xmlns="" id="{CA15DE45-1528-48B3-9DDA-DEDA41F5532D}"/>
              </a:ext>
            </a:extLst>
          </p:cNvPr>
          <p:cNvSpPr/>
          <p:nvPr/>
        </p:nvSpPr>
        <p:spPr>
          <a:xfrm>
            <a:off x="5251941" y="14419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xmlns="" id="{92BC55AF-7694-455A-B2F2-9B943EC446D1}"/>
              </a:ext>
            </a:extLst>
          </p:cNvPr>
          <p:cNvSpPr/>
          <p:nvPr/>
        </p:nvSpPr>
        <p:spPr>
          <a:xfrm>
            <a:off x="4255483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xmlns="" id="{1892949C-6632-471B-AEDF-D11CCFB743E4}"/>
              </a:ext>
            </a:extLst>
          </p:cNvPr>
          <p:cNvSpPr/>
          <p:nvPr/>
        </p:nvSpPr>
        <p:spPr>
          <a:xfrm>
            <a:off x="3295359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xmlns="" id="{10108E55-9F39-4A6B-A5E1-95945FD39014}"/>
              </a:ext>
            </a:extLst>
          </p:cNvPr>
          <p:cNvSpPr/>
          <p:nvPr/>
        </p:nvSpPr>
        <p:spPr>
          <a:xfrm>
            <a:off x="231062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xmlns="" id="{78879841-85C8-4CEB-B88B-0CE4E9963C60}"/>
              </a:ext>
            </a:extLst>
          </p:cNvPr>
          <p:cNvSpPr/>
          <p:nvPr/>
        </p:nvSpPr>
        <p:spPr>
          <a:xfrm>
            <a:off x="1338776" y="158262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xmlns="" id="{9D57D279-091E-4BE8-8C92-25025C55CA55}"/>
              </a:ext>
            </a:extLst>
          </p:cNvPr>
          <p:cNvSpPr/>
          <p:nvPr/>
        </p:nvSpPr>
        <p:spPr>
          <a:xfrm>
            <a:off x="365760" y="1488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bdĺžnik: zaoblené rohy 20">
            <a:extLst>
              <a:ext uri="{FF2B5EF4-FFF2-40B4-BE49-F238E27FC236}">
                <a16:creationId xmlns:a16="http://schemas.microsoft.com/office/drawing/2014/main" xmlns="" id="{909ADE57-A8C7-404C-BCBF-6B28D383EBE8}"/>
              </a:ext>
            </a:extLst>
          </p:cNvPr>
          <p:cNvSpPr/>
          <p:nvPr/>
        </p:nvSpPr>
        <p:spPr>
          <a:xfrm>
            <a:off x="3277777" y="2276621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xmlns="" id="{955D1FC3-C1BC-44B2-A23B-0E5EED70CBAE}"/>
              </a:ext>
            </a:extLst>
          </p:cNvPr>
          <p:cNvSpPr/>
          <p:nvPr/>
        </p:nvSpPr>
        <p:spPr>
          <a:xfrm>
            <a:off x="9312791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bdĺžnik: zaoblené rohy 22">
            <a:extLst>
              <a:ext uri="{FF2B5EF4-FFF2-40B4-BE49-F238E27FC236}">
                <a16:creationId xmlns:a16="http://schemas.microsoft.com/office/drawing/2014/main" xmlns="" id="{7316C42D-950C-485E-BAE8-7A88C0B00EAD}"/>
              </a:ext>
            </a:extLst>
          </p:cNvPr>
          <p:cNvSpPr/>
          <p:nvPr/>
        </p:nvSpPr>
        <p:spPr>
          <a:xfrm>
            <a:off x="8292891" y="1587305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: zaoblené rohy 23">
            <a:extLst>
              <a:ext uri="{FF2B5EF4-FFF2-40B4-BE49-F238E27FC236}">
                <a16:creationId xmlns:a16="http://schemas.microsoft.com/office/drawing/2014/main" xmlns="" id="{DD3FC3AB-8282-4474-9C39-B1B0C3ECD0A7}"/>
              </a:ext>
            </a:extLst>
          </p:cNvPr>
          <p:cNvSpPr/>
          <p:nvPr/>
        </p:nvSpPr>
        <p:spPr>
          <a:xfrm>
            <a:off x="72729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: zaoblené rohy 24">
            <a:extLst>
              <a:ext uri="{FF2B5EF4-FFF2-40B4-BE49-F238E27FC236}">
                <a16:creationId xmlns:a16="http://schemas.microsoft.com/office/drawing/2014/main" xmlns="" id="{0B656476-6A01-49F6-B6DC-CF940346846E}"/>
              </a:ext>
            </a:extLst>
          </p:cNvPr>
          <p:cNvSpPr/>
          <p:nvPr/>
        </p:nvSpPr>
        <p:spPr>
          <a:xfrm>
            <a:off x="62530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: zaoblené rohy 25">
            <a:extLst>
              <a:ext uri="{FF2B5EF4-FFF2-40B4-BE49-F238E27FC236}">
                <a16:creationId xmlns:a16="http://schemas.microsoft.com/office/drawing/2014/main" xmlns="" id="{1BCD5421-7E92-4E0F-8C44-25F59BCB34D0}"/>
              </a:ext>
            </a:extLst>
          </p:cNvPr>
          <p:cNvSpPr/>
          <p:nvPr/>
        </p:nvSpPr>
        <p:spPr>
          <a:xfrm>
            <a:off x="5233191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: zaoblené rohy 26">
            <a:extLst>
              <a:ext uri="{FF2B5EF4-FFF2-40B4-BE49-F238E27FC236}">
                <a16:creationId xmlns:a16="http://schemas.microsoft.com/office/drawing/2014/main" xmlns="" id="{DB674069-D0B4-4DA3-9854-D60953A0F9E0}"/>
              </a:ext>
            </a:extLst>
          </p:cNvPr>
          <p:cNvSpPr/>
          <p:nvPr/>
        </p:nvSpPr>
        <p:spPr>
          <a:xfrm>
            <a:off x="4255484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: zaoblené rohy 27">
            <a:extLst>
              <a:ext uri="{FF2B5EF4-FFF2-40B4-BE49-F238E27FC236}">
                <a16:creationId xmlns:a16="http://schemas.microsoft.com/office/drawing/2014/main" xmlns="" id="{E5D39026-B0E1-4867-A989-CCEDDD1D5136}"/>
              </a:ext>
            </a:extLst>
          </p:cNvPr>
          <p:cNvSpPr/>
          <p:nvPr/>
        </p:nvSpPr>
        <p:spPr>
          <a:xfrm>
            <a:off x="3277777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:a16="http://schemas.microsoft.com/office/drawing/2014/main" xmlns="" id="{B2229325-C131-49A7-8E23-508B15BF1208}"/>
              </a:ext>
            </a:extLst>
          </p:cNvPr>
          <p:cNvSpPr/>
          <p:nvPr/>
        </p:nvSpPr>
        <p:spPr>
          <a:xfrm>
            <a:off x="2310620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0" name="Obdĺžnik: zaoblené rohy 29">
            <a:extLst>
              <a:ext uri="{FF2B5EF4-FFF2-40B4-BE49-F238E27FC236}">
                <a16:creationId xmlns:a16="http://schemas.microsoft.com/office/drawing/2014/main" xmlns="" id="{F5C92BBB-19DD-4290-8296-0AF70E05FA57}"/>
              </a:ext>
            </a:extLst>
          </p:cNvPr>
          <p:cNvSpPr/>
          <p:nvPr/>
        </p:nvSpPr>
        <p:spPr>
          <a:xfrm>
            <a:off x="1338775" y="158730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Obdĺžnik: zaoblené rohy 30">
            <a:extLst>
              <a:ext uri="{FF2B5EF4-FFF2-40B4-BE49-F238E27FC236}">
                <a16:creationId xmlns:a16="http://schemas.microsoft.com/office/drawing/2014/main" xmlns="" id="{D0CCA60B-F678-4C78-9E52-EEAEA56B3E85}"/>
              </a:ext>
            </a:extLst>
          </p:cNvPr>
          <p:cNvSpPr/>
          <p:nvPr/>
        </p:nvSpPr>
        <p:spPr>
          <a:xfrm>
            <a:off x="365759" y="1567375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bdĺžnik: zaoblené rohy 31">
            <a:extLst>
              <a:ext uri="{FF2B5EF4-FFF2-40B4-BE49-F238E27FC236}">
                <a16:creationId xmlns:a16="http://schemas.microsoft.com/office/drawing/2014/main" xmlns="" id="{F18E68A6-E5AA-4532-92F8-006D8CF8C80A}"/>
              </a:ext>
            </a:extLst>
          </p:cNvPr>
          <p:cNvSpPr/>
          <p:nvPr/>
        </p:nvSpPr>
        <p:spPr>
          <a:xfrm>
            <a:off x="36575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: zaoblené rohy 32">
            <a:extLst>
              <a:ext uri="{FF2B5EF4-FFF2-40B4-BE49-F238E27FC236}">
                <a16:creationId xmlns:a16="http://schemas.microsoft.com/office/drawing/2014/main" xmlns="" id="{D45FB04A-78AC-4B30-9858-1D726E1C7F20}"/>
              </a:ext>
            </a:extLst>
          </p:cNvPr>
          <p:cNvSpPr/>
          <p:nvPr/>
        </p:nvSpPr>
        <p:spPr>
          <a:xfrm>
            <a:off x="2310619" y="227662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xmlns="" id="{B2EA41F9-EDB8-47A3-A049-0E7C76E8EB02}"/>
              </a:ext>
            </a:extLst>
          </p:cNvPr>
          <p:cNvSpPr/>
          <p:nvPr/>
        </p:nvSpPr>
        <p:spPr>
          <a:xfrm>
            <a:off x="4262513" y="3015176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: zaoblené rohy 34">
            <a:extLst>
              <a:ext uri="{FF2B5EF4-FFF2-40B4-BE49-F238E27FC236}">
                <a16:creationId xmlns:a16="http://schemas.microsoft.com/office/drawing/2014/main" xmlns="" id="{A7F59E2F-6001-46A2-B0B8-BBC7D6A495BA}"/>
              </a:ext>
            </a:extLst>
          </p:cNvPr>
          <p:cNvSpPr/>
          <p:nvPr/>
        </p:nvSpPr>
        <p:spPr>
          <a:xfrm>
            <a:off x="5291808" y="3015176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bdĺžnik: zaoblené rohy 35">
            <a:extLst>
              <a:ext uri="{FF2B5EF4-FFF2-40B4-BE49-F238E27FC236}">
                <a16:creationId xmlns:a16="http://schemas.microsoft.com/office/drawing/2014/main" xmlns="" id="{ED82A5B0-3C17-4108-9173-682B4731C96C}"/>
              </a:ext>
            </a:extLst>
          </p:cNvPr>
          <p:cNvSpPr/>
          <p:nvPr/>
        </p:nvSpPr>
        <p:spPr>
          <a:xfrm>
            <a:off x="3277777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xmlns="" id="{BBBAA83F-6C4C-4BE0-8397-3A307B1FFD15}"/>
              </a:ext>
            </a:extLst>
          </p:cNvPr>
          <p:cNvSpPr/>
          <p:nvPr/>
        </p:nvSpPr>
        <p:spPr>
          <a:xfrm>
            <a:off x="2323510" y="298938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xmlns="" id="{E0A37F9B-44C6-42D8-B919-1036C9FB76E2}"/>
              </a:ext>
            </a:extLst>
          </p:cNvPr>
          <p:cNvSpPr/>
          <p:nvPr/>
        </p:nvSpPr>
        <p:spPr>
          <a:xfrm>
            <a:off x="1338774" y="3016348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xmlns="" id="{A5420242-9555-4659-A770-19B7FF00BDA2}"/>
              </a:ext>
            </a:extLst>
          </p:cNvPr>
          <p:cNvSpPr/>
          <p:nvPr/>
        </p:nvSpPr>
        <p:spPr>
          <a:xfrm>
            <a:off x="354038" y="2985867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xmlns="" id="{80D71240-5D87-4DC4-A3AB-DE93619A02D6}"/>
              </a:ext>
            </a:extLst>
          </p:cNvPr>
          <p:cNvSpPr/>
          <p:nvPr/>
        </p:nvSpPr>
        <p:spPr>
          <a:xfrm>
            <a:off x="354037" y="369511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bdĺžnik: zaoblené rohy 40">
            <a:extLst>
              <a:ext uri="{FF2B5EF4-FFF2-40B4-BE49-F238E27FC236}">
                <a16:creationId xmlns:a16="http://schemas.microsoft.com/office/drawing/2014/main" xmlns="" id="{E9AF5BDC-6E24-4B84-9DE3-919A9F51B9E2}"/>
              </a:ext>
            </a:extLst>
          </p:cNvPr>
          <p:cNvSpPr/>
          <p:nvPr/>
        </p:nvSpPr>
        <p:spPr>
          <a:xfrm>
            <a:off x="2323509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Obdĺžnik: zaoblené rohy 41">
            <a:extLst>
              <a:ext uri="{FF2B5EF4-FFF2-40B4-BE49-F238E27FC236}">
                <a16:creationId xmlns:a16="http://schemas.microsoft.com/office/drawing/2014/main" xmlns="" id="{D3EA2ED1-A1D6-433F-A56B-5D01D628DE14}"/>
              </a:ext>
            </a:extLst>
          </p:cNvPr>
          <p:cNvSpPr/>
          <p:nvPr/>
        </p:nvSpPr>
        <p:spPr>
          <a:xfrm>
            <a:off x="3303552" y="3716212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Obdĺžnik: zaoblené rohy 42">
            <a:extLst>
              <a:ext uri="{FF2B5EF4-FFF2-40B4-BE49-F238E27FC236}">
                <a16:creationId xmlns:a16="http://schemas.microsoft.com/office/drawing/2014/main" xmlns="" id="{6DDFF6CA-B005-4DFA-812C-98932EA81C6D}"/>
              </a:ext>
            </a:extLst>
          </p:cNvPr>
          <p:cNvSpPr/>
          <p:nvPr/>
        </p:nvSpPr>
        <p:spPr>
          <a:xfrm>
            <a:off x="4304715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Obdĺžnik: zaoblené rohy 43">
            <a:extLst>
              <a:ext uri="{FF2B5EF4-FFF2-40B4-BE49-F238E27FC236}">
                <a16:creationId xmlns:a16="http://schemas.microsoft.com/office/drawing/2014/main" xmlns="" id="{2BC49F0D-5AA9-4A8C-815C-11D7774C01A2}"/>
              </a:ext>
            </a:extLst>
          </p:cNvPr>
          <p:cNvSpPr/>
          <p:nvPr/>
        </p:nvSpPr>
        <p:spPr>
          <a:xfrm>
            <a:off x="5312901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xmlns="" id="{5E85EE04-3C25-4C6B-98FD-870961A8AA26}"/>
              </a:ext>
            </a:extLst>
          </p:cNvPr>
          <p:cNvSpPr/>
          <p:nvPr/>
        </p:nvSpPr>
        <p:spPr>
          <a:xfrm>
            <a:off x="6321087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Obdĺžnik: zaoblené rohy 45">
            <a:extLst>
              <a:ext uri="{FF2B5EF4-FFF2-40B4-BE49-F238E27FC236}">
                <a16:creationId xmlns:a16="http://schemas.microsoft.com/office/drawing/2014/main" xmlns="" id="{6FDB1763-8929-40EE-B7FC-B8192B1FED23}"/>
              </a:ext>
            </a:extLst>
          </p:cNvPr>
          <p:cNvSpPr/>
          <p:nvPr/>
        </p:nvSpPr>
        <p:spPr>
          <a:xfrm>
            <a:off x="7329278" y="3693941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7" name="Obdĺžnik: zaoblené rohy 46">
            <a:extLst>
              <a:ext uri="{FF2B5EF4-FFF2-40B4-BE49-F238E27FC236}">
                <a16:creationId xmlns:a16="http://schemas.microsoft.com/office/drawing/2014/main" xmlns="" id="{F5B36698-7420-4F5E-A167-F459B7892A42}"/>
              </a:ext>
            </a:extLst>
          </p:cNvPr>
          <p:cNvSpPr/>
          <p:nvPr/>
        </p:nvSpPr>
        <p:spPr>
          <a:xfrm>
            <a:off x="8302293" y="3703324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Obdĺžnik: zaoblené rohy 47">
            <a:extLst>
              <a:ext uri="{FF2B5EF4-FFF2-40B4-BE49-F238E27FC236}">
                <a16:creationId xmlns:a16="http://schemas.microsoft.com/office/drawing/2014/main" xmlns="" id="{B5203578-EDEE-4C11-B7EA-D8E6552BA022}"/>
              </a:ext>
            </a:extLst>
          </p:cNvPr>
          <p:cNvSpPr/>
          <p:nvPr/>
        </p:nvSpPr>
        <p:spPr>
          <a:xfrm>
            <a:off x="9270602" y="3711530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Obdĺžnik: zaoblené rohy 48">
            <a:extLst>
              <a:ext uri="{FF2B5EF4-FFF2-40B4-BE49-F238E27FC236}">
                <a16:creationId xmlns:a16="http://schemas.microsoft.com/office/drawing/2014/main" xmlns="" id="{F2BF9932-3332-4B5F-9BE2-13205A9F0133}"/>
              </a:ext>
            </a:extLst>
          </p:cNvPr>
          <p:cNvSpPr/>
          <p:nvPr/>
        </p:nvSpPr>
        <p:spPr>
          <a:xfrm>
            <a:off x="11240111" y="3719733"/>
            <a:ext cx="886265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0" name="Obdĺžnik: zaoblené rohy 49">
            <a:extLst>
              <a:ext uri="{FF2B5EF4-FFF2-40B4-BE49-F238E27FC236}">
                <a16:creationId xmlns:a16="http://schemas.microsoft.com/office/drawing/2014/main" xmlns="" id="{7F60C9F5-8669-4A1D-8578-41D5885D4384}"/>
              </a:ext>
            </a:extLst>
          </p:cNvPr>
          <p:cNvSpPr/>
          <p:nvPr/>
        </p:nvSpPr>
        <p:spPr>
          <a:xfrm>
            <a:off x="10260068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1" name="Obdĺžnik: zaoblené rohy 50">
            <a:extLst>
              <a:ext uri="{FF2B5EF4-FFF2-40B4-BE49-F238E27FC236}">
                <a16:creationId xmlns:a16="http://schemas.microsoft.com/office/drawing/2014/main" xmlns="" id="{E03E46AD-A7DD-4F8D-ADE9-E455E4BE5714}"/>
              </a:ext>
            </a:extLst>
          </p:cNvPr>
          <p:cNvSpPr/>
          <p:nvPr/>
        </p:nvSpPr>
        <p:spPr>
          <a:xfrm>
            <a:off x="1343466" y="3719733"/>
            <a:ext cx="886265" cy="6330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xmlns="" id="{5EBB464F-683D-434A-B10F-34CFD333B6C9}"/>
              </a:ext>
            </a:extLst>
          </p:cNvPr>
          <p:cNvSpPr txBox="1"/>
          <p:nvPr/>
        </p:nvSpPr>
        <p:spPr>
          <a:xfrm>
            <a:off x="-14066" y="4499781"/>
            <a:ext cx="1194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1. Ako nazývame uhľovodíky, ktoré majú iba jednoduchú väzbu ? </a:t>
            </a:r>
          </a:p>
        </p:txBody>
      </p:sp>
      <p:sp>
        <p:nvSpPr>
          <p:cNvPr id="53" name="BlokTextu 52">
            <a:extLst>
              <a:ext uri="{FF2B5EF4-FFF2-40B4-BE49-F238E27FC236}">
                <a16:creationId xmlns:a16="http://schemas.microsoft.com/office/drawing/2014/main" xmlns="" id="{FB5E645C-CBB9-48BE-9479-C57EAE6FA955}"/>
              </a:ext>
            </a:extLst>
          </p:cNvPr>
          <p:cNvSpPr txBox="1"/>
          <p:nvPr/>
        </p:nvSpPr>
        <p:spPr>
          <a:xfrm>
            <a:off x="-14066" y="4947379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2. Aký typ vzorca je na obrázku ? </a:t>
            </a:r>
            <a:r>
              <a:rPr lang="sk-S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endParaRPr lang="sk-SK" sz="2400" b="1" dirty="0"/>
          </a:p>
        </p:txBody>
      </p:sp>
      <p:pic>
        <p:nvPicPr>
          <p:cNvPr id="1026" name="Picture 2" descr="Oktán – Wikipédia">
            <a:extLst>
              <a:ext uri="{FF2B5EF4-FFF2-40B4-BE49-F238E27FC236}">
                <a16:creationId xmlns:a16="http://schemas.microsoft.com/office/drawing/2014/main" xmlns="" id="{A778432E-F508-4377-95D9-C86AC15A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59" y="4955858"/>
            <a:ext cx="2607084" cy="10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BlokTextu 53">
            <a:extLst>
              <a:ext uri="{FF2B5EF4-FFF2-40B4-BE49-F238E27FC236}">
                <a16:creationId xmlns:a16="http://schemas.microsoft.com/office/drawing/2014/main" xmlns="" id="{B8069290-744F-449D-A872-7E22CB5F662F}"/>
              </a:ext>
            </a:extLst>
          </p:cNvPr>
          <p:cNvSpPr txBox="1"/>
          <p:nvPr/>
        </p:nvSpPr>
        <p:spPr>
          <a:xfrm>
            <a:off x="-28156" y="5467627"/>
            <a:ext cx="997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3. Ako sa nazývajú zlúčeniny vodíka a uhlíka ?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xmlns="" id="{E3CA9DE2-E325-438E-8716-BED541238125}"/>
              </a:ext>
            </a:extLst>
          </p:cNvPr>
          <p:cNvSpPr txBox="1"/>
          <p:nvPr/>
        </p:nvSpPr>
        <p:spPr>
          <a:xfrm>
            <a:off x="-28156" y="5901623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4. Počet atómov uhlíka - 8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1F42E89A-0162-4497-852E-5CFFDB30A92D}"/>
              </a:ext>
            </a:extLst>
          </p:cNvPr>
          <p:cNvSpPr txBox="1"/>
          <p:nvPr/>
        </p:nvSpPr>
        <p:spPr>
          <a:xfrm>
            <a:off x="-28156" y="6335619"/>
            <a:ext cx="76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5. Počet atómov uhlíka - 5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9A8E3FEF-0A13-4B07-AB7C-7656FA039040}"/>
              </a:ext>
            </a:extLst>
          </p:cNvPr>
          <p:cNvSpPr txBox="1"/>
          <p:nvPr/>
        </p:nvSpPr>
        <p:spPr>
          <a:xfrm>
            <a:off x="8398443" y="5872808"/>
            <a:ext cx="46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6. Koľko väzbový je uhlík v organických zlúčeninách ? 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xmlns="" id="{414D42C2-2DA0-4644-B73E-96B407DD07BD}"/>
              </a:ext>
            </a:extLst>
          </p:cNvPr>
          <p:cNvSpPr txBox="1"/>
          <p:nvPr/>
        </p:nvSpPr>
        <p:spPr>
          <a:xfrm>
            <a:off x="493537" y="1582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1" name="BlokTextu 60">
            <a:extLst>
              <a:ext uri="{FF2B5EF4-FFF2-40B4-BE49-F238E27FC236}">
                <a16:creationId xmlns:a16="http://schemas.microsoft.com/office/drawing/2014/main" xmlns="" id="{84EC5F54-E753-475C-8978-2253888C0FBB}"/>
              </a:ext>
            </a:extLst>
          </p:cNvPr>
          <p:cNvSpPr txBox="1"/>
          <p:nvPr/>
        </p:nvSpPr>
        <p:spPr>
          <a:xfrm>
            <a:off x="1560336" y="1996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A</a:t>
            </a:r>
          </a:p>
        </p:txBody>
      </p:sp>
      <p:sp>
        <p:nvSpPr>
          <p:cNvPr id="62" name="BlokTextu 61">
            <a:extLst>
              <a:ext uri="{FF2B5EF4-FFF2-40B4-BE49-F238E27FC236}">
                <a16:creationId xmlns:a16="http://schemas.microsoft.com/office/drawing/2014/main" xmlns="" id="{B4720D7A-7CC8-4767-A108-37A062C7B807}"/>
              </a:ext>
            </a:extLst>
          </p:cNvPr>
          <p:cNvSpPr txBox="1"/>
          <p:nvPr/>
        </p:nvSpPr>
        <p:spPr>
          <a:xfrm>
            <a:off x="2512839" y="16832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</a:t>
            </a:r>
          </a:p>
        </p:txBody>
      </p:sp>
      <p:sp>
        <p:nvSpPr>
          <p:cNvPr id="63" name="BlokTextu 62">
            <a:extLst>
              <a:ext uri="{FF2B5EF4-FFF2-40B4-BE49-F238E27FC236}">
                <a16:creationId xmlns:a16="http://schemas.microsoft.com/office/drawing/2014/main" xmlns="" id="{97E136C3-96A4-4294-9D0C-EFECCBBC11F9}"/>
              </a:ext>
            </a:extLst>
          </p:cNvPr>
          <p:cNvSpPr txBox="1"/>
          <p:nvPr/>
        </p:nvSpPr>
        <p:spPr>
          <a:xfrm>
            <a:off x="3511649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xmlns="" id="{758705C1-8450-41D5-A6F5-FCC65611EFC8}"/>
              </a:ext>
            </a:extLst>
          </p:cNvPr>
          <p:cNvSpPr txBox="1"/>
          <p:nvPr/>
        </p:nvSpPr>
        <p:spPr>
          <a:xfrm>
            <a:off x="4426628" y="1582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xmlns="" id="{E3DE1B1D-D892-443C-B501-F58C56DBB9EE}"/>
              </a:ext>
            </a:extLst>
          </p:cNvPr>
          <p:cNvSpPr txBox="1"/>
          <p:nvPr/>
        </p:nvSpPr>
        <p:spPr>
          <a:xfrm>
            <a:off x="6476993" y="155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:a16="http://schemas.microsoft.com/office/drawing/2014/main" xmlns="" id="{5F18DD42-86BB-4E74-AB30-994C79F152A8}"/>
              </a:ext>
            </a:extLst>
          </p:cNvPr>
          <p:cNvSpPr txBox="1"/>
          <p:nvPr/>
        </p:nvSpPr>
        <p:spPr>
          <a:xfrm>
            <a:off x="5441266" y="19963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68" name="BlokTextu 67">
            <a:extLst>
              <a:ext uri="{FF2B5EF4-FFF2-40B4-BE49-F238E27FC236}">
                <a16:creationId xmlns:a16="http://schemas.microsoft.com/office/drawing/2014/main" xmlns="" id="{37656679-DB9D-46EC-83BB-989DB24BED1F}"/>
              </a:ext>
            </a:extLst>
          </p:cNvPr>
          <p:cNvSpPr txBox="1"/>
          <p:nvPr/>
        </p:nvSpPr>
        <p:spPr>
          <a:xfrm>
            <a:off x="7370883" y="182397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É</a:t>
            </a:r>
          </a:p>
        </p:txBody>
      </p:sp>
      <p:sp>
        <p:nvSpPr>
          <p:cNvPr id="64" name="BlokTextu 63">
            <a:extLst>
              <a:ext uri="{FF2B5EF4-FFF2-40B4-BE49-F238E27FC236}">
                <a16:creationId xmlns:a16="http://schemas.microsoft.com/office/drawing/2014/main" xmlns="" id="{617BE06B-E716-4365-90B5-202AF4945804}"/>
              </a:ext>
            </a:extLst>
          </p:cNvPr>
          <p:cNvSpPr txBox="1"/>
          <p:nvPr/>
        </p:nvSpPr>
        <p:spPr>
          <a:xfrm>
            <a:off x="493537" y="92870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L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:a16="http://schemas.microsoft.com/office/drawing/2014/main" xmlns="" id="{482DD5E6-22F8-40C1-95DF-69C485E382A0}"/>
              </a:ext>
            </a:extLst>
          </p:cNvPr>
          <p:cNvSpPr txBox="1"/>
          <p:nvPr/>
        </p:nvSpPr>
        <p:spPr>
          <a:xfrm>
            <a:off x="1600190" y="92569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I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:a16="http://schemas.microsoft.com/office/drawing/2014/main" xmlns="" id="{8AF1E461-8329-4EA4-82F2-A32BB4CBE316}"/>
              </a:ext>
            </a:extLst>
          </p:cNvPr>
          <p:cNvSpPr txBox="1"/>
          <p:nvPr/>
        </p:nvSpPr>
        <p:spPr>
          <a:xfrm>
            <a:off x="2500531" y="9303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:a16="http://schemas.microsoft.com/office/drawing/2014/main" xmlns="" id="{B77E2EDE-CABA-4443-A154-516D4B5EE25E}"/>
              </a:ext>
            </a:extLst>
          </p:cNvPr>
          <p:cNvSpPr txBox="1"/>
          <p:nvPr/>
        </p:nvSpPr>
        <p:spPr>
          <a:xfrm>
            <a:off x="3457716" y="90231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73" name="BlokTextu 72">
            <a:extLst>
              <a:ext uri="{FF2B5EF4-FFF2-40B4-BE49-F238E27FC236}">
                <a16:creationId xmlns:a16="http://schemas.microsoft.com/office/drawing/2014/main" xmlns="" id="{B44D5A27-40DE-4F4F-9434-F9147DCC8990}"/>
              </a:ext>
            </a:extLst>
          </p:cNvPr>
          <p:cNvSpPr txBox="1"/>
          <p:nvPr/>
        </p:nvSpPr>
        <p:spPr>
          <a:xfrm>
            <a:off x="4493747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74" name="BlokTextu 73">
            <a:extLst>
              <a:ext uri="{FF2B5EF4-FFF2-40B4-BE49-F238E27FC236}">
                <a16:creationId xmlns:a16="http://schemas.microsoft.com/office/drawing/2014/main" xmlns="" id="{FDEB4101-40C9-4584-9896-DAEA3A19209A}"/>
              </a:ext>
            </a:extLst>
          </p:cNvPr>
          <p:cNvSpPr txBox="1"/>
          <p:nvPr/>
        </p:nvSpPr>
        <p:spPr>
          <a:xfrm>
            <a:off x="5475271" y="87149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75" name="BlokTextu 74">
            <a:extLst>
              <a:ext uri="{FF2B5EF4-FFF2-40B4-BE49-F238E27FC236}">
                <a16:creationId xmlns:a16="http://schemas.microsoft.com/office/drawing/2014/main" xmlns="" id="{C760095A-EA27-4D6B-875F-DB2B6FD38817}"/>
              </a:ext>
            </a:extLst>
          </p:cNvPr>
          <p:cNvSpPr txBox="1"/>
          <p:nvPr/>
        </p:nvSpPr>
        <p:spPr>
          <a:xfrm>
            <a:off x="6504550" y="8562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6" name="BlokTextu 75">
            <a:extLst>
              <a:ext uri="{FF2B5EF4-FFF2-40B4-BE49-F238E27FC236}">
                <a16:creationId xmlns:a16="http://schemas.microsoft.com/office/drawing/2014/main" xmlns="" id="{B10104DD-039E-4B1B-91F4-768D42E64EB3}"/>
              </a:ext>
            </a:extLst>
          </p:cNvPr>
          <p:cNvSpPr txBox="1"/>
          <p:nvPr/>
        </p:nvSpPr>
        <p:spPr>
          <a:xfrm>
            <a:off x="7501009" y="84335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:a16="http://schemas.microsoft.com/office/drawing/2014/main" xmlns="" id="{B1EDD152-14EF-42FF-B467-E43747A2841F}"/>
              </a:ext>
            </a:extLst>
          </p:cNvPr>
          <p:cNvSpPr txBox="1"/>
          <p:nvPr/>
        </p:nvSpPr>
        <p:spPr>
          <a:xfrm>
            <a:off x="493537" y="158730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U</a:t>
            </a:r>
          </a:p>
        </p:txBody>
      </p:sp>
      <p:sp>
        <p:nvSpPr>
          <p:cNvPr id="78" name="BlokTextu 77">
            <a:extLst>
              <a:ext uri="{FF2B5EF4-FFF2-40B4-BE49-F238E27FC236}">
                <a16:creationId xmlns:a16="http://schemas.microsoft.com/office/drawing/2014/main" xmlns="" id="{1364E5BA-796F-4367-9FD5-D505B972F6F4}"/>
              </a:ext>
            </a:extLst>
          </p:cNvPr>
          <p:cNvSpPr txBox="1"/>
          <p:nvPr/>
        </p:nvSpPr>
        <p:spPr>
          <a:xfrm>
            <a:off x="1560336" y="159783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H</a:t>
            </a:r>
          </a:p>
        </p:txBody>
      </p:sp>
      <p:sp>
        <p:nvSpPr>
          <p:cNvPr id="79" name="BlokTextu 78">
            <a:extLst>
              <a:ext uri="{FF2B5EF4-FFF2-40B4-BE49-F238E27FC236}">
                <a16:creationId xmlns:a16="http://schemas.microsoft.com/office/drawing/2014/main" xmlns="" id="{23049997-EB1D-4B1E-B93A-29C45E5B8014}"/>
              </a:ext>
            </a:extLst>
          </p:cNvPr>
          <p:cNvSpPr txBox="1"/>
          <p:nvPr/>
        </p:nvSpPr>
        <p:spPr>
          <a:xfrm>
            <a:off x="2512839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Ľ</a:t>
            </a:r>
          </a:p>
        </p:txBody>
      </p:sp>
      <p:sp>
        <p:nvSpPr>
          <p:cNvPr id="80" name="BlokTextu 79">
            <a:extLst>
              <a:ext uri="{FF2B5EF4-FFF2-40B4-BE49-F238E27FC236}">
                <a16:creationId xmlns:a16="http://schemas.microsoft.com/office/drawing/2014/main" xmlns="" id="{1AC6E998-6C57-45DF-904B-F1ECC117A358}"/>
              </a:ext>
            </a:extLst>
          </p:cNvPr>
          <p:cNvSpPr txBox="1"/>
          <p:nvPr/>
        </p:nvSpPr>
        <p:spPr>
          <a:xfrm>
            <a:off x="3457715" y="161224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1" name="BlokTextu 80">
            <a:extLst>
              <a:ext uri="{FF2B5EF4-FFF2-40B4-BE49-F238E27FC236}">
                <a16:creationId xmlns:a16="http://schemas.microsoft.com/office/drawing/2014/main" xmlns="" id="{73FDC3B2-1406-40D7-A215-3D414E054374}"/>
              </a:ext>
            </a:extLst>
          </p:cNvPr>
          <p:cNvSpPr txBox="1"/>
          <p:nvPr/>
        </p:nvSpPr>
        <p:spPr>
          <a:xfrm>
            <a:off x="445593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82" name="BlokTextu 81">
            <a:extLst>
              <a:ext uri="{FF2B5EF4-FFF2-40B4-BE49-F238E27FC236}">
                <a16:creationId xmlns:a16="http://schemas.microsoft.com/office/drawing/2014/main" xmlns="" id="{2005288B-926E-4FA5-963A-477859797B4A}"/>
              </a:ext>
            </a:extLst>
          </p:cNvPr>
          <p:cNvSpPr txBox="1"/>
          <p:nvPr/>
        </p:nvSpPr>
        <p:spPr>
          <a:xfrm>
            <a:off x="5438344" y="15669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3" name="BlokTextu 82">
            <a:extLst>
              <a:ext uri="{FF2B5EF4-FFF2-40B4-BE49-F238E27FC236}">
                <a16:creationId xmlns:a16="http://schemas.microsoft.com/office/drawing/2014/main" xmlns="" id="{524BE003-9950-46DB-8B86-1B7913BB9E15}"/>
              </a:ext>
            </a:extLst>
          </p:cNvPr>
          <p:cNvSpPr txBox="1"/>
          <p:nvPr/>
        </p:nvSpPr>
        <p:spPr>
          <a:xfrm>
            <a:off x="6476993" y="158096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D</a:t>
            </a:r>
          </a:p>
        </p:txBody>
      </p:sp>
      <p:sp>
        <p:nvSpPr>
          <p:cNvPr id="84" name="BlokTextu 83">
            <a:extLst>
              <a:ext uri="{FF2B5EF4-FFF2-40B4-BE49-F238E27FC236}">
                <a16:creationId xmlns:a16="http://schemas.microsoft.com/office/drawing/2014/main" xmlns="" id="{198EB9C4-72DB-4FA2-A424-4C17EB492FC0}"/>
              </a:ext>
            </a:extLst>
          </p:cNvPr>
          <p:cNvSpPr txBox="1"/>
          <p:nvPr/>
        </p:nvSpPr>
        <p:spPr>
          <a:xfrm>
            <a:off x="7456455" y="162456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Í</a:t>
            </a:r>
          </a:p>
        </p:txBody>
      </p:sp>
      <p:sp>
        <p:nvSpPr>
          <p:cNvPr id="85" name="BlokTextu 84">
            <a:extLst>
              <a:ext uri="{FF2B5EF4-FFF2-40B4-BE49-F238E27FC236}">
                <a16:creationId xmlns:a16="http://schemas.microsoft.com/office/drawing/2014/main" xmlns="" id="{8682D97E-E291-4009-9FD1-42B23F74CA59}"/>
              </a:ext>
            </a:extLst>
          </p:cNvPr>
          <p:cNvSpPr txBox="1"/>
          <p:nvPr/>
        </p:nvSpPr>
        <p:spPr>
          <a:xfrm>
            <a:off x="8494493" y="160918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6" name="BlokTextu 85">
            <a:extLst>
              <a:ext uri="{FF2B5EF4-FFF2-40B4-BE49-F238E27FC236}">
                <a16:creationId xmlns:a16="http://schemas.microsoft.com/office/drawing/2014/main" xmlns="" id="{791D557F-B900-4645-9BA5-6ADD859C1F4F}"/>
              </a:ext>
            </a:extLst>
          </p:cNvPr>
          <p:cNvSpPr txBox="1"/>
          <p:nvPr/>
        </p:nvSpPr>
        <p:spPr>
          <a:xfrm>
            <a:off x="9496254" y="1586430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Y</a:t>
            </a:r>
          </a:p>
        </p:txBody>
      </p:sp>
      <p:sp>
        <p:nvSpPr>
          <p:cNvPr id="87" name="BlokTextu 86">
            <a:extLst>
              <a:ext uri="{FF2B5EF4-FFF2-40B4-BE49-F238E27FC236}">
                <a16:creationId xmlns:a16="http://schemas.microsoft.com/office/drawing/2014/main" xmlns="" id="{FB8A39A1-A85E-4E4A-B4C7-E821EE244C72}"/>
              </a:ext>
            </a:extLst>
          </p:cNvPr>
          <p:cNvSpPr txBox="1"/>
          <p:nvPr/>
        </p:nvSpPr>
        <p:spPr>
          <a:xfrm>
            <a:off x="549809" y="229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88" name="BlokTextu 87">
            <a:extLst>
              <a:ext uri="{FF2B5EF4-FFF2-40B4-BE49-F238E27FC236}">
                <a16:creationId xmlns:a16="http://schemas.microsoft.com/office/drawing/2014/main" xmlns="" id="{9670808D-7E98-45A6-AE2C-E2BC35A26185}"/>
              </a:ext>
            </a:extLst>
          </p:cNvPr>
          <p:cNvSpPr txBox="1"/>
          <p:nvPr/>
        </p:nvSpPr>
        <p:spPr>
          <a:xfrm>
            <a:off x="1560335" y="231218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K</a:t>
            </a:r>
          </a:p>
        </p:txBody>
      </p:sp>
      <p:sp>
        <p:nvSpPr>
          <p:cNvPr id="89" name="BlokTextu 88">
            <a:extLst>
              <a:ext uri="{FF2B5EF4-FFF2-40B4-BE49-F238E27FC236}">
                <a16:creationId xmlns:a16="http://schemas.microsoft.com/office/drawing/2014/main" xmlns="" id="{A45C4683-B0C3-4FE8-A858-A6762348111B}"/>
              </a:ext>
            </a:extLst>
          </p:cNvPr>
          <p:cNvSpPr txBox="1"/>
          <p:nvPr/>
        </p:nvSpPr>
        <p:spPr>
          <a:xfrm>
            <a:off x="2512839" y="230734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0" name="BlokTextu 89">
            <a:extLst>
              <a:ext uri="{FF2B5EF4-FFF2-40B4-BE49-F238E27FC236}">
                <a16:creationId xmlns:a16="http://schemas.microsoft.com/office/drawing/2014/main" xmlns="" id="{63BA2A57-C9DD-43F3-A20E-31101529A4ED}"/>
              </a:ext>
            </a:extLst>
          </p:cNvPr>
          <p:cNvSpPr txBox="1"/>
          <p:nvPr/>
        </p:nvSpPr>
        <p:spPr>
          <a:xfrm>
            <a:off x="3487015" y="231599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1" name="BlokTextu 90">
            <a:extLst>
              <a:ext uri="{FF2B5EF4-FFF2-40B4-BE49-F238E27FC236}">
                <a16:creationId xmlns:a16="http://schemas.microsoft.com/office/drawing/2014/main" xmlns="" id="{9D2C8564-603C-4D7A-AD58-6C1C4F959050}"/>
              </a:ext>
            </a:extLst>
          </p:cNvPr>
          <p:cNvSpPr txBox="1"/>
          <p:nvPr/>
        </p:nvSpPr>
        <p:spPr>
          <a:xfrm>
            <a:off x="4488178" y="228879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2" name="BlokTextu 91">
            <a:extLst>
              <a:ext uri="{FF2B5EF4-FFF2-40B4-BE49-F238E27FC236}">
                <a16:creationId xmlns:a16="http://schemas.microsoft.com/office/drawing/2014/main" xmlns="" id="{6B5C0160-ACAB-4ED4-A09F-2148A88ED973}"/>
              </a:ext>
            </a:extLst>
          </p:cNvPr>
          <p:cNvSpPr txBox="1"/>
          <p:nvPr/>
        </p:nvSpPr>
        <p:spPr>
          <a:xfrm>
            <a:off x="532813" y="299526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</a:t>
            </a:r>
          </a:p>
        </p:txBody>
      </p:sp>
      <p:sp>
        <p:nvSpPr>
          <p:cNvPr id="93" name="BlokTextu 92">
            <a:extLst>
              <a:ext uri="{FF2B5EF4-FFF2-40B4-BE49-F238E27FC236}">
                <a16:creationId xmlns:a16="http://schemas.microsoft.com/office/drawing/2014/main" xmlns="" id="{8148F5AC-F289-42E0-B6D0-7D5F030252FE}"/>
              </a:ext>
            </a:extLst>
          </p:cNvPr>
          <p:cNvSpPr txBox="1"/>
          <p:nvPr/>
        </p:nvSpPr>
        <p:spPr>
          <a:xfrm>
            <a:off x="1560335" y="30262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E</a:t>
            </a:r>
          </a:p>
        </p:txBody>
      </p:sp>
      <p:sp>
        <p:nvSpPr>
          <p:cNvPr id="94" name="BlokTextu 93">
            <a:extLst>
              <a:ext uri="{FF2B5EF4-FFF2-40B4-BE49-F238E27FC236}">
                <a16:creationId xmlns:a16="http://schemas.microsoft.com/office/drawing/2014/main" xmlns="" id="{E455ADA2-3413-4C0D-A4F4-00E4EB41E42A}"/>
              </a:ext>
            </a:extLst>
          </p:cNvPr>
          <p:cNvSpPr txBox="1"/>
          <p:nvPr/>
        </p:nvSpPr>
        <p:spPr>
          <a:xfrm>
            <a:off x="2488793" y="2989828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95" name="BlokTextu 94">
            <a:extLst>
              <a:ext uri="{FF2B5EF4-FFF2-40B4-BE49-F238E27FC236}">
                <a16:creationId xmlns:a16="http://schemas.microsoft.com/office/drawing/2014/main" xmlns="" id="{B707533A-4EDE-4148-835F-3A1002B9856C}"/>
              </a:ext>
            </a:extLst>
          </p:cNvPr>
          <p:cNvSpPr txBox="1"/>
          <p:nvPr/>
        </p:nvSpPr>
        <p:spPr>
          <a:xfrm>
            <a:off x="3545929" y="301000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96" name="BlokTextu 95">
            <a:extLst>
              <a:ext uri="{FF2B5EF4-FFF2-40B4-BE49-F238E27FC236}">
                <a16:creationId xmlns:a16="http://schemas.microsoft.com/office/drawing/2014/main" xmlns="" id="{AFD77009-A496-4638-87B3-FB95A609C1BC}"/>
              </a:ext>
            </a:extLst>
          </p:cNvPr>
          <p:cNvSpPr txBox="1"/>
          <p:nvPr/>
        </p:nvSpPr>
        <p:spPr>
          <a:xfrm>
            <a:off x="4526267" y="301846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Á</a:t>
            </a:r>
          </a:p>
        </p:txBody>
      </p:sp>
      <p:sp>
        <p:nvSpPr>
          <p:cNvPr id="97" name="BlokTextu 96">
            <a:extLst>
              <a:ext uri="{FF2B5EF4-FFF2-40B4-BE49-F238E27FC236}">
                <a16:creationId xmlns:a16="http://schemas.microsoft.com/office/drawing/2014/main" xmlns="" id="{DC4D5446-42A1-487E-93C5-C1CFF0F0E06F}"/>
              </a:ext>
            </a:extLst>
          </p:cNvPr>
          <p:cNvSpPr txBox="1"/>
          <p:nvPr/>
        </p:nvSpPr>
        <p:spPr>
          <a:xfrm>
            <a:off x="5496364" y="3002942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N</a:t>
            </a:r>
          </a:p>
        </p:txBody>
      </p:sp>
      <p:sp>
        <p:nvSpPr>
          <p:cNvPr id="77" name="BlokTextu 76">
            <a:extLst>
              <a:ext uri="{FF2B5EF4-FFF2-40B4-BE49-F238E27FC236}">
                <a16:creationId xmlns:a16="http://schemas.microsoft.com/office/drawing/2014/main" xmlns="" id="{4D04A54A-D414-44FE-BDEB-F2621A2C5513}"/>
              </a:ext>
            </a:extLst>
          </p:cNvPr>
          <p:cNvSpPr txBox="1"/>
          <p:nvPr/>
        </p:nvSpPr>
        <p:spPr>
          <a:xfrm>
            <a:off x="549809" y="3719733"/>
            <a:ext cx="64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Š</a:t>
            </a:r>
          </a:p>
        </p:txBody>
      </p:sp>
      <p:sp>
        <p:nvSpPr>
          <p:cNvPr id="99" name="BlokTextu 98">
            <a:extLst>
              <a:ext uri="{FF2B5EF4-FFF2-40B4-BE49-F238E27FC236}">
                <a16:creationId xmlns:a16="http://schemas.microsoft.com/office/drawing/2014/main" xmlns="" id="{60C40A36-93C3-404C-9B07-772170F68027}"/>
              </a:ext>
            </a:extLst>
          </p:cNvPr>
          <p:cNvSpPr txBox="1"/>
          <p:nvPr/>
        </p:nvSpPr>
        <p:spPr>
          <a:xfrm>
            <a:off x="1569710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</a:t>
            </a:r>
          </a:p>
        </p:txBody>
      </p:sp>
      <p:sp>
        <p:nvSpPr>
          <p:cNvPr id="100" name="BlokTextu 99">
            <a:extLst>
              <a:ext uri="{FF2B5EF4-FFF2-40B4-BE49-F238E27FC236}">
                <a16:creationId xmlns:a16="http://schemas.microsoft.com/office/drawing/2014/main" xmlns="" id="{35257B12-5932-430F-867F-BECA4DF421F0}"/>
              </a:ext>
            </a:extLst>
          </p:cNvPr>
          <p:cNvSpPr txBox="1"/>
          <p:nvPr/>
        </p:nvSpPr>
        <p:spPr>
          <a:xfrm>
            <a:off x="2526911" y="3727459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1" name="BlokTextu 100">
            <a:extLst>
              <a:ext uri="{FF2B5EF4-FFF2-40B4-BE49-F238E27FC236}">
                <a16:creationId xmlns:a16="http://schemas.microsoft.com/office/drawing/2014/main" xmlns="" id="{F73AFA22-A752-4920-9072-5210983E0BB2}"/>
              </a:ext>
            </a:extLst>
          </p:cNvPr>
          <p:cNvSpPr txBox="1"/>
          <p:nvPr/>
        </p:nvSpPr>
        <p:spPr>
          <a:xfrm>
            <a:off x="3478822" y="37296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2" name="BlokTextu 101">
            <a:extLst>
              <a:ext uri="{FF2B5EF4-FFF2-40B4-BE49-F238E27FC236}">
                <a16:creationId xmlns:a16="http://schemas.microsoft.com/office/drawing/2014/main" xmlns="" id="{E7F8D857-7D95-46EB-9B73-2DCB695BD0E8}"/>
              </a:ext>
            </a:extLst>
          </p:cNvPr>
          <p:cNvSpPr txBox="1"/>
          <p:nvPr/>
        </p:nvSpPr>
        <p:spPr>
          <a:xfrm>
            <a:off x="4501069" y="3726976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R</a:t>
            </a:r>
          </a:p>
        </p:txBody>
      </p:sp>
      <p:sp>
        <p:nvSpPr>
          <p:cNvPr id="103" name="BlokTextu 102">
            <a:extLst>
              <a:ext uri="{FF2B5EF4-FFF2-40B4-BE49-F238E27FC236}">
                <a16:creationId xmlns:a16="http://schemas.microsoft.com/office/drawing/2014/main" xmlns="" id="{C16DB248-54EB-4A63-AB4C-4BBFF7F1C884}"/>
              </a:ext>
            </a:extLst>
          </p:cNvPr>
          <p:cNvSpPr txBox="1"/>
          <p:nvPr/>
        </p:nvSpPr>
        <p:spPr>
          <a:xfrm>
            <a:off x="6496912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Ä</a:t>
            </a:r>
          </a:p>
        </p:txBody>
      </p:sp>
      <p:sp>
        <p:nvSpPr>
          <p:cNvPr id="104" name="BlokTextu 103">
            <a:extLst>
              <a:ext uri="{FF2B5EF4-FFF2-40B4-BE49-F238E27FC236}">
                <a16:creationId xmlns:a16="http://schemas.microsoft.com/office/drawing/2014/main" xmlns="" id="{9ED2F45D-9380-4C73-9FCD-AFFA1D26B45D}"/>
              </a:ext>
            </a:extLst>
          </p:cNvPr>
          <p:cNvSpPr txBox="1"/>
          <p:nvPr/>
        </p:nvSpPr>
        <p:spPr>
          <a:xfrm>
            <a:off x="5533892" y="375911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5" name="BlokTextu 104">
            <a:extLst>
              <a:ext uri="{FF2B5EF4-FFF2-40B4-BE49-F238E27FC236}">
                <a16:creationId xmlns:a16="http://schemas.microsoft.com/office/drawing/2014/main" xmlns="" id="{35772823-C782-4C48-9FE4-7F8F04E52D84}"/>
              </a:ext>
            </a:extLst>
          </p:cNvPr>
          <p:cNvSpPr txBox="1"/>
          <p:nvPr/>
        </p:nvSpPr>
        <p:spPr>
          <a:xfrm>
            <a:off x="7545600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Z</a:t>
            </a:r>
          </a:p>
        </p:txBody>
      </p:sp>
      <p:sp>
        <p:nvSpPr>
          <p:cNvPr id="106" name="BlokTextu 105">
            <a:extLst>
              <a:ext uri="{FF2B5EF4-FFF2-40B4-BE49-F238E27FC236}">
                <a16:creationId xmlns:a16="http://schemas.microsoft.com/office/drawing/2014/main" xmlns="" id="{F19E1091-8631-4C80-A827-1449145E189B}"/>
              </a:ext>
            </a:extLst>
          </p:cNvPr>
          <p:cNvSpPr txBox="1"/>
          <p:nvPr/>
        </p:nvSpPr>
        <p:spPr>
          <a:xfrm>
            <a:off x="8491561" y="3716551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B</a:t>
            </a:r>
          </a:p>
        </p:txBody>
      </p:sp>
      <p:sp>
        <p:nvSpPr>
          <p:cNvPr id="107" name="BlokTextu 106">
            <a:extLst>
              <a:ext uri="{FF2B5EF4-FFF2-40B4-BE49-F238E27FC236}">
                <a16:creationId xmlns:a16="http://schemas.microsoft.com/office/drawing/2014/main" xmlns="" id="{F6AA4653-BFDB-456C-B501-29E2E728609B}"/>
              </a:ext>
            </a:extLst>
          </p:cNvPr>
          <p:cNvSpPr txBox="1"/>
          <p:nvPr/>
        </p:nvSpPr>
        <p:spPr>
          <a:xfrm>
            <a:off x="9492155" y="3729075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O</a:t>
            </a:r>
          </a:p>
        </p:txBody>
      </p:sp>
      <p:sp>
        <p:nvSpPr>
          <p:cNvPr id="108" name="BlokTextu 107">
            <a:extLst>
              <a:ext uri="{FF2B5EF4-FFF2-40B4-BE49-F238E27FC236}">
                <a16:creationId xmlns:a16="http://schemas.microsoft.com/office/drawing/2014/main" xmlns="" id="{EE3B3869-F632-40E0-93E3-7FE4A317956F}"/>
              </a:ext>
            </a:extLst>
          </p:cNvPr>
          <p:cNvSpPr txBox="1"/>
          <p:nvPr/>
        </p:nvSpPr>
        <p:spPr>
          <a:xfrm>
            <a:off x="10443531" y="3759114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</a:t>
            </a:r>
          </a:p>
        </p:txBody>
      </p:sp>
      <p:sp>
        <p:nvSpPr>
          <p:cNvPr id="109" name="BlokTextu 108">
            <a:extLst>
              <a:ext uri="{FF2B5EF4-FFF2-40B4-BE49-F238E27FC236}">
                <a16:creationId xmlns:a16="http://schemas.microsoft.com/office/drawing/2014/main" xmlns="" id="{EE504B2D-3FC4-4A50-8441-F25AD675D171}"/>
              </a:ext>
            </a:extLst>
          </p:cNvPr>
          <p:cNvSpPr txBox="1"/>
          <p:nvPr/>
        </p:nvSpPr>
        <p:spPr>
          <a:xfrm>
            <a:off x="11423574" y="3783593"/>
            <a:ext cx="5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Ý</a:t>
            </a:r>
          </a:p>
        </p:txBody>
      </p:sp>
    </p:spTree>
    <p:extLst>
      <p:ext uri="{BB962C8B-B14F-4D97-AF65-F5344CB8AC3E}">
        <p14:creationId xmlns:p14="http://schemas.microsoft.com/office/powerpoint/2010/main" val="24093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4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9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7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EC73C8D-2AD8-4493-B7D3-09FF24E16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Alkány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05A1543-41B9-4386-8124-C48C4612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9.ročník</a:t>
            </a:r>
          </a:p>
        </p:txBody>
      </p:sp>
    </p:spTree>
    <p:extLst>
      <p:ext uri="{BB962C8B-B14F-4D97-AF65-F5344CB8AC3E}">
        <p14:creationId xmlns:p14="http://schemas.microsoft.com/office/powerpoint/2010/main" val="257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29CAB7BA-8330-4F19-ACB5-1F11E444D8D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u="sng" dirty="0"/>
              <a:t>Alkány:</a:t>
            </a:r>
          </a:p>
          <a:p>
            <a:r>
              <a:rPr lang="sk-SK" sz="3200" dirty="0"/>
              <a:t>- Sú uhľovodíky, ktoré majú </a:t>
            </a:r>
            <a:r>
              <a:rPr lang="sk-SK" sz="3200" b="1" dirty="0"/>
              <a:t>otvorený </a:t>
            </a:r>
            <a:r>
              <a:rPr lang="sk-SK" sz="3200" dirty="0" smtClean="0"/>
              <a:t>uhlíkový </a:t>
            </a:r>
            <a:r>
              <a:rPr lang="sk-SK" sz="3200" b="1" dirty="0" smtClean="0"/>
              <a:t>reťazec </a:t>
            </a:r>
            <a:r>
              <a:rPr lang="sk-SK" sz="3200" dirty="0" smtClean="0"/>
              <a:t>sú </a:t>
            </a:r>
            <a:r>
              <a:rPr lang="sk-SK" sz="3200" dirty="0"/>
              <a:t>iba </a:t>
            </a:r>
            <a:r>
              <a:rPr lang="sk-SK" sz="3200" b="1" dirty="0"/>
              <a:t>jednoduché väzby </a:t>
            </a:r>
            <a:r>
              <a:rPr lang="sk-SK" sz="3200" dirty="0"/>
              <a:t>(</a:t>
            </a:r>
            <a:r>
              <a:rPr lang="sk-SK" sz="3200" i="1" dirty="0"/>
              <a:t>nasýtené uhľovodíky</a:t>
            </a:r>
            <a:r>
              <a:rPr lang="sk-SK" sz="3200" dirty="0" smtClean="0"/>
              <a:t>) medzi C</a:t>
            </a:r>
            <a:endParaRPr lang="sk-SK" sz="32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4EA792F2-E2AE-42A5-A51E-F3503550D9BF}"/>
              </a:ext>
            </a:extLst>
          </p:cNvPr>
          <p:cNvSpPr txBox="1"/>
          <p:nvPr/>
        </p:nvSpPr>
        <p:spPr>
          <a:xfrm>
            <a:off x="4276579" y="1856934"/>
            <a:ext cx="240557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Názvoslovie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49F13ED-BD82-4305-9117-1520B7191225}"/>
              </a:ext>
            </a:extLst>
          </p:cNvPr>
          <p:cNvSpPr txBox="1"/>
          <p:nvPr/>
        </p:nvSpPr>
        <p:spPr>
          <a:xfrm>
            <a:off x="2103101" y="2527475"/>
            <a:ext cx="7343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V názve majú všetky alkány príponu </a:t>
            </a:r>
            <a:r>
              <a:rPr lang="sk-SK" sz="4400" b="1" dirty="0"/>
              <a:t>-án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65B995D-AFEA-4823-85DA-F117230D81A2}"/>
              </a:ext>
            </a:extLst>
          </p:cNvPr>
          <p:cNvSpPr txBox="1"/>
          <p:nvPr/>
        </p:nvSpPr>
        <p:spPr>
          <a:xfrm>
            <a:off x="0" y="3429000"/>
            <a:ext cx="1800665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1. Metán</a:t>
            </a:r>
          </a:p>
        </p:txBody>
      </p:sp>
      <p:pic>
        <p:nvPicPr>
          <p:cNvPr id="2050" name="Picture 2" descr="Metán – Wikipédia">
            <a:extLst>
              <a:ext uri="{FF2B5EF4-FFF2-40B4-BE49-F238E27FC236}">
                <a16:creationId xmlns:a16="http://schemas.microsoft.com/office/drawing/2014/main" xmlns="" id="{9E899BE8-6575-4D98-A25D-AB059BC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3407"/>
            <a:ext cx="2621207" cy="26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xmlns="" id="{4EAA37DB-C7D8-42A7-BB78-8396D32DCF64}"/>
              </a:ext>
            </a:extLst>
          </p:cNvPr>
          <p:cNvSpPr/>
          <p:nvPr/>
        </p:nvSpPr>
        <p:spPr>
          <a:xfrm>
            <a:off x="2996418" y="5219114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692EF88F-FBA0-40C1-995B-1E0E59567AAB}"/>
              </a:ext>
            </a:extLst>
          </p:cNvPr>
          <p:cNvSpPr txBox="1"/>
          <p:nvPr/>
        </p:nvSpPr>
        <p:spPr>
          <a:xfrm>
            <a:off x="4459458" y="5126780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CH</a:t>
            </a:r>
            <a:r>
              <a:rPr lang="sk-SK" sz="2400" dirty="0"/>
              <a:t>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AE6D7234-BDEE-469A-8F4F-34FD0652A908}"/>
              </a:ext>
            </a:extLst>
          </p:cNvPr>
          <p:cNvSpPr txBox="1"/>
          <p:nvPr/>
        </p:nvSpPr>
        <p:spPr>
          <a:xfrm>
            <a:off x="6848622" y="3428999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2. Etán</a:t>
            </a:r>
          </a:p>
        </p:txBody>
      </p:sp>
      <p:pic>
        <p:nvPicPr>
          <p:cNvPr id="2052" name="Picture 4" descr="Etán – Wikipédia">
            <a:extLst>
              <a:ext uri="{FF2B5EF4-FFF2-40B4-BE49-F238E27FC236}">
                <a16:creationId xmlns:a16="http://schemas.microsoft.com/office/drawing/2014/main" xmlns="" id="{8A36F53E-FFA4-4165-A2DC-257D5356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30" y="4256701"/>
            <a:ext cx="3331606" cy="2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Šípka: doprava 11">
            <a:extLst>
              <a:ext uri="{FF2B5EF4-FFF2-40B4-BE49-F238E27FC236}">
                <a16:creationId xmlns:a16="http://schemas.microsoft.com/office/drawing/2014/main" xmlns="" id="{381E3B19-7C3F-4D50-9A12-4F77EF32A29C}"/>
              </a:ext>
            </a:extLst>
          </p:cNvPr>
          <p:cNvSpPr/>
          <p:nvPr/>
        </p:nvSpPr>
        <p:spPr>
          <a:xfrm>
            <a:off x="9589623" y="5219111"/>
            <a:ext cx="1280161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94F3462D-775C-4D03-9CB5-3CB6DBC75EBA}"/>
              </a:ext>
            </a:extLst>
          </p:cNvPr>
          <p:cNvSpPr txBox="1"/>
          <p:nvPr/>
        </p:nvSpPr>
        <p:spPr>
          <a:xfrm>
            <a:off x="11012971" y="512677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2</a:t>
            </a:r>
            <a:r>
              <a:rPr lang="sk-SK" sz="4400" dirty="0"/>
              <a:t>H</a:t>
            </a:r>
            <a:r>
              <a:rPr lang="sk-SK" sz="2400" dirty="0"/>
              <a:t>6</a:t>
            </a:r>
            <a:endParaRPr lang="sk-SK" sz="44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D1D5E26F-2353-4A93-9A87-F49B6B9D18EC}"/>
              </a:ext>
            </a:extLst>
          </p:cNvPr>
          <p:cNvSpPr txBox="1"/>
          <p:nvPr/>
        </p:nvSpPr>
        <p:spPr>
          <a:xfrm>
            <a:off x="10318965" y="6119967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76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10" grpId="0" animBg="1"/>
      <p:bldP spid="12" grpId="0" animBg="1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88CA02AC-15D1-4CBD-9817-BA417B85ACAE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3. Propán</a:t>
            </a:r>
          </a:p>
        </p:txBody>
      </p:sp>
      <p:pic>
        <p:nvPicPr>
          <p:cNvPr id="3074" name="Picture 2" descr="Propán – Wikipédia">
            <a:extLst>
              <a:ext uri="{FF2B5EF4-FFF2-40B4-BE49-F238E27FC236}">
                <a16:creationId xmlns:a16="http://schemas.microsoft.com/office/drawing/2014/main" xmlns="" id="{4BFA7277-B06E-4995-8565-6BD4141F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859229"/>
            <a:ext cx="4164560" cy="24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: doprava 2">
            <a:extLst>
              <a:ext uri="{FF2B5EF4-FFF2-40B4-BE49-F238E27FC236}">
                <a16:creationId xmlns:a16="http://schemas.microsoft.com/office/drawing/2014/main" xmlns="" id="{42ED9B3D-44B0-4B23-A015-D14307B009AF}"/>
              </a:ext>
            </a:extLst>
          </p:cNvPr>
          <p:cNvSpPr/>
          <p:nvPr/>
        </p:nvSpPr>
        <p:spPr>
          <a:xfrm>
            <a:off x="4909625" y="1828800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4EEDD9C-D7BB-47C7-BE46-D3E3793ACD25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3</a:t>
            </a:r>
            <a:r>
              <a:rPr lang="sk-SK" sz="4400" dirty="0"/>
              <a:t>H</a:t>
            </a:r>
            <a:r>
              <a:rPr lang="sk-SK" sz="2400" dirty="0"/>
              <a:t>8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BC434626-4AED-4A78-8EEC-5A49BECA022E}"/>
              </a:ext>
            </a:extLst>
          </p:cNvPr>
          <p:cNvSpPr txBox="1"/>
          <p:nvPr/>
        </p:nvSpPr>
        <p:spPr>
          <a:xfrm>
            <a:off x="-1" y="3580362"/>
            <a:ext cx="1800665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4. Bután</a:t>
            </a:r>
          </a:p>
        </p:txBody>
      </p:sp>
      <p:pic>
        <p:nvPicPr>
          <p:cNvPr id="3076" name="Picture 4" descr="Alkány C3H8">
            <a:extLst>
              <a:ext uri="{FF2B5EF4-FFF2-40B4-BE49-F238E27FC236}">
                <a16:creationId xmlns:a16="http://schemas.microsoft.com/office/drawing/2014/main" xmlns="" id="{58D32B90-6516-40BF-A281-9668A92E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1" y="4480963"/>
            <a:ext cx="4045958" cy="20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76072C68-1DDB-4CD9-AACF-8960369E41B2}"/>
              </a:ext>
            </a:extLst>
          </p:cNvPr>
          <p:cNvSpPr/>
          <p:nvPr/>
        </p:nvSpPr>
        <p:spPr>
          <a:xfrm>
            <a:off x="4909625" y="5250552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2979F602-936C-4627-816A-0325C390DED2}"/>
              </a:ext>
            </a:extLst>
          </p:cNvPr>
          <p:cNvSpPr txBox="1"/>
          <p:nvPr/>
        </p:nvSpPr>
        <p:spPr>
          <a:xfrm>
            <a:off x="7242830" y="5029751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4</a:t>
            </a:r>
            <a:r>
              <a:rPr lang="sk-SK" sz="4400" dirty="0"/>
              <a:t>H</a:t>
            </a:r>
            <a:r>
              <a:rPr lang="sk-SK" sz="2400" dirty="0"/>
              <a:t>10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E1567431-32A0-41D6-B808-97287BEAC618}"/>
              </a:ext>
            </a:extLst>
          </p:cNvPr>
          <p:cNvSpPr txBox="1"/>
          <p:nvPr/>
        </p:nvSpPr>
        <p:spPr>
          <a:xfrm>
            <a:off x="7242830" y="2467288"/>
            <a:ext cx="302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E2A207F6-21B8-4A1E-9512-D72C3C814CE6}"/>
              </a:ext>
            </a:extLst>
          </p:cNvPr>
          <p:cNvSpPr txBox="1"/>
          <p:nvPr/>
        </p:nvSpPr>
        <p:spPr>
          <a:xfrm>
            <a:off x="7242829" y="5937677"/>
            <a:ext cx="33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73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A1C699DC-016F-42B4-AD08-0E72B9BC8800}"/>
              </a:ext>
            </a:extLst>
          </p:cNvPr>
          <p:cNvSpPr txBox="1"/>
          <p:nvPr/>
        </p:nvSpPr>
        <p:spPr>
          <a:xfrm>
            <a:off x="0" y="0"/>
            <a:ext cx="1800665" cy="58477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5. Pentán</a:t>
            </a:r>
          </a:p>
        </p:txBody>
      </p:sp>
      <p:pic>
        <p:nvPicPr>
          <p:cNvPr id="4098" name="Picture 2" descr="Pentán - Wikiwand">
            <a:extLst>
              <a:ext uri="{FF2B5EF4-FFF2-40B4-BE49-F238E27FC236}">
                <a16:creationId xmlns:a16="http://schemas.microsoft.com/office/drawing/2014/main" xmlns="" id="{0EBA4751-1766-4781-AB08-AED03128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950376"/>
            <a:ext cx="4567605" cy="22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:a16="http://schemas.microsoft.com/office/drawing/2014/main" xmlns="" id="{E9CF165C-84BB-4DDF-B104-02607725941E}"/>
              </a:ext>
            </a:extLst>
          </p:cNvPr>
          <p:cNvSpPr/>
          <p:nvPr/>
        </p:nvSpPr>
        <p:spPr>
          <a:xfrm>
            <a:off x="5062025" y="1804585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1FB0932-8684-4B71-890B-F0AD628B5DDA}"/>
              </a:ext>
            </a:extLst>
          </p:cNvPr>
          <p:cNvSpPr txBox="1"/>
          <p:nvPr/>
        </p:nvSpPr>
        <p:spPr>
          <a:xfrm>
            <a:off x="7242830" y="169784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5</a:t>
            </a:r>
            <a:r>
              <a:rPr lang="sk-SK" sz="4400" dirty="0"/>
              <a:t>H</a:t>
            </a:r>
            <a:r>
              <a:rPr lang="sk-SK" sz="2400" dirty="0"/>
              <a:t>12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DC98F8DD-630B-4820-B388-367B340B1EDB}"/>
              </a:ext>
            </a:extLst>
          </p:cNvPr>
          <p:cNvSpPr txBox="1"/>
          <p:nvPr/>
        </p:nvSpPr>
        <p:spPr>
          <a:xfrm>
            <a:off x="0" y="3824068"/>
            <a:ext cx="180066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6. Hexán</a:t>
            </a:r>
          </a:p>
        </p:txBody>
      </p:sp>
      <p:pic>
        <p:nvPicPr>
          <p:cNvPr id="4100" name="Picture 4" descr="Hexán - Wikiwand">
            <a:extLst>
              <a:ext uri="{FF2B5EF4-FFF2-40B4-BE49-F238E27FC236}">
                <a16:creationId xmlns:a16="http://schemas.microsoft.com/office/drawing/2014/main" xmlns="" id="{AB081742-7B2A-4B7A-A645-401FB7B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869326"/>
            <a:ext cx="5039130" cy="19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173E459F-B157-4C48-8602-6CEF53F5B46E}"/>
              </a:ext>
            </a:extLst>
          </p:cNvPr>
          <p:cNvSpPr/>
          <p:nvPr/>
        </p:nvSpPr>
        <p:spPr>
          <a:xfrm>
            <a:off x="5174880" y="5567838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12A749AA-DF27-4E11-9252-AA243DE386A5}"/>
              </a:ext>
            </a:extLst>
          </p:cNvPr>
          <p:cNvSpPr txBox="1"/>
          <p:nvPr/>
        </p:nvSpPr>
        <p:spPr>
          <a:xfrm>
            <a:off x="7355685" y="5457437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6</a:t>
            </a:r>
            <a:r>
              <a:rPr lang="sk-SK" sz="4400" dirty="0"/>
              <a:t>H</a:t>
            </a:r>
            <a:r>
              <a:rPr lang="sk-SK" sz="2400" dirty="0"/>
              <a:t>14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10FB4552-2EEF-4F6A-A841-7154824DA96C}"/>
              </a:ext>
            </a:extLst>
          </p:cNvPr>
          <p:cNvSpPr txBox="1"/>
          <p:nvPr/>
        </p:nvSpPr>
        <p:spPr>
          <a:xfrm>
            <a:off x="7129974" y="2467288"/>
            <a:ext cx="474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9DDA2BE2-F747-42E8-82D4-AB9FA95AA3C9}"/>
              </a:ext>
            </a:extLst>
          </p:cNvPr>
          <p:cNvSpPr txBox="1"/>
          <p:nvPr/>
        </p:nvSpPr>
        <p:spPr>
          <a:xfrm>
            <a:off x="7242830" y="6076589"/>
            <a:ext cx="50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01F63AE7-9D8D-4B01-B60E-DA3044A32FBA}"/>
              </a:ext>
            </a:extLst>
          </p:cNvPr>
          <p:cNvCxnSpPr/>
          <p:nvPr/>
        </p:nvCxnSpPr>
        <p:spPr>
          <a:xfrm flipV="1">
            <a:off x="3080824" y="4316024"/>
            <a:ext cx="548640" cy="944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43EB7AA3-9E94-4C01-95C7-B7A5B823908E}"/>
              </a:ext>
            </a:extLst>
          </p:cNvPr>
          <p:cNvSpPr txBox="1"/>
          <p:nvPr/>
        </p:nvSpPr>
        <p:spPr>
          <a:xfrm>
            <a:off x="3488787" y="3687163"/>
            <a:ext cx="6583680" cy="5232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/>
              <a:t>Homologický rad </a:t>
            </a:r>
            <a:r>
              <a:rPr lang="sk-SK" sz="2800" dirty="0"/>
              <a:t>– vždy + viac CH</a:t>
            </a:r>
            <a:r>
              <a:rPr lang="sk-SK" dirty="0"/>
              <a:t>2</a:t>
            </a:r>
            <a:r>
              <a:rPr lang="sk-SK" sz="2800" dirty="0"/>
              <a:t> skupina</a:t>
            </a:r>
          </a:p>
        </p:txBody>
      </p:sp>
    </p:spTree>
    <p:extLst>
      <p:ext uri="{BB962C8B-B14F-4D97-AF65-F5344CB8AC3E}">
        <p14:creationId xmlns:p14="http://schemas.microsoft.com/office/powerpoint/2010/main" val="31870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457CE243-67F6-4438-BE99-D40303F08B10}"/>
              </a:ext>
            </a:extLst>
          </p:cNvPr>
          <p:cNvSpPr txBox="1"/>
          <p:nvPr/>
        </p:nvSpPr>
        <p:spPr>
          <a:xfrm>
            <a:off x="0" y="0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7. Heptán</a:t>
            </a:r>
          </a:p>
        </p:txBody>
      </p:sp>
      <p:pic>
        <p:nvPicPr>
          <p:cNvPr id="5122" name="Picture 2" descr="Heptán - Wikiwand">
            <a:extLst>
              <a:ext uri="{FF2B5EF4-FFF2-40B4-BE49-F238E27FC236}">
                <a16:creationId xmlns:a16="http://schemas.microsoft.com/office/drawing/2014/main" xmlns="" id="{871A783A-4A05-45B2-8D47-0CBDF3CB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1024596"/>
            <a:ext cx="5750168" cy="17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prava 3">
            <a:extLst>
              <a:ext uri="{FF2B5EF4-FFF2-40B4-BE49-F238E27FC236}">
                <a16:creationId xmlns:a16="http://schemas.microsoft.com/office/drawing/2014/main" xmlns="" id="{8A6E1700-004E-44BC-80D2-AC81E89A31A6}"/>
              </a:ext>
            </a:extLst>
          </p:cNvPr>
          <p:cNvSpPr/>
          <p:nvPr/>
        </p:nvSpPr>
        <p:spPr>
          <a:xfrm>
            <a:off x="6269504" y="16447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D9070677-4A06-4F8C-9EC6-5FA78BC9FD72}"/>
              </a:ext>
            </a:extLst>
          </p:cNvPr>
          <p:cNvSpPr txBox="1"/>
          <p:nvPr/>
        </p:nvSpPr>
        <p:spPr>
          <a:xfrm>
            <a:off x="8508922" y="15343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7</a:t>
            </a:r>
            <a:r>
              <a:rPr lang="sk-SK" sz="4400" dirty="0"/>
              <a:t>H</a:t>
            </a:r>
            <a:r>
              <a:rPr lang="sk-SK" sz="2400" dirty="0"/>
              <a:t>16</a:t>
            </a:r>
            <a:endParaRPr lang="sk-SK" sz="4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6D89D74A-4B40-42AA-9F1E-2055485F250A}"/>
              </a:ext>
            </a:extLst>
          </p:cNvPr>
          <p:cNvSpPr txBox="1"/>
          <p:nvPr/>
        </p:nvSpPr>
        <p:spPr>
          <a:xfrm>
            <a:off x="0" y="3459689"/>
            <a:ext cx="203981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dirty="0"/>
              <a:t>8. Oktán</a:t>
            </a:r>
          </a:p>
        </p:txBody>
      </p:sp>
      <p:pic>
        <p:nvPicPr>
          <p:cNvPr id="5124" name="Picture 4" descr="Modely alkanů">
            <a:extLst>
              <a:ext uri="{FF2B5EF4-FFF2-40B4-BE49-F238E27FC236}">
                <a16:creationId xmlns:a16="http://schemas.microsoft.com/office/drawing/2014/main" xmlns="" id="{3E30B5A9-4D41-4B96-816A-FFB443C5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8" y="4715234"/>
            <a:ext cx="5409614" cy="15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: doprava 7">
            <a:extLst>
              <a:ext uri="{FF2B5EF4-FFF2-40B4-BE49-F238E27FC236}">
                <a16:creationId xmlns:a16="http://schemas.microsoft.com/office/drawing/2014/main" xmlns="" id="{B9AF3D33-5032-40EA-997D-A65BC8FFE7F3}"/>
              </a:ext>
            </a:extLst>
          </p:cNvPr>
          <p:cNvSpPr/>
          <p:nvPr/>
        </p:nvSpPr>
        <p:spPr>
          <a:xfrm>
            <a:off x="6269504" y="5209546"/>
            <a:ext cx="206795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BD1AA3CF-BB09-47CA-8B1F-7B03822790EB}"/>
              </a:ext>
            </a:extLst>
          </p:cNvPr>
          <p:cNvSpPr txBox="1"/>
          <p:nvPr/>
        </p:nvSpPr>
        <p:spPr>
          <a:xfrm>
            <a:off x="8508922" y="4988745"/>
            <a:ext cx="163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C</a:t>
            </a:r>
            <a:r>
              <a:rPr lang="sk-SK" sz="2400" dirty="0"/>
              <a:t>8</a:t>
            </a:r>
            <a:r>
              <a:rPr lang="sk-SK" sz="4400" dirty="0"/>
              <a:t>H</a:t>
            </a:r>
            <a:r>
              <a:rPr lang="sk-SK" sz="2400" dirty="0"/>
              <a:t>18</a:t>
            </a:r>
            <a:endParaRPr lang="sk-SK" sz="4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66779ABD-F9D5-4BFE-B904-F49938B9F2C1}"/>
              </a:ext>
            </a:extLst>
          </p:cNvPr>
          <p:cNvSpPr txBox="1"/>
          <p:nvPr/>
        </p:nvSpPr>
        <p:spPr>
          <a:xfrm>
            <a:off x="6096000" y="2303786"/>
            <a:ext cx="590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85FFA334-7794-4D90-8666-6B8E7668D789}"/>
              </a:ext>
            </a:extLst>
          </p:cNvPr>
          <p:cNvSpPr txBox="1"/>
          <p:nvPr/>
        </p:nvSpPr>
        <p:spPr>
          <a:xfrm>
            <a:off x="5024510" y="6163023"/>
            <a:ext cx="697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CH</a:t>
            </a:r>
            <a:r>
              <a:rPr lang="sk-SK" sz="2400" dirty="0"/>
              <a:t>3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2</a:t>
            </a:r>
            <a:r>
              <a:rPr lang="sk-SK" sz="3600" dirty="0"/>
              <a:t>-CH</a:t>
            </a:r>
            <a:r>
              <a:rPr lang="sk-SK" sz="2400" dirty="0"/>
              <a:t>3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217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344</Words>
  <Application>Microsoft Office PowerPoint</Application>
  <PresentationFormat>Širokouhlá</PresentationFormat>
  <Paragraphs>114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Alkány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Lenka Tegiová</dc:creator>
  <cp:lastModifiedBy>student</cp:lastModifiedBy>
  <cp:revision>6</cp:revision>
  <dcterms:created xsi:type="dcterms:W3CDTF">2021-12-01T18:06:42Z</dcterms:created>
  <dcterms:modified xsi:type="dcterms:W3CDTF">2023-01-23T10:25:25Z</dcterms:modified>
</cp:coreProperties>
</file>