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103A8-1969-4D73-9E61-EF93F2BDA08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CF3911F8-FBC1-4B25-8DD5-949B579271C6}">
      <dgm:prSet phldrT="[Text]"/>
      <dgm:spPr/>
      <dgm:t>
        <a:bodyPr/>
        <a:lstStyle/>
        <a:p>
          <a:r>
            <a:rPr lang="sk-SK" dirty="0" smtClean="0"/>
            <a:t>Modus</a:t>
          </a:r>
          <a:endParaRPr lang="sk-SK" dirty="0"/>
        </a:p>
      </dgm:t>
    </dgm:pt>
    <dgm:pt modelId="{A26CA79F-FFBF-4F19-BC4D-093E1D06409E}" type="parTrans" cxnId="{DC71652D-CAE2-4AEF-BAB6-814D9FB7B3CE}">
      <dgm:prSet/>
      <dgm:spPr/>
      <dgm:t>
        <a:bodyPr/>
        <a:lstStyle/>
        <a:p>
          <a:endParaRPr lang="sk-SK"/>
        </a:p>
      </dgm:t>
    </dgm:pt>
    <dgm:pt modelId="{75A0E71B-E6BA-47C5-8A84-05F0B195F478}" type="sibTrans" cxnId="{DC71652D-CAE2-4AEF-BAB6-814D9FB7B3CE}">
      <dgm:prSet/>
      <dgm:spPr/>
      <dgm:t>
        <a:bodyPr/>
        <a:lstStyle/>
        <a:p>
          <a:endParaRPr lang="sk-SK"/>
        </a:p>
      </dgm:t>
    </dgm:pt>
    <dgm:pt modelId="{E98822DB-E624-45EA-BC46-A28F59B1B93A}">
      <dgm:prSet phldrT="[Text]"/>
      <dgm:spPr/>
      <dgm:t>
        <a:bodyPr/>
        <a:lstStyle/>
        <a:p>
          <a:r>
            <a:rPr lang="sk-SK" dirty="0" smtClean="0"/>
            <a:t>Medián</a:t>
          </a:r>
          <a:endParaRPr lang="sk-SK" dirty="0"/>
        </a:p>
      </dgm:t>
    </dgm:pt>
    <dgm:pt modelId="{BB2462EA-062A-46F3-AC50-4652F8AA0E7E}" type="parTrans" cxnId="{579EA456-5AC0-4DCC-98EC-4AA7E0514348}">
      <dgm:prSet/>
      <dgm:spPr/>
      <dgm:t>
        <a:bodyPr/>
        <a:lstStyle/>
        <a:p>
          <a:endParaRPr lang="sk-SK"/>
        </a:p>
      </dgm:t>
    </dgm:pt>
    <dgm:pt modelId="{A22F628C-230D-4654-AF1D-9F19E0D1EE5C}" type="sibTrans" cxnId="{579EA456-5AC0-4DCC-98EC-4AA7E0514348}">
      <dgm:prSet/>
      <dgm:spPr/>
      <dgm:t>
        <a:bodyPr/>
        <a:lstStyle/>
        <a:p>
          <a:endParaRPr lang="sk-SK"/>
        </a:p>
      </dgm:t>
    </dgm:pt>
    <dgm:pt modelId="{CDFCA67B-A069-43AF-8D9E-9DD2F2B3157A}">
      <dgm:prSet phldrT="[Text]"/>
      <dgm:spPr/>
      <dgm:t>
        <a:bodyPr/>
        <a:lstStyle/>
        <a:p>
          <a:r>
            <a:rPr lang="sk-SK" dirty="0" smtClean="0"/>
            <a:t>Aritmetický priemer</a:t>
          </a:r>
          <a:endParaRPr lang="sk-SK" dirty="0"/>
        </a:p>
      </dgm:t>
    </dgm:pt>
    <dgm:pt modelId="{9E3D5623-B2E1-4CD5-9BCF-D48D3B8196A1}" type="parTrans" cxnId="{C840FB3E-3AB2-4A2A-80FA-C9B93697A6DA}">
      <dgm:prSet/>
      <dgm:spPr/>
      <dgm:t>
        <a:bodyPr/>
        <a:lstStyle/>
        <a:p>
          <a:endParaRPr lang="sk-SK"/>
        </a:p>
      </dgm:t>
    </dgm:pt>
    <dgm:pt modelId="{CFC88EF4-CEEC-4215-AADF-749E0DD07EDA}" type="sibTrans" cxnId="{C840FB3E-3AB2-4A2A-80FA-C9B93697A6DA}">
      <dgm:prSet/>
      <dgm:spPr/>
      <dgm:t>
        <a:bodyPr/>
        <a:lstStyle/>
        <a:p>
          <a:endParaRPr lang="sk-SK"/>
        </a:p>
      </dgm:t>
    </dgm:pt>
    <dgm:pt modelId="{D73AA51F-C14F-4F75-91BC-64D2D3BCDB99}" type="pres">
      <dgm:prSet presAssocID="{99E103A8-1969-4D73-9E61-EF93F2BDA08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0310A641-37BD-4893-8AFB-64E0371BA679}" type="pres">
      <dgm:prSet presAssocID="{CF3911F8-FBC1-4B25-8DD5-949B579271C6}" presName="parentLin" presStyleCnt="0"/>
      <dgm:spPr/>
    </dgm:pt>
    <dgm:pt modelId="{E3EF7A6E-2E9F-41AF-BD59-C7AFECDCF63A}" type="pres">
      <dgm:prSet presAssocID="{CF3911F8-FBC1-4B25-8DD5-949B579271C6}" presName="parentLeftMargin" presStyleLbl="node1" presStyleIdx="0" presStyleCnt="3"/>
      <dgm:spPr/>
      <dgm:t>
        <a:bodyPr/>
        <a:lstStyle/>
        <a:p>
          <a:endParaRPr lang="sk-SK"/>
        </a:p>
      </dgm:t>
    </dgm:pt>
    <dgm:pt modelId="{9F6F3E61-FE3F-406A-8AC2-5803F01AB2E1}" type="pres">
      <dgm:prSet presAssocID="{CF3911F8-FBC1-4B25-8DD5-949B579271C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37CF6CDD-F91F-4027-9971-EB7BEABF2856}" type="pres">
      <dgm:prSet presAssocID="{CF3911F8-FBC1-4B25-8DD5-949B579271C6}" presName="negativeSpace" presStyleCnt="0"/>
      <dgm:spPr/>
    </dgm:pt>
    <dgm:pt modelId="{D13B930A-E5A5-49C9-827B-B0DC391FA31A}" type="pres">
      <dgm:prSet presAssocID="{CF3911F8-FBC1-4B25-8DD5-949B579271C6}" presName="childText" presStyleLbl="conFgAcc1" presStyleIdx="0" presStyleCnt="3">
        <dgm:presLayoutVars>
          <dgm:bulletEnabled val="1"/>
        </dgm:presLayoutVars>
      </dgm:prSet>
      <dgm:spPr/>
    </dgm:pt>
    <dgm:pt modelId="{447526B4-EFD7-4117-BB31-7A4B2761EA4A}" type="pres">
      <dgm:prSet presAssocID="{75A0E71B-E6BA-47C5-8A84-05F0B195F478}" presName="spaceBetweenRectangles" presStyleCnt="0"/>
      <dgm:spPr/>
    </dgm:pt>
    <dgm:pt modelId="{88C78D0B-4248-445D-8A36-C80DED54F454}" type="pres">
      <dgm:prSet presAssocID="{E98822DB-E624-45EA-BC46-A28F59B1B93A}" presName="parentLin" presStyleCnt="0"/>
      <dgm:spPr/>
    </dgm:pt>
    <dgm:pt modelId="{CA447EDB-DBE9-4653-A0B1-3C46CAE29A9C}" type="pres">
      <dgm:prSet presAssocID="{E98822DB-E624-45EA-BC46-A28F59B1B93A}" presName="parentLeftMargin" presStyleLbl="node1" presStyleIdx="0" presStyleCnt="3"/>
      <dgm:spPr/>
      <dgm:t>
        <a:bodyPr/>
        <a:lstStyle/>
        <a:p>
          <a:endParaRPr lang="sk-SK"/>
        </a:p>
      </dgm:t>
    </dgm:pt>
    <dgm:pt modelId="{4E0A8FAA-8E8A-4864-AFD4-7E6C30BA446C}" type="pres">
      <dgm:prSet presAssocID="{E98822DB-E624-45EA-BC46-A28F59B1B93A}" presName="parentText" presStyleLbl="node1" presStyleIdx="1" presStyleCnt="3" custLinFactNeighborX="12923" custLinFactNeighborY="-1201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60562D4-7F17-4D59-A300-5E19026DEC00}" type="pres">
      <dgm:prSet presAssocID="{E98822DB-E624-45EA-BC46-A28F59B1B93A}" presName="negativeSpace" presStyleCnt="0"/>
      <dgm:spPr/>
    </dgm:pt>
    <dgm:pt modelId="{276AE740-7DD9-4EDA-A0C5-BD25B491B315}" type="pres">
      <dgm:prSet presAssocID="{E98822DB-E624-45EA-BC46-A28F59B1B93A}" presName="childText" presStyleLbl="conFgAcc1" presStyleIdx="1" presStyleCnt="3">
        <dgm:presLayoutVars>
          <dgm:bulletEnabled val="1"/>
        </dgm:presLayoutVars>
      </dgm:prSet>
      <dgm:spPr/>
    </dgm:pt>
    <dgm:pt modelId="{BCCD4149-484E-49AD-8962-A0543FE58F07}" type="pres">
      <dgm:prSet presAssocID="{A22F628C-230D-4654-AF1D-9F19E0D1EE5C}" presName="spaceBetweenRectangles" presStyleCnt="0"/>
      <dgm:spPr/>
    </dgm:pt>
    <dgm:pt modelId="{DA186A6F-1528-4DF8-8277-B40F04A68326}" type="pres">
      <dgm:prSet presAssocID="{CDFCA67B-A069-43AF-8D9E-9DD2F2B3157A}" presName="parentLin" presStyleCnt="0"/>
      <dgm:spPr/>
    </dgm:pt>
    <dgm:pt modelId="{8BCE2D0C-EA4D-40AC-AAE7-D7BABACEC7C8}" type="pres">
      <dgm:prSet presAssocID="{CDFCA67B-A069-43AF-8D9E-9DD2F2B3157A}" presName="parentLeftMargin" presStyleLbl="node1" presStyleIdx="1" presStyleCnt="3"/>
      <dgm:spPr/>
      <dgm:t>
        <a:bodyPr/>
        <a:lstStyle/>
        <a:p>
          <a:endParaRPr lang="sk-SK"/>
        </a:p>
      </dgm:t>
    </dgm:pt>
    <dgm:pt modelId="{C1A94F45-52A2-46DF-8B8D-0E81389660A5}" type="pres">
      <dgm:prSet presAssocID="{CDFCA67B-A069-43AF-8D9E-9DD2F2B3157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38FA443-1D7F-4813-BA49-F47E2A9893A3}" type="pres">
      <dgm:prSet presAssocID="{CDFCA67B-A069-43AF-8D9E-9DD2F2B3157A}" presName="negativeSpace" presStyleCnt="0"/>
      <dgm:spPr/>
    </dgm:pt>
    <dgm:pt modelId="{52C5E44B-FCDA-497E-BC6A-38E38BF5C7A5}" type="pres">
      <dgm:prSet presAssocID="{CDFCA67B-A069-43AF-8D9E-9DD2F2B3157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E657275-EA4B-4644-A2B3-D510488C1916}" type="presOf" srcId="{99E103A8-1969-4D73-9E61-EF93F2BDA08A}" destId="{D73AA51F-C14F-4F75-91BC-64D2D3BCDB99}" srcOrd="0" destOrd="0" presId="urn:microsoft.com/office/officeart/2005/8/layout/list1"/>
    <dgm:cxn modelId="{DC71652D-CAE2-4AEF-BAB6-814D9FB7B3CE}" srcId="{99E103A8-1969-4D73-9E61-EF93F2BDA08A}" destId="{CF3911F8-FBC1-4B25-8DD5-949B579271C6}" srcOrd="0" destOrd="0" parTransId="{A26CA79F-FFBF-4F19-BC4D-093E1D06409E}" sibTransId="{75A0E71B-E6BA-47C5-8A84-05F0B195F478}"/>
    <dgm:cxn modelId="{C840FB3E-3AB2-4A2A-80FA-C9B93697A6DA}" srcId="{99E103A8-1969-4D73-9E61-EF93F2BDA08A}" destId="{CDFCA67B-A069-43AF-8D9E-9DD2F2B3157A}" srcOrd="2" destOrd="0" parTransId="{9E3D5623-B2E1-4CD5-9BCF-D48D3B8196A1}" sibTransId="{CFC88EF4-CEEC-4215-AADF-749E0DD07EDA}"/>
    <dgm:cxn modelId="{D1597712-05D5-406B-A8B9-2FD64D30A850}" type="presOf" srcId="{E98822DB-E624-45EA-BC46-A28F59B1B93A}" destId="{CA447EDB-DBE9-4653-A0B1-3C46CAE29A9C}" srcOrd="0" destOrd="0" presId="urn:microsoft.com/office/officeart/2005/8/layout/list1"/>
    <dgm:cxn modelId="{F1090D2C-6E3F-42EE-8425-631891C7C399}" type="presOf" srcId="{CF3911F8-FBC1-4B25-8DD5-949B579271C6}" destId="{E3EF7A6E-2E9F-41AF-BD59-C7AFECDCF63A}" srcOrd="0" destOrd="0" presId="urn:microsoft.com/office/officeart/2005/8/layout/list1"/>
    <dgm:cxn modelId="{3D1B57DA-694C-47E6-BCB0-27F75107A004}" type="presOf" srcId="{CDFCA67B-A069-43AF-8D9E-9DD2F2B3157A}" destId="{C1A94F45-52A2-46DF-8B8D-0E81389660A5}" srcOrd="1" destOrd="0" presId="urn:microsoft.com/office/officeart/2005/8/layout/list1"/>
    <dgm:cxn modelId="{579EA456-5AC0-4DCC-98EC-4AA7E0514348}" srcId="{99E103A8-1969-4D73-9E61-EF93F2BDA08A}" destId="{E98822DB-E624-45EA-BC46-A28F59B1B93A}" srcOrd="1" destOrd="0" parTransId="{BB2462EA-062A-46F3-AC50-4652F8AA0E7E}" sibTransId="{A22F628C-230D-4654-AF1D-9F19E0D1EE5C}"/>
    <dgm:cxn modelId="{EE62839B-BF9E-4914-8D42-D32144672E1E}" type="presOf" srcId="{CDFCA67B-A069-43AF-8D9E-9DD2F2B3157A}" destId="{8BCE2D0C-EA4D-40AC-AAE7-D7BABACEC7C8}" srcOrd="0" destOrd="0" presId="urn:microsoft.com/office/officeart/2005/8/layout/list1"/>
    <dgm:cxn modelId="{FC403A3F-7520-4B1B-9F2B-A1377E7E57FB}" type="presOf" srcId="{E98822DB-E624-45EA-BC46-A28F59B1B93A}" destId="{4E0A8FAA-8E8A-4864-AFD4-7E6C30BA446C}" srcOrd="1" destOrd="0" presId="urn:microsoft.com/office/officeart/2005/8/layout/list1"/>
    <dgm:cxn modelId="{9A9BB38F-F754-44CB-B947-77F341ED95E1}" type="presOf" srcId="{CF3911F8-FBC1-4B25-8DD5-949B579271C6}" destId="{9F6F3E61-FE3F-406A-8AC2-5803F01AB2E1}" srcOrd="1" destOrd="0" presId="urn:microsoft.com/office/officeart/2005/8/layout/list1"/>
    <dgm:cxn modelId="{76D9BBC6-3785-4A53-95E9-BC0E89484FA3}" type="presParOf" srcId="{D73AA51F-C14F-4F75-91BC-64D2D3BCDB99}" destId="{0310A641-37BD-4893-8AFB-64E0371BA679}" srcOrd="0" destOrd="0" presId="urn:microsoft.com/office/officeart/2005/8/layout/list1"/>
    <dgm:cxn modelId="{8A9F3F45-4600-4A3A-84F8-B39EE446D999}" type="presParOf" srcId="{0310A641-37BD-4893-8AFB-64E0371BA679}" destId="{E3EF7A6E-2E9F-41AF-BD59-C7AFECDCF63A}" srcOrd="0" destOrd="0" presId="urn:microsoft.com/office/officeart/2005/8/layout/list1"/>
    <dgm:cxn modelId="{8BA38B3A-1A43-4C4D-B2B3-C2C0112AC9C7}" type="presParOf" srcId="{0310A641-37BD-4893-8AFB-64E0371BA679}" destId="{9F6F3E61-FE3F-406A-8AC2-5803F01AB2E1}" srcOrd="1" destOrd="0" presId="urn:microsoft.com/office/officeart/2005/8/layout/list1"/>
    <dgm:cxn modelId="{9CDDEDD5-E38C-41C4-994E-666BC7189808}" type="presParOf" srcId="{D73AA51F-C14F-4F75-91BC-64D2D3BCDB99}" destId="{37CF6CDD-F91F-4027-9971-EB7BEABF2856}" srcOrd="1" destOrd="0" presId="urn:microsoft.com/office/officeart/2005/8/layout/list1"/>
    <dgm:cxn modelId="{AE5D3B97-FAEC-479E-8B1D-6DF94BD363C6}" type="presParOf" srcId="{D73AA51F-C14F-4F75-91BC-64D2D3BCDB99}" destId="{D13B930A-E5A5-49C9-827B-B0DC391FA31A}" srcOrd="2" destOrd="0" presId="urn:microsoft.com/office/officeart/2005/8/layout/list1"/>
    <dgm:cxn modelId="{64659779-19EF-46BE-A3E4-3F4BE63D9A23}" type="presParOf" srcId="{D73AA51F-C14F-4F75-91BC-64D2D3BCDB99}" destId="{447526B4-EFD7-4117-BB31-7A4B2761EA4A}" srcOrd="3" destOrd="0" presId="urn:microsoft.com/office/officeart/2005/8/layout/list1"/>
    <dgm:cxn modelId="{0A612F37-8850-463B-B531-143CA0D3D824}" type="presParOf" srcId="{D73AA51F-C14F-4F75-91BC-64D2D3BCDB99}" destId="{88C78D0B-4248-445D-8A36-C80DED54F454}" srcOrd="4" destOrd="0" presId="urn:microsoft.com/office/officeart/2005/8/layout/list1"/>
    <dgm:cxn modelId="{E222ED6F-2DAB-415E-A06E-95A5EDAE231E}" type="presParOf" srcId="{88C78D0B-4248-445D-8A36-C80DED54F454}" destId="{CA447EDB-DBE9-4653-A0B1-3C46CAE29A9C}" srcOrd="0" destOrd="0" presId="urn:microsoft.com/office/officeart/2005/8/layout/list1"/>
    <dgm:cxn modelId="{70805F90-ED89-46FC-A5BC-97B33B1A36C9}" type="presParOf" srcId="{88C78D0B-4248-445D-8A36-C80DED54F454}" destId="{4E0A8FAA-8E8A-4864-AFD4-7E6C30BA446C}" srcOrd="1" destOrd="0" presId="urn:microsoft.com/office/officeart/2005/8/layout/list1"/>
    <dgm:cxn modelId="{8BE735EC-EC4B-44A6-AC6F-6FC42837B166}" type="presParOf" srcId="{D73AA51F-C14F-4F75-91BC-64D2D3BCDB99}" destId="{560562D4-7F17-4D59-A300-5E19026DEC00}" srcOrd="5" destOrd="0" presId="urn:microsoft.com/office/officeart/2005/8/layout/list1"/>
    <dgm:cxn modelId="{9838883C-5E6E-4FB0-BF9E-5BEE7DCBE9B7}" type="presParOf" srcId="{D73AA51F-C14F-4F75-91BC-64D2D3BCDB99}" destId="{276AE740-7DD9-4EDA-A0C5-BD25B491B315}" srcOrd="6" destOrd="0" presId="urn:microsoft.com/office/officeart/2005/8/layout/list1"/>
    <dgm:cxn modelId="{47786BE9-7EDB-46D2-98A8-6369955E0B2E}" type="presParOf" srcId="{D73AA51F-C14F-4F75-91BC-64D2D3BCDB99}" destId="{BCCD4149-484E-49AD-8962-A0543FE58F07}" srcOrd="7" destOrd="0" presId="urn:microsoft.com/office/officeart/2005/8/layout/list1"/>
    <dgm:cxn modelId="{4BFAA151-5701-4B41-B84F-A1997026C767}" type="presParOf" srcId="{D73AA51F-C14F-4F75-91BC-64D2D3BCDB99}" destId="{DA186A6F-1528-4DF8-8277-B40F04A68326}" srcOrd="8" destOrd="0" presId="urn:microsoft.com/office/officeart/2005/8/layout/list1"/>
    <dgm:cxn modelId="{9DB3CDBF-BE9D-4CB6-9004-CC871502B1C9}" type="presParOf" srcId="{DA186A6F-1528-4DF8-8277-B40F04A68326}" destId="{8BCE2D0C-EA4D-40AC-AAE7-D7BABACEC7C8}" srcOrd="0" destOrd="0" presId="urn:microsoft.com/office/officeart/2005/8/layout/list1"/>
    <dgm:cxn modelId="{D1C1C08E-97A5-4555-87A7-5902BEC9FD8F}" type="presParOf" srcId="{DA186A6F-1528-4DF8-8277-B40F04A68326}" destId="{C1A94F45-52A2-46DF-8B8D-0E81389660A5}" srcOrd="1" destOrd="0" presId="urn:microsoft.com/office/officeart/2005/8/layout/list1"/>
    <dgm:cxn modelId="{C8025146-FFE4-41FF-AF35-1350D591F944}" type="presParOf" srcId="{D73AA51F-C14F-4F75-91BC-64D2D3BCDB99}" destId="{638FA443-1D7F-4813-BA49-F47E2A9893A3}" srcOrd="9" destOrd="0" presId="urn:microsoft.com/office/officeart/2005/8/layout/list1"/>
    <dgm:cxn modelId="{2454F29D-B21E-4776-A3D7-2C4BC0DFD4E8}" type="presParOf" srcId="{D73AA51F-C14F-4F75-91BC-64D2D3BCDB99}" destId="{52C5E44B-FCDA-497E-BC6A-38E38BF5C7A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B930A-E5A5-49C9-827B-B0DC391FA31A}">
      <dsp:nvSpPr>
        <dsp:cNvPr id="0" name=""/>
        <dsp:cNvSpPr/>
      </dsp:nvSpPr>
      <dsp:spPr>
        <a:xfrm>
          <a:off x="0" y="4939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F3E61-FE3F-406A-8AC2-5803F01AB2E1}">
      <dsp:nvSpPr>
        <dsp:cNvPr id="0" name=""/>
        <dsp:cNvSpPr/>
      </dsp:nvSpPr>
      <dsp:spPr>
        <a:xfrm>
          <a:off x="377190" y="511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000" kern="1200" dirty="0" smtClean="0"/>
            <a:t>Modus</a:t>
          </a:r>
          <a:endParaRPr lang="sk-SK" sz="3000" kern="1200" dirty="0"/>
        </a:p>
      </dsp:txBody>
      <dsp:txXfrm>
        <a:off x="420421" y="94393"/>
        <a:ext cx="5194198" cy="799138"/>
      </dsp:txXfrm>
    </dsp:sp>
    <dsp:sp modelId="{276AE740-7DD9-4EDA-A0C5-BD25B491B315}">
      <dsp:nvSpPr>
        <dsp:cNvPr id="0" name=""/>
        <dsp:cNvSpPr/>
      </dsp:nvSpPr>
      <dsp:spPr>
        <a:xfrm>
          <a:off x="0" y="18547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A8FAA-8E8A-4864-AFD4-7E6C30BA446C}">
      <dsp:nvSpPr>
        <dsp:cNvPr id="0" name=""/>
        <dsp:cNvSpPr/>
      </dsp:nvSpPr>
      <dsp:spPr>
        <a:xfrm>
          <a:off x="425934" y="1401326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000" kern="1200" dirty="0" smtClean="0"/>
            <a:t>Medián</a:t>
          </a:r>
          <a:endParaRPr lang="sk-SK" sz="3000" kern="1200" dirty="0"/>
        </a:p>
      </dsp:txBody>
      <dsp:txXfrm>
        <a:off x="469165" y="1444557"/>
        <a:ext cx="5194198" cy="799138"/>
      </dsp:txXfrm>
    </dsp:sp>
    <dsp:sp modelId="{52C5E44B-FCDA-497E-BC6A-38E38BF5C7A5}">
      <dsp:nvSpPr>
        <dsp:cNvPr id="0" name=""/>
        <dsp:cNvSpPr/>
      </dsp:nvSpPr>
      <dsp:spPr>
        <a:xfrm>
          <a:off x="0" y="32155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A94F45-52A2-46DF-8B8D-0E81389660A5}">
      <dsp:nvSpPr>
        <dsp:cNvPr id="0" name=""/>
        <dsp:cNvSpPr/>
      </dsp:nvSpPr>
      <dsp:spPr>
        <a:xfrm>
          <a:off x="377190" y="27727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000" kern="1200" dirty="0" smtClean="0"/>
            <a:t>Aritmetický priemer</a:t>
          </a:r>
          <a:endParaRPr lang="sk-SK" sz="3000" kern="1200" dirty="0"/>
        </a:p>
      </dsp:txBody>
      <dsp:txXfrm>
        <a:off x="420421" y="2815993"/>
        <a:ext cx="519419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F432-68F1-49F6-85DA-1188ACF45166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625C-35A9-4597-9273-DFF21643DA58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81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F432-68F1-49F6-85DA-1188ACF45166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625C-35A9-4597-9273-DFF21643D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882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F432-68F1-49F6-85DA-1188ACF45166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625C-35A9-4597-9273-DFF21643D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457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F432-68F1-49F6-85DA-1188ACF45166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625C-35A9-4597-9273-DFF21643D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635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F432-68F1-49F6-85DA-1188ACF45166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625C-35A9-4597-9273-DFF21643DA58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37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F432-68F1-49F6-85DA-1188ACF45166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625C-35A9-4597-9273-DFF21643D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254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F432-68F1-49F6-85DA-1188ACF45166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625C-35A9-4597-9273-DFF21643D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351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F432-68F1-49F6-85DA-1188ACF45166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625C-35A9-4597-9273-DFF21643D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20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F432-68F1-49F6-85DA-1188ACF45166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625C-35A9-4597-9273-DFF21643D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820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A37F432-68F1-49F6-85DA-1188ACF45166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5F625C-35A9-4597-9273-DFF21643D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591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F432-68F1-49F6-85DA-1188ACF45166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625C-35A9-4597-9273-DFF21643D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748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37F432-68F1-49F6-85DA-1188ACF45166}" type="datetimeFigureOut">
              <a:rPr lang="sk-SK" smtClean="0"/>
              <a:t>28.09.2016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5F625C-35A9-4597-9273-DFF21643DA58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98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Aritmetický priemer, modus, medián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Štatistika – 4. hodina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38223" y="6488668"/>
            <a:ext cx="3807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dirty="0" smtClean="0"/>
              <a:t>Mgr. Martin Janček, Gymnázium sv. Andreja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023386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Hodnota, ktorá charakterizuje celý štatistický súbor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35899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879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Modus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-683150" y="3959297"/>
                <a:ext cx="7543801" cy="35441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k-SK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4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sk-SK" sz="4000" dirty="0" smtClean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83150" y="3959297"/>
                <a:ext cx="7543801" cy="354419"/>
              </a:xfrm>
              <a:blipFill rotWithShape="0">
                <a:blip r:embed="rId2"/>
                <a:stretch>
                  <a:fillRect b="-305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BlokTextu 4"/>
          <p:cNvSpPr txBox="1"/>
          <p:nvPr/>
        </p:nvSpPr>
        <p:spPr>
          <a:xfrm>
            <a:off x="707095" y="1854998"/>
            <a:ext cx="7775527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Modus</a:t>
            </a:r>
            <a:r>
              <a:rPr lang="sk-SK" dirty="0" smtClean="0">
                <a:solidFill>
                  <a:srgbClr val="FFFF00"/>
                </a:solidFill>
              </a:rPr>
              <a:t> je hodnota štatistického znaku, ktorá sa v súbore vyskytuje najčastejšie.</a:t>
            </a:r>
          </a:p>
        </p:txBody>
      </p:sp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72281"/>
              </p:ext>
            </p:extLst>
          </p:nvPr>
        </p:nvGraphicFramePr>
        <p:xfrm>
          <a:off x="5107703" y="2463699"/>
          <a:ext cx="3259057" cy="224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583"/>
                <a:gridCol w="1722474"/>
              </a:tblGrid>
              <a:tr h="38927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Známka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Početnosť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sk-S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sk-S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sk-S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8</a:t>
                      </a:r>
                      <a:endParaRPr lang="sk-SK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sk-S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sk-S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ál 6"/>
          <p:cNvSpPr/>
          <p:nvPr/>
        </p:nvSpPr>
        <p:spPr>
          <a:xfrm>
            <a:off x="5522601" y="3585434"/>
            <a:ext cx="754912" cy="40403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FF0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707095" y="2459050"/>
            <a:ext cx="3763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Najčastejšie sa v súbore vyskytuje hodnota </a:t>
            </a:r>
            <a:r>
              <a:rPr lang="sk-SK" b="1" dirty="0" smtClean="0"/>
              <a:t>3</a:t>
            </a:r>
            <a:r>
              <a:rPr lang="sk-SK" dirty="0" smtClean="0"/>
              <a:t> </a:t>
            </a:r>
            <a:r>
              <a:rPr lang="sk-SK" dirty="0" smtClean="0"/>
              <a:t>(8 </a:t>
            </a:r>
            <a:r>
              <a:rPr lang="sk-SK" dirty="0" smtClean="0"/>
              <a:t>krát)</a:t>
            </a:r>
          </a:p>
          <a:p>
            <a:endParaRPr lang="sk-SK" dirty="0"/>
          </a:p>
          <a:p>
            <a:r>
              <a:rPr lang="sk-SK" dirty="0" smtClean="0"/>
              <a:t>Modus je 3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303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Medián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60443" y="2382797"/>
            <a:ext cx="7507073" cy="34047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400" dirty="0" smtClean="0">
                <a:solidFill>
                  <a:schemeClr val="accent2"/>
                </a:solidFill>
              </a:rPr>
              <a:t>Inými slovami:</a:t>
            </a:r>
          </a:p>
          <a:p>
            <a:pPr marL="0" indent="0">
              <a:buNone/>
            </a:pPr>
            <a:r>
              <a:rPr lang="sk-SK" sz="2400" b="1" dirty="0" smtClean="0">
                <a:solidFill>
                  <a:schemeClr val="accent2"/>
                </a:solidFill>
              </a:rPr>
              <a:t>Polovica </a:t>
            </a:r>
            <a:r>
              <a:rPr lang="sk-SK" sz="2400" dirty="0" smtClean="0">
                <a:solidFill>
                  <a:schemeClr val="accent2"/>
                </a:solidFill>
              </a:rPr>
              <a:t>hodnôt je menších </a:t>
            </a:r>
            <a:r>
              <a:rPr lang="sk-SK" sz="2400" dirty="0" smtClean="0">
                <a:solidFill>
                  <a:schemeClr val="accent2"/>
                </a:solidFill>
              </a:rPr>
              <a:t>(alebo sa rovná) ako </a:t>
            </a:r>
            <a:r>
              <a:rPr lang="sk-SK" sz="2400" dirty="0" smtClean="0">
                <a:solidFill>
                  <a:schemeClr val="accent2"/>
                </a:solidFill>
              </a:rPr>
              <a:t>medián a </a:t>
            </a:r>
            <a:r>
              <a:rPr lang="sk-SK" sz="2400" b="1" dirty="0" smtClean="0">
                <a:solidFill>
                  <a:schemeClr val="accent2"/>
                </a:solidFill>
              </a:rPr>
              <a:t>polovica</a:t>
            </a:r>
            <a:r>
              <a:rPr lang="sk-SK" sz="2400" dirty="0" smtClean="0">
                <a:solidFill>
                  <a:schemeClr val="accent2"/>
                </a:solidFill>
              </a:rPr>
              <a:t> hodnôt je väčších </a:t>
            </a:r>
            <a:r>
              <a:rPr lang="sk-SK" sz="2400" dirty="0" smtClean="0">
                <a:solidFill>
                  <a:schemeClr val="accent2"/>
                </a:solidFill>
              </a:rPr>
              <a:t>(alebo sa rovná) ako </a:t>
            </a:r>
            <a:r>
              <a:rPr lang="sk-SK" sz="2400" dirty="0" smtClean="0">
                <a:solidFill>
                  <a:schemeClr val="accent2"/>
                </a:solidFill>
              </a:rPr>
              <a:t>medián</a:t>
            </a:r>
          </a:p>
          <a:p>
            <a:pPr marL="0" indent="0">
              <a:buNone/>
            </a:pPr>
            <a:r>
              <a:rPr lang="sk-SK" sz="2400" i="1" u="sng" dirty="0" smtClean="0">
                <a:solidFill>
                  <a:schemeClr val="tx1"/>
                </a:solidFill>
              </a:rPr>
              <a:t>Príklad A</a:t>
            </a:r>
            <a:r>
              <a:rPr lang="sk-SK" sz="2400" dirty="0" smtClean="0">
                <a:solidFill>
                  <a:schemeClr val="tx1"/>
                </a:solidFill>
              </a:rPr>
              <a:t>: 1, 1, 1, 2, 3, 3, 4 – ak je hodnôt nepárny počet medián je prostredná hodnota. - </a:t>
            </a:r>
            <a:r>
              <a:rPr lang="sk-SK" sz="2800" dirty="0" smtClean="0">
                <a:solidFill>
                  <a:schemeClr val="tx1"/>
                </a:solidFill>
              </a:rPr>
              <a:t>2</a:t>
            </a:r>
          </a:p>
          <a:p>
            <a:pPr marL="0" indent="0">
              <a:buNone/>
            </a:pPr>
            <a:r>
              <a:rPr lang="sk-SK" sz="2400" i="1" u="sng" dirty="0" smtClean="0">
                <a:solidFill>
                  <a:schemeClr val="tx1"/>
                </a:solidFill>
              </a:rPr>
              <a:t>Príklad B</a:t>
            </a:r>
            <a:r>
              <a:rPr lang="sk-SK" sz="2400" dirty="0" smtClean="0">
                <a:solidFill>
                  <a:schemeClr val="tx1"/>
                </a:solidFill>
              </a:rPr>
              <a:t>: 1,2,2,3,4,5 – ak je hodnôt párny počet medián je </a:t>
            </a:r>
            <a:r>
              <a:rPr lang="sk-SK" sz="2400" dirty="0" err="1" smtClean="0">
                <a:solidFill>
                  <a:schemeClr val="tx1"/>
                </a:solidFill>
              </a:rPr>
              <a:t>aritm</a:t>
            </a:r>
            <a:r>
              <a:rPr lang="sk-SK" sz="2400" dirty="0" smtClean="0">
                <a:solidFill>
                  <a:schemeClr val="tx1"/>
                </a:solidFill>
              </a:rPr>
              <a:t>. priemer </a:t>
            </a:r>
            <a:r>
              <a:rPr lang="sk-SK" sz="2400" dirty="0" smtClean="0">
                <a:solidFill>
                  <a:schemeClr val="tx1"/>
                </a:solidFill>
              </a:rPr>
              <a:t>dvoch prostredných hodnôt – </a:t>
            </a:r>
            <a:r>
              <a:rPr lang="sk-SK" sz="2800" dirty="0">
                <a:solidFill>
                  <a:schemeClr val="tx1"/>
                </a:solidFill>
              </a:rPr>
              <a:t>2,5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1000719" y="1854172"/>
            <a:ext cx="7426520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Medián </a:t>
            </a:r>
            <a:r>
              <a:rPr lang="sk-SK" dirty="0" smtClean="0">
                <a:solidFill>
                  <a:srgbClr val="FFFF00"/>
                </a:solidFill>
              </a:rPr>
              <a:t>je prostredná hodnota štatistického znaku </a:t>
            </a:r>
            <a:r>
              <a:rPr lang="sk-SK" b="1" dirty="0" smtClean="0">
                <a:solidFill>
                  <a:srgbClr val="FFFF00"/>
                </a:solidFill>
              </a:rPr>
              <a:t>usporiadaného</a:t>
            </a:r>
            <a:r>
              <a:rPr lang="sk-SK" dirty="0" smtClean="0">
                <a:solidFill>
                  <a:srgbClr val="FFFF00"/>
                </a:solidFill>
              </a:rPr>
              <a:t> súboru.</a:t>
            </a:r>
          </a:p>
        </p:txBody>
      </p:sp>
      <p:sp>
        <p:nvSpPr>
          <p:cNvPr id="4" name="Ovál 3"/>
          <p:cNvSpPr/>
          <p:nvPr/>
        </p:nvSpPr>
        <p:spPr>
          <a:xfrm>
            <a:off x="2982685" y="3614056"/>
            <a:ext cx="337458" cy="664029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2590799" y="4517570"/>
            <a:ext cx="468085" cy="664029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ástupný symbol obsahu 2"/>
              <p:cNvSpPr txBox="1">
                <a:spLocks/>
              </p:cNvSpPr>
              <p:nvPr/>
            </p:nvSpPr>
            <p:spPr>
              <a:xfrm>
                <a:off x="7001965" y="4083762"/>
                <a:ext cx="1788936" cy="84661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sz="4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sz="40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sz="4000" dirty="0" smtClean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" name="Zástupný symbol obsah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965" y="4083762"/>
                <a:ext cx="1788936" cy="8466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ástupný symbol obsahu 2"/>
              <p:cNvSpPr txBox="1">
                <a:spLocks/>
              </p:cNvSpPr>
              <p:nvPr/>
            </p:nvSpPr>
            <p:spPr>
              <a:xfrm>
                <a:off x="7125814" y="4920772"/>
                <a:ext cx="1788936" cy="84661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sz="4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sz="40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sk-SK" sz="4000" dirty="0" smtClean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1" name="Zástupný symbol obsah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814" y="4920772"/>
                <a:ext cx="1788936" cy="8466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BlokTextu 11"/>
          <p:cNvSpPr txBox="1"/>
          <p:nvPr/>
        </p:nvSpPr>
        <p:spPr>
          <a:xfrm>
            <a:off x="1246957" y="5676408"/>
            <a:ext cx="6326091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bg1"/>
                </a:solidFill>
              </a:rPr>
              <a:t>Hodnoty usporiadam od najmenšej po najväčšiu</a:t>
            </a:r>
            <a:endParaRPr lang="sk-SK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88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Medián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4347469" y="2662168"/>
                <a:ext cx="4571472" cy="3248775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sk-SK" dirty="0" smtClean="0">
                    <a:solidFill>
                      <a:schemeClr val="tx1"/>
                    </a:solidFill>
                  </a:rPr>
                  <a:t>Do tabuľky pridáme stĺpec kumulatívna početnosť (absolútna početnosť hodnoty + kumulatívna početnosť predošlej hodnoty)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:r>
                  <a:rPr lang="sk-SK" dirty="0" smtClean="0">
                    <a:solidFill>
                      <a:schemeClr val="tx1"/>
                    </a:solidFill>
                  </a:rPr>
                  <a:t>Párny počet hodnôt: </a:t>
                </a:r>
                <a:br>
                  <a:rPr lang="sk-SK" dirty="0" smtClean="0">
                    <a:solidFill>
                      <a:schemeClr val="tx1"/>
                    </a:solidFill>
                  </a:rPr>
                </a:br>
                <a:r>
                  <a:rPr lang="sk-SK" dirty="0" smtClean="0">
                    <a:solidFill>
                      <a:schemeClr val="tx1"/>
                    </a:solidFill>
                  </a:rPr>
                  <a:t>   20:2=10, medián je priemer 10-ej a 11-ej hodnoty (2+3):2=2,5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sk-SK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sk-SK" b="1" dirty="0" smtClean="0">
                  <a:solidFill>
                    <a:srgbClr val="C0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sk-SK" dirty="0" smtClean="0">
                    <a:solidFill>
                      <a:schemeClr val="tx1"/>
                    </a:solidFill>
                  </a:rPr>
                  <a:t>Nepárny počet hodnôt:, medián je</a:t>
                </a:r>
                <a:br>
                  <a:rPr lang="sk-SK" dirty="0" smtClean="0">
                    <a:solidFill>
                      <a:schemeClr val="tx1"/>
                    </a:solidFill>
                  </a:rPr>
                </a:br>
                <a:r>
                  <a:rPr lang="sk-SK" dirty="0" smtClean="0">
                    <a:solidFill>
                      <a:schemeClr val="tx1"/>
                    </a:solidFill>
                  </a:rPr>
                  <a:t>(21</a:t>
                </a:r>
                <a:r>
                  <a:rPr lang="sk-SK" dirty="0" smtClean="0">
                    <a:solidFill>
                      <a:srgbClr val="FF0000"/>
                    </a:solidFill>
                  </a:rPr>
                  <a:t>+1</a:t>
                </a:r>
                <a:r>
                  <a:rPr lang="sk-SK" dirty="0" smtClean="0">
                    <a:solidFill>
                      <a:schemeClr val="tx1"/>
                    </a:solidFill>
                  </a:rPr>
                  <a:t>):2 = 11 –ta hodnota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sk-SK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sk-SK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7469" y="2662168"/>
                <a:ext cx="4571472" cy="3248775"/>
              </a:xfrm>
              <a:blipFill rotWithShape="0">
                <a:blip r:embed="rId2"/>
                <a:stretch>
                  <a:fillRect l="-3200" t="-2064" r="-28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BlokTextu 4"/>
          <p:cNvSpPr txBox="1"/>
          <p:nvPr/>
        </p:nvSpPr>
        <p:spPr>
          <a:xfrm>
            <a:off x="468613" y="1847425"/>
            <a:ext cx="8450327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Ako nájdem medián, ak poznám rozloženie absolútnej početnosti?</a:t>
            </a:r>
            <a:endParaRPr lang="sk-SK" dirty="0" smtClean="0">
              <a:solidFill>
                <a:srgbClr val="FFFF00"/>
              </a:solidFill>
            </a:endParaRPr>
          </a:p>
        </p:txBody>
      </p:sp>
      <p:graphicFrame>
        <p:nvGraphicFramePr>
          <p:cNvPr id="7" name="Tabuľ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04703"/>
              </p:ext>
            </p:extLst>
          </p:nvPr>
        </p:nvGraphicFramePr>
        <p:xfrm>
          <a:off x="468613" y="2626985"/>
          <a:ext cx="373327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76"/>
                <a:gridCol w="1280197"/>
                <a:gridCol w="1447800"/>
              </a:tblGrid>
              <a:tr h="38927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Známka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Absolútna početnosť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Kumulatívna početnosť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sk-S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i="1" dirty="0" smtClean="0"/>
                        <a:t>5</a:t>
                      </a:r>
                      <a:endParaRPr lang="sk-SK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sk-S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i="1" dirty="0" smtClean="0"/>
                        <a:t>5+5=</a:t>
                      </a:r>
                      <a:r>
                        <a:rPr lang="sk-SK" b="1" i="1" dirty="0" smtClean="0"/>
                        <a:t>10</a:t>
                      </a:r>
                      <a:endParaRPr lang="sk-SK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sk-S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8</a:t>
                      </a:r>
                      <a:endParaRPr lang="sk-SK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i="1" dirty="0" smtClean="0"/>
                        <a:t>8+10=</a:t>
                      </a:r>
                      <a:r>
                        <a:rPr lang="sk-SK" b="1" i="1" dirty="0" smtClean="0"/>
                        <a:t>18</a:t>
                      </a:r>
                      <a:endParaRPr lang="sk-SK" b="1" i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sk-S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i="1" dirty="0" smtClean="0"/>
                        <a:t>1+18=</a:t>
                      </a:r>
                      <a:r>
                        <a:rPr lang="sk-SK" b="1" i="1" dirty="0" smtClean="0"/>
                        <a:t>19</a:t>
                      </a:r>
                      <a:endParaRPr lang="sk-SK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sk-S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i="1" dirty="0" smtClean="0"/>
                        <a:t>1+19=</a:t>
                      </a:r>
                      <a:r>
                        <a:rPr lang="sk-SK" b="1" i="1" dirty="0" smtClean="0"/>
                        <a:t>20</a:t>
                      </a:r>
                      <a:endParaRPr lang="sk-SK" b="1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BlokTextu 5"/>
          <p:cNvSpPr txBox="1"/>
          <p:nvPr/>
        </p:nvSpPr>
        <p:spPr>
          <a:xfrm>
            <a:off x="1947160" y="4751933"/>
            <a:ext cx="77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---  2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2723337" y="4751933"/>
            <a:ext cx="1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  2 --        ---- 21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345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Aritmetický priemer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206351" y="1837307"/>
            <a:ext cx="8777018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Aritmetický priemer vypočítame ako súčet hodnôt delený </a:t>
            </a:r>
            <a:r>
              <a:rPr lang="sk-SK" sz="2400" smtClean="0">
                <a:solidFill>
                  <a:srgbClr val="FFFF00"/>
                </a:solidFill>
              </a:rPr>
              <a:t>ich počtom</a:t>
            </a:r>
            <a:r>
              <a:rPr lang="sk-SK" smtClean="0">
                <a:solidFill>
                  <a:srgbClr val="FFFF00"/>
                </a:solidFill>
              </a:rPr>
              <a:t>.</a:t>
            </a:r>
            <a:endParaRPr lang="sk-SK" dirty="0" smtClean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symbol obsahu 3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2398918"/>
                <a:ext cx="7543801" cy="3470176"/>
              </a:xfrm>
            </p:spPr>
            <p:txBody>
              <a:bodyPr/>
              <a:lstStyle/>
              <a:p>
                <a:r>
                  <a:rPr lang="sk-SK" dirty="0" smtClean="0"/>
                  <a:t>Máme známky: 2,1,1,3,5.</a:t>
                </a:r>
              </a:p>
              <a:p>
                <a:r>
                  <a:rPr lang="sk-SK" dirty="0" smtClean="0"/>
                  <a:t>Vypočítajte ich aritmetický priemer:</a:t>
                </a:r>
                <a:br>
                  <a:rPr lang="sk-SK" dirty="0" smtClean="0"/>
                </a:br>
                <a:r>
                  <a:rPr lang="sk-SK" dirty="0" smtClean="0"/>
                  <a:t/>
                </a:r>
                <a:br>
                  <a:rPr lang="sk-SK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k-SK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2+1+1+3+5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</a:rPr>
                      <m:t>=2,4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4" name="Zástupný symbol obsah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2398918"/>
                <a:ext cx="7543801" cy="3470176"/>
              </a:xfrm>
              <a:blipFill rotWithShape="0">
                <a:blip r:embed="rId2"/>
                <a:stretch>
                  <a:fillRect l="-808" t="-19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dĺžnik 6"/>
              <p:cNvSpPr/>
              <p:nvPr/>
            </p:nvSpPr>
            <p:spPr>
              <a:xfrm>
                <a:off x="3314561" y="4582480"/>
                <a:ext cx="16929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sk-SK" sz="32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32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sk-SK" sz="3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3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sk-SK" sz="3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sz="3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sk-SK" sz="32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" name="Obdĺžni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561" y="4582480"/>
                <a:ext cx="1692964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971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Aritmetický </a:t>
            </a:r>
            <a:r>
              <a:rPr lang="sk-SK" dirty="0" smtClean="0"/>
              <a:t>priemer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09946" y="2750297"/>
                <a:ext cx="4571472" cy="994389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sk-SK" dirty="0" smtClean="0">
                    <a:solidFill>
                      <a:schemeClr val="tx1"/>
                    </a:solidFill>
                  </a:rPr>
                  <a:t>Pri počítaní aritmetického priemeru treba prihliadnuť na početnosť jednotlivých hodnôt:</a:t>
                </a:r>
                <a:br>
                  <a:rPr lang="sk-SK" dirty="0" smtClean="0">
                    <a:solidFill>
                      <a:schemeClr val="tx1"/>
                    </a:solidFill>
                  </a:rPr>
                </a:br>
                <a:r>
                  <a:rPr lang="sk-SK" dirty="0" smtClean="0">
                    <a:solidFill>
                      <a:schemeClr val="tx1"/>
                    </a:solidFill>
                  </a:rPr>
                  <a:t/>
                </a:r>
                <a:br>
                  <a:rPr lang="sk-SK" dirty="0" smtClean="0">
                    <a:solidFill>
                      <a:schemeClr val="tx1"/>
                    </a:solidFill>
                  </a:rPr>
                </a:br>
                <a:endParaRPr lang="sk-SK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sk-SK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sk-SK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sk-SK" b="1" dirty="0" smtClean="0">
                    <a:solidFill>
                      <a:srgbClr val="C00000"/>
                    </a:solidFill>
                  </a:rPr>
                  <a:t/>
                </a:r>
                <a:br>
                  <a:rPr lang="sk-SK" b="1" dirty="0" smtClean="0">
                    <a:solidFill>
                      <a:srgbClr val="C00000"/>
                    </a:solidFill>
                  </a:rPr>
                </a:br>
                <a:endParaRPr lang="sk-SK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9946" y="2750297"/>
                <a:ext cx="4571472" cy="994389"/>
              </a:xfrm>
              <a:blipFill rotWithShape="0">
                <a:blip r:embed="rId2"/>
                <a:stretch>
                  <a:fillRect l="-3200" t="-6135" r="-2933" b="-10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BlokTextu 4"/>
          <p:cNvSpPr txBox="1"/>
          <p:nvPr/>
        </p:nvSpPr>
        <p:spPr>
          <a:xfrm>
            <a:off x="875124" y="1795988"/>
            <a:ext cx="7439472" cy="83099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400" dirty="0" smtClean="0">
                <a:solidFill>
                  <a:srgbClr val="FFFF00"/>
                </a:solidFill>
              </a:rPr>
              <a:t>Ako vypočítam aritmetický priemer, ak poznám rozloženie </a:t>
            </a:r>
            <a:br>
              <a:rPr lang="sk-SK" sz="2400" dirty="0" smtClean="0">
                <a:solidFill>
                  <a:srgbClr val="FFFF00"/>
                </a:solidFill>
              </a:rPr>
            </a:br>
            <a:r>
              <a:rPr lang="sk-SK" sz="2400" dirty="0" smtClean="0">
                <a:solidFill>
                  <a:srgbClr val="FFFF00"/>
                </a:solidFill>
              </a:rPr>
              <a:t>absolútnej početnosti?</a:t>
            </a:r>
            <a:endParaRPr lang="sk-SK" dirty="0" smtClean="0">
              <a:solidFill>
                <a:srgbClr val="FFFF00"/>
              </a:solidFill>
            </a:endParaRPr>
          </a:p>
        </p:txBody>
      </p:sp>
      <p:graphicFrame>
        <p:nvGraphicFramePr>
          <p:cNvPr id="7" name="Tabuľ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68404"/>
              </p:ext>
            </p:extLst>
          </p:nvPr>
        </p:nvGraphicFramePr>
        <p:xfrm>
          <a:off x="875124" y="3127545"/>
          <a:ext cx="228547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76"/>
                <a:gridCol w="1280197"/>
              </a:tblGrid>
              <a:tr h="38927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Známka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Absolútna početnosť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sk-S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sk-S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sk-S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8</a:t>
                      </a:r>
                      <a:endParaRPr lang="sk-SK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sk-S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sk-S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BlokTextu 9"/>
          <p:cNvSpPr txBox="1"/>
          <p:nvPr/>
        </p:nvSpPr>
        <p:spPr>
          <a:xfrm>
            <a:off x="2723337" y="4751933"/>
            <a:ext cx="1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  </a:t>
            </a:r>
            <a:endParaRPr lang="sk-SK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/>
              <p:cNvSpPr/>
              <p:nvPr/>
            </p:nvSpPr>
            <p:spPr>
              <a:xfrm>
                <a:off x="4347469" y="4998898"/>
                <a:ext cx="141417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𝟒𝟖</m:t>
                          </m:r>
                        </m:num>
                        <m:den>
                          <m:r>
                            <a:rPr lang="sk-SK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  <m:r>
                        <a:rPr lang="sk-SK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sk-SK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dĺžni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469" y="4998898"/>
                <a:ext cx="1414170" cy="6127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549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Cvičenie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2723337" y="4751933"/>
            <a:ext cx="1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 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393727" y="2143594"/>
            <a:ext cx="6402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dirty="0" smtClean="0"/>
              <a:t>Vypočítajte aritmetický priemer, modus a medián </a:t>
            </a:r>
            <a:br>
              <a:rPr lang="sk-SK" sz="2400" dirty="0" smtClean="0"/>
            </a:br>
            <a:r>
              <a:rPr lang="sk-SK" sz="2400" dirty="0" smtClean="0"/>
              <a:t>výšok </a:t>
            </a:r>
            <a:r>
              <a:rPr lang="sk-SK" sz="2400" smtClean="0"/>
              <a:t>žiakov vašej triedy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324240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a">
  <a:themeElements>
    <a:clrScheme name="Retrospektí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290</Words>
  <Application>Microsoft Office PowerPoint</Application>
  <PresentationFormat>Prezentácia na obrazovke (4:3)</PresentationFormat>
  <Paragraphs>86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 Math</vt:lpstr>
      <vt:lpstr>Wingdings</vt:lpstr>
      <vt:lpstr>Retrospektíva</vt:lpstr>
      <vt:lpstr>Aritmetický priemer, modus, medián</vt:lpstr>
      <vt:lpstr>Hodnota, ktorá charakterizuje celý štatistický súbor</vt:lpstr>
      <vt:lpstr>Modus</vt:lpstr>
      <vt:lpstr>Medián</vt:lpstr>
      <vt:lpstr>Medián</vt:lpstr>
      <vt:lpstr>Aritmetický priemer</vt:lpstr>
      <vt:lpstr>Aritmetický priemer</vt:lpstr>
      <vt:lpstr>Cvičenie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Aritmetický priemer, modus, medián</dc:title>
  <dc:creator>Martin Janček</dc:creator>
  <cp:lastModifiedBy>Martin Janček</cp:lastModifiedBy>
  <cp:revision>23</cp:revision>
  <dcterms:created xsi:type="dcterms:W3CDTF">2016-09-17T08:09:44Z</dcterms:created>
  <dcterms:modified xsi:type="dcterms:W3CDTF">2016-09-28T17:15:57Z</dcterms:modified>
</cp:coreProperties>
</file>