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</p:sldIdLst>
  <p:sldSz cx="9144000" cy="6858000" type="screen4x3"/>
  <p:notesSz cx="6858000" cy="9144000"/>
  <p:defaultTextStyle>
    <a:defPPr>
      <a:defRPr lang="sk-SK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Přímá spojovací čára 7"/>
          <p:cNvCxnSpPr/>
          <p:nvPr/>
        </p:nvCxnSpPr>
        <p:spPr>
          <a:xfrm>
            <a:off x="146367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Přímá spojovací čára 12"/>
          <p:cNvCxnSpPr/>
          <p:nvPr/>
        </p:nvCxnSpPr>
        <p:spPr>
          <a:xfrm>
            <a:off x="470852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a 13"/>
          <p:cNvSpPr/>
          <p:nvPr/>
        </p:nvSpPr>
        <p:spPr>
          <a:xfrm>
            <a:off x="4540250" y="3525838"/>
            <a:ext cx="46038" cy="46037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cs-CZ" smtClean="0"/>
              <a:t>Klepnutím lze upravit styl předlohy podnadpisů.</a:t>
            </a:r>
            <a:endParaRPr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7" name="Zástupný symbol pro datum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FE9FD-89E5-448A-A07A-147057600EFA}" type="datetimeFigureOut">
              <a:rPr lang="sk-SK"/>
              <a:pPr>
                <a:defRPr/>
              </a:pPr>
              <a:t>29. 4. 2022</a:t>
            </a:fld>
            <a:endParaRPr lang="sk-SK" dirty="0"/>
          </a:p>
        </p:txBody>
      </p:sp>
      <p:sp>
        <p:nvSpPr>
          <p:cNvPr id="8" name="Zástupný symbol pro číslo snímku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A8FEC0-A8CA-4A67-818C-5F602FFF1A84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  <p:sp>
        <p:nvSpPr>
          <p:cNvPr id="10" name="Zástupný symbol pro zápatí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188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C2F03-43AF-4A5C-ACA3-E69D3C518538}" type="datetimeFigureOut">
              <a:rPr lang="sk-SK"/>
              <a:pPr>
                <a:defRPr/>
              </a:pPr>
              <a:t>29. 4. 2022</a:t>
            </a:fld>
            <a:endParaRPr lang="sk-SK" dirty="0"/>
          </a:p>
        </p:txBody>
      </p:sp>
      <p:sp>
        <p:nvSpPr>
          <p:cNvPr id="5" name="Zástupný symbol pro zápatí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pro číslo snímku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8FD0B-AC5E-474F-A42F-410C9E5145A2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429333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7545E-1E39-4273-AAF2-0272FE851003}" type="datetimeFigureOut">
              <a:rPr lang="sk-SK"/>
              <a:pPr>
                <a:defRPr/>
              </a:pPr>
              <a:t>29. 4. 2022</a:t>
            </a:fld>
            <a:endParaRPr lang="sk-SK" dirty="0"/>
          </a:p>
        </p:txBody>
      </p:sp>
      <p:sp>
        <p:nvSpPr>
          <p:cNvPr id="5" name="Zástupný symbol pro zápatí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pro číslo snímku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D7965-1270-47E0-97FB-B71BFB21F879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09980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obsah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4" name="Zástupný symbol pro datum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BED49-6A0D-44D2-BDDA-E9CF3066A202}" type="datetimeFigureOut">
              <a:rPr lang="sk-SK"/>
              <a:pPr>
                <a:defRPr/>
              </a:pPr>
              <a:t>29. 4. 2022</a:t>
            </a:fld>
            <a:endParaRPr lang="sk-SK" dirty="0"/>
          </a:p>
        </p:txBody>
      </p:sp>
      <p:sp>
        <p:nvSpPr>
          <p:cNvPr id="5" name="Zástupný symbol pro zápatí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pro číslo snímku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3B638-1602-4955-BA29-8B54B0D1C3C6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56945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Přímá spojovací čára 6"/>
          <p:cNvCxnSpPr/>
          <p:nvPr/>
        </p:nvCxnSpPr>
        <p:spPr>
          <a:xfrm>
            <a:off x="685800" y="4916488"/>
            <a:ext cx="7924800" cy="4762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71F26-0FC7-4F63-82F5-389214AD7B68}" type="datetimeFigureOut">
              <a:rPr lang="sk-SK"/>
              <a:pPr>
                <a:defRPr/>
              </a:pPr>
              <a:t>29. 4. 2022</a:t>
            </a:fld>
            <a:endParaRPr lang="sk-SK" dirty="0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A23232-ACC5-4F2B-A1F2-6FF638301A26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7107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Zástupný symbol pro datum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9ABEE-19E8-4959-B40F-C0B6EF87F933}" type="datetimeFigureOut">
              <a:rPr lang="sk-SK"/>
              <a:pPr>
                <a:defRPr/>
              </a:pPr>
              <a:t>29. 4. 2022</a:t>
            </a:fld>
            <a:endParaRPr lang="sk-SK" dirty="0"/>
          </a:p>
        </p:txBody>
      </p:sp>
      <p:sp>
        <p:nvSpPr>
          <p:cNvPr id="6" name="Zástupný symbol pro zápatí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pro číslo snímku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8D22C-3CF7-4B43-9FCA-723955A79A91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61523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Přímá spojovací čára 9"/>
          <p:cNvCxnSpPr/>
          <p:nvPr/>
        </p:nvCxnSpPr>
        <p:spPr>
          <a:xfrm>
            <a:off x="563563" y="2179638"/>
            <a:ext cx="3748087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Přímá spojovací čára 16"/>
          <p:cNvCxnSpPr/>
          <p:nvPr/>
        </p:nvCxnSpPr>
        <p:spPr>
          <a:xfrm>
            <a:off x="4754563" y="2179638"/>
            <a:ext cx="3749675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32" name="Zástupný symbol pro obsah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34" name="Zástupný symbol pro obsah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12" name="Zástupný symbol pro text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A0CA7D2-32F2-4F33-B442-63D12024755F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  <p:sp>
        <p:nvSpPr>
          <p:cNvPr id="10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1" name="Zástupný symbol pro datum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B76CB-A192-47D0-84E5-CF0941681E9D}" type="datetimeFigureOut">
              <a:rPr lang="sk-SK"/>
              <a:pPr>
                <a:defRPr/>
              </a:pPr>
              <a:t>29. 4. 2022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409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datum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19C11-4A82-4D66-9885-4C637BE36A25}" type="datetimeFigureOut">
              <a:rPr lang="sk-SK"/>
              <a:pPr>
                <a:defRPr/>
              </a:pPr>
              <a:t>29. 4. 2022</a:t>
            </a:fld>
            <a:endParaRPr lang="sk-SK" dirty="0"/>
          </a:p>
        </p:txBody>
      </p:sp>
      <p:sp>
        <p:nvSpPr>
          <p:cNvPr id="4" name="Zástupný symbol pro zápatí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pro číslo snímku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88748-A417-4E23-AC7C-1AEAE5C0989F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11600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69562-A597-45B4-BA2D-4645AE4028F2}" type="datetimeFigureOut">
              <a:rPr lang="sk-SK"/>
              <a:pPr>
                <a:defRPr/>
              </a:pPr>
              <a:t>29. 4. 2022</a:t>
            </a:fld>
            <a:endParaRPr lang="sk-SK" dirty="0"/>
          </a:p>
        </p:txBody>
      </p:sp>
      <p:sp>
        <p:nvSpPr>
          <p:cNvPr id="3" name="Zástupný symbol pro zápatí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Zástupný symbol pro číslo snímku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2B1E6-FD23-46B8-848F-7978D9B37E44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81087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pro obsah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5" name="Zástupný symbol pro datum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7ABCB-E852-4EDB-A331-5B3921120714}" type="datetimeFigureOut">
              <a:rPr lang="sk-SK"/>
              <a:pPr>
                <a:defRPr/>
              </a:pPr>
              <a:t>29. 4. 2022</a:t>
            </a:fld>
            <a:endParaRPr lang="sk-SK" dirty="0"/>
          </a:p>
        </p:txBody>
      </p:sp>
      <p:sp>
        <p:nvSpPr>
          <p:cNvPr id="6" name="Zástupný symbol pro zápatí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pro číslo snímku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79853-0025-4C56-935D-AF658A8B81E5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641388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noProof="0" dirty="0" smtClean="0"/>
              <a:t>Klepnutím na ikonu přidáte obrázek.</a:t>
            </a:r>
            <a:endParaRPr lang="en-US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F56CE-9214-4F4A-A962-3B425C54158A}" type="datetimeFigureOut">
              <a:rPr lang="sk-SK"/>
              <a:pPr>
                <a:defRPr/>
              </a:pPr>
              <a:t>29. 4. 2022</a:t>
            </a:fld>
            <a:endParaRPr lang="sk-SK" dirty="0"/>
          </a:p>
        </p:txBody>
      </p:sp>
      <p:sp>
        <p:nvSpPr>
          <p:cNvPr id="6" name="Zástupný symbol pro zápatí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pro číslo snímku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90683-9E34-43B5-BD47-423EDAFF7160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6601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97C5D7"/>
            </a:gs>
            <a:gs pos="50000">
              <a:srgbClr val="C1DAE4"/>
            </a:gs>
            <a:gs pos="100000">
              <a:srgbClr val="E1ECF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ástupný symbol pro text 8"/>
          <p:cNvSpPr>
            <a:spLocks noGrp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sk-SK" smtClean="0"/>
              <a:t>Klepnutím lze upravit styly předlohy textu.</a:t>
            </a:r>
          </a:p>
          <a:p>
            <a:pPr lvl="1"/>
            <a:r>
              <a:rPr lang="cs-CZ" altLang="sk-SK" smtClean="0"/>
              <a:t>Druhá úroveň</a:t>
            </a:r>
          </a:p>
          <a:p>
            <a:pPr lvl="2"/>
            <a:r>
              <a:rPr lang="cs-CZ" altLang="sk-SK" smtClean="0"/>
              <a:t>Třetí úroveň</a:t>
            </a:r>
          </a:p>
          <a:p>
            <a:pPr lvl="3"/>
            <a:r>
              <a:rPr lang="cs-CZ" altLang="sk-SK" smtClean="0"/>
              <a:t>Čtvrtá úroveň</a:t>
            </a:r>
          </a:p>
          <a:p>
            <a:pPr lvl="4"/>
            <a:r>
              <a:rPr lang="cs-CZ" altLang="sk-SK" smtClean="0"/>
              <a:t>Pátá úroveň</a:t>
            </a:r>
            <a:endParaRPr lang="en-US" altLang="sk-SK" smtClean="0"/>
          </a:p>
        </p:txBody>
      </p:sp>
      <p:sp>
        <p:nvSpPr>
          <p:cNvPr id="24" name="Zástupný symbol pro datum 23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9F08C27-52B0-44A6-B373-3A29172F4652}" type="datetimeFigureOut">
              <a:rPr lang="sk-SK"/>
              <a:pPr>
                <a:defRPr/>
              </a:pPr>
              <a:t>29. 4. 2022</a:t>
            </a:fld>
            <a:endParaRPr lang="sk-SK" dirty="0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600" smtClean="0">
                <a:solidFill>
                  <a:schemeClr val="tx2"/>
                </a:solidFill>
                <a:latin typeface="Constantia" panose="02030602050306030303" pitchFamily="18" charset="0"/>
              </a:defRPr>
            </a:lvl1pPr>
          </a:lstStyle>
          <a:p>
            <a:pPr>
              <a:defRPr/>
            </a:pPr>
            <a:fld id="{8BCCB12C-11B1-4B88-98EB-014FF95BBE40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  <p:sp>
        <p:nvSpPr>
          <p:cNvPr id="5" name="Zástupný symbol pro nadpis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793" r:id="rId2"/>
    <p:sldLayoutId id="2147483802" r:id="rId3"/>
    <p:sldLayoutId id="2147483794" r:id="rId4"/>
    <p:sldLayoutId id="2147483803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200" kern="1200" spc="-10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300"/>
        </a:spcBef>
        <a:spcAft>
          <a:spcPct val="0"/>
        </a:spcAft>
        <a:buClr>
          <a:srgbClr val="E0A208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ts val="300"/>
        </a:spcBef>
        <a:spcAft>
          <a:spcPct val="0"/>
        </a:spcAft>
        <a:buClr>
          <a:srgbClr val="BB8605"/>
        </a:buClr>
        <a:buSzPct val="85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ts val="300"/>
        </a:spcBef>
        <a:spcAft>
          <a:spcPct val="0"/>
        </a:spcAft>
        <a:buClr>
          <a:srgbClr val="E0A208"/>
        </a:buClr>
        <a:buSzPct val="85000"/>
        <a:buFont typeface="Wingdings 2" panose="05020102010507070707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ts val="338"/>
        </a:spcBef>
        <a:spcAft>
          <a:spcPct val="0"/>
        </a:spcAft>
        <a:buClr>
          <a:srgbClr val="E0A208"/>
        </a:buClr>
        <a:buSzPct val="85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2247064" y="841653"/>
            <a:ext cx="4643470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Stereometria</a:t>
            </a:r>
            <a:endParaRPr lang="cs-CZ" sz="5400" b="1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TextovéPole 4"/>
          <p:cNvSpPr txBox="1">
            <a:spLocks noChangeArrowheads="1"/>
          </p:cNvSpPr>
          <p:nvPr/>
        </p:nvSpPr>
        <p:spPr bwMode="auto">
          <a:xfrm>
            <a:off x="1246188" y="1627188"/>
            <a:ext cx="64293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>
                <a:solidFill>
                  <a:schemeClr val="bg1"/>
                </a:solidFill>
              </a:rPr>
              <a:t>- časť geometrie zaoberajúca sa vlastnosťami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>
                <a:solidFill>
                  <a:schemeClr val="bg1"/>
                </a:solidFill>
              </a:rPr>
              <a:t>priestorových útvarov.</a:t>
            </a:r>
          </a:p>
        </p:txBody>
      </p:sp>
      <p:sp>
        <p:nvSpPr>
          <p:cNvPr id="8" name="TextovéPole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36638" y="3989388"/>
            <a:ext cx="8072437" cy="1848711"/>
          </a:xfrm>
          <a:prstGeom prst="rect">
            <a:avLst/>
          </a:prstGeom>
          <a:blipFill>
            <a:blip r:embed="rId2"/>
            <a:stretch>
              <a:fillRect l="-1208"/>
            </a:stretch>
          </a:blipFill>
        </p:spPr>
        <p:txBody>
          <a:bodyPr/>
          <a:lstStyle/>
          <a:p>
            <a:r>
              <a:rPr lang="sk-SK">
                <a:noFill/>
              </a:rPr>
              <a:t> </a:t>
            </a:r>
          </a:p>
        </p:txBody>
      </p:sp>
      <p:sp>
        <p:nvSpPr>
          <p:cNvPr id="9" name="Obdélník 8"/>
          <p:cNvSpPr/>
          <p:nvPr/>
        </p:nvSpPr>
        <p:spPr>
          <a:xfrm>
            <a:off x="750286" y="3417411"/>
            <a:ext cx="6801862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cs-CZ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+mn-lt"/>
              </a:rPr>
              <a:t>Základné útvary v stereometrii: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>
            <a:spLocks noChangeArrowheads="1"/>
          </p:cNvSpPr>
          <p:nvPr/>
        </p:nvSpPr>
        <p:spPr bwMode="auto">
          <a:xfrm>
            <a:off x="428625" y="1071563"/>
            <a:ext cx="8358188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sk-SK" altLang="sk-SK" sz="2400">
                <a:solidFill>
                  <a:schemeClr val="bg1"/>
                </a:solidFill>
              </a:rPr>
              <a:t>1. Dvoma rôznymi bodmi A, B je určená jediná priamka.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endParaRPr lang="sk-SK" altLang="sk-SK" sz="240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sk-SK" altLang="sk-SK" sz="2400">
                <a:solidFill>
                  <a:schemeClr val="bg1"/>
                </a:solidFill>
              </a:rPr>
              <a:t>2. Ak ležia dva rôzne body v rovine, tak priamka nimi určená leží tiež v tejto rovine.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endParaRPr lang="sk-SK" altLang="sk-SK" sz="240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sk-SK" altLang="sk-SK" sz="2400">
                <a:solidFill>
                  <a:schemeClr val="bg1"/>
                </a:solidFill>
              </a:rPr>
              <a:t>3. Ak majú dve rôzne roviny spoločný bod, tak majú spoločnú celú priamku, ktorá týmto bodom prechádza.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endParaRPr lang="sk-SK" altLang="sk-SK" sz="240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sk-SK" altLang="sk-SK" sz="2400">
                <a:solidFill>
                  <a:schemeClr val="bg1"/>
                </a:solidFill>
              </a:rPr>
              <a:t>4. Rovina je jednoznačne určená: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sk-SK" altLang="sk-SK" sz="2400">
                <a:solidFill>
                  <a:schemeClr val="bg1"/>
                </a:solidFill>
              </a:rPr>
              <a:t>	a) priamkou a bodom, ktorý na nej leží,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sk-SK" altLang="sk-SK" sz="2400">
                <a:solidFill>
                  <a:schemeClr val="bg1"/>
                </a:solidFill>
              </a:rPr>
              <a:t>	b) dvoma rôznymi rovnobežnými priamkami,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sk-SK" altLang="sk-SK" sz="2400">
                <a:solidFill>
                  <a:schemeClr val="bg1"/>
                </a:solidFill>
              </a:rPr>
              <a:t>	c) dvoma rôznobežnými priamkami,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sk-SK" altLang="sk-SK" sz="2400">
                <a:solidFill>
                  <a:schemeClr val="bg1"/>
                </a:solidFill>
              </a:rPr>
              <a:t>	d) tromi rôznymi bodmi, ktoré neležia v tej istej priamke. </a:t>
            </a:r>
          </a:p>
        </p:txBody>
      </p:sp>
      <p:sp>
        <p:nvSpPr>
          <p:cNvPr id="4" name="Obdélník 3"/>
          <p:cNvSpPr/>
          <p:nvPr/>
        </p:nvSpPr>
        <p:spPr>
          <a:xfrm>
            <a:off x="357158" y="428604"/>
            <a:ext cx="2223686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cs-CZ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+mn-lt"/>
              </a:rPr>
              <a:t>Tvrdenia: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162053" y="285728"/>
            <a:ext cx="8981947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cs-CZ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+mn-lt"/>
              </a:rPr>
              <a:t>Vzájomná poloha bodov, priamok a </a:t>
            </a:r>
            <a:r>
              <a:rPr lang="sk-SK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+mn-lt"/>
              </a:rPr>
              <a:t>rovín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357188" y="1000125"/>
            <a:ext cx="8286750" cy="5262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Bod, bod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a) body sú totožné, t.j. 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A= B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b) body sú rôzne, t.j. 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A≠ B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Bod, priamka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a) bod leží na priamke, t.j. 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A </a:t>
            </a:r>
            <a:r>
              <a:rPr lang="az-Cyrl-AZ" sz="2400" b="1" dirty="0">
                <a:solidFill>
                  <a:schemeClr val="bg1"/>
                </a:solidFill>
                <a:latin typeface="+mn-lt"/>
              </a:rPr>
              <a:t>є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 p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	b) bod neleží na priamke, t.j. 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A </a:t>
            </a:r>
            <a:r>
              <a:rPr lang="az-Cyrl-AZ" sz="2400" b="1" dirty="0">
                <a:solidFill>
                  <a:schemeClr val="bg1"/>
                </a:solidFill>
                <a:latin typeface="+mn-lt"/>
              </a:rPr>
              <a:t>є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 p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Bod, rovina 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a) bod leží v rovine, t.j. 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A </a:t>
            </a:r>
            <a:r>
              <a:rPr lang="az-Cyrl-AZ" sz="2400" b="1" dirty="0">
                <a:solidFill>
                  <a:schemeClr val="bg1"/>
                </a:solidFill>
                <a:latin typeface="+mn-lt"/>
              </a:rPr>
              <a:t>є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l-GR" sz="2400" b="1" dirty="0">
                <a:solidFill>
                  <a:schemeClr val="bg1"/>
                </a:solidFill>
                <a:latin typeface="+mn-lt"/>
              </a:rPr>
              <a:t>β</a:t>
            </a:r>
            <a:endParaRPr lang="sk-SK" sz="2400" b="1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b="1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bg1"/>
                </a:solidFill>
                <a:latin typeface="+mn-lt"/>
              </a:rPr>
              <a:t>	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b) bod neleží v rovine, t.j. 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A </a:t>
            </a:r>
            <a:r>
              <a:rPr lang="az-Cyrl-AZ" sz="2400" b="1" dirty="0">
                <a:solidFill>
                  <a:schemeClr val="bg1"/>
                </a:solidFill>
                <a:latin typeface="+mn-lt"/>
              </a:rPr>
              <a:t>є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l-GR" sz="2400" b="1" dirty="0">
                <a:solidFill>
                  <a:schemeClr val="bg1"/>
                </a:solidFill>
                <a:latin typeface="+mn-lt"/>
              </a:rPr>
              <a:t>β</a:t>
            </a:r>
            <a:endParaRPr lang="sk-SK" sz="240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4" name="Skupina 50"/>
          <p:cNvGrpSpPr>
            <a:grpSpLocks/>
          </p:cNvGrpSpPr>
          <p:nvPr/>
        </p:nvGrpSpPr>
        <p:grpSpPr bwMode="auto">
          <a:xfrm>
            <a:off x="6715125" y="1522413"/>
            <a:ext cx="857250" cy="490537"/>
            <a:chOff x="6715140" y="1522437"/>
            <a:chExt cx="857256" cy="489945"/>
          </a:xfrm>
        </p:grpSpPr>
        <p:grpSp>
          <p:nvGrpSpPr>
            <p:cNvPr id="7207" name="Skupina 7"/>
            <p:cNvGrpSpPr>
              <a:grpSpLocks/>
            </p:cNvGrpSpPr>
            <p:nvPr/>
          </p:nvGrpSpPr>
          <p:grpSpPr bwMode="auto">
            <a:xfrm rot="2520000">
              <a:off x="6808841" y="1522437"/>
              <a:ext cx="108000" cy="108000"/>
              <a:chOff x="5715008" y="1500174"/>
              <a:chExt cx="142876" cy="142876"/>
            </a:xfrm>
          </p:grpSpPr>
          <p:cxnSp>
            <p:nvCxnSpPr>
              <p:cNvPr id="5" name="Přímá spojovací čára 4"/>
              <p:cNvCxnSpPr/>
              <p:nvPr/>
            </p:nvCxnSpPr>
            <p:spPr>
              <a:xfrm rot="16200000" flipH="1">
                <a:off x="5714987" y="1500172"/>
                <a:ext cx="142638" cy="14281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Přímá spojovací čára 6"/>
              <p:cNvCxnSpPr/>
              <p:nvPr/>
            </p:nvCxnSpPr>
            <p:spPr>
              <a:xfrm rot="5400000">
                <a:off x="5714987" y="1500172"/>
                <a:ext cx="142638" cy="14281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ovéPole 8"/>
            <p:cNvSpPr txBox="1"/>
            <p:nvPr/>
          </p:nvSpPr>
          <p:spPr>
            <a:xfrm>
              <a:off x="6715140" y="1642941"/>
              <a:ext cx="857256" cy="36944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k-SK" dirty="0">
                  <a:solidFill>
                    <a:srgbClr val="000000"/>
                  </a:solidFill>
                  <a:latin typeface="+mn-lt"/>
                </a:rPr>
                <a:t>A = B</a:t>
              </a:r>
            </a:p>
          </p:txBody>
        </p:sp>
      </p:grpSp>
      <p:grpSp>
        <p:nvGrpSpPr>
          <p:cNvPr id="8" name="Skupina 9"/>
          <p:cNvGrpSpPr>
            <a:grpSpLocks/>
          </p:cNvGrpSpPr>
          <p:nvPr/>
        </p:nvGrpSpPr>
        <p:grpSpPr bwMode="auto">
          <a:xfrm rot="2520000">
            <a:off x="5451475" y="2236788"/>
            <a:ext cx="107950" cy="107950"/>
            <a:chOff x="5715008" y="1500174"/>
            <a:chExt cx="142876" cy="142876"/>
          </a:xfrm>
        </p:grpSpPr>
        <p:cxnSp>
          <p:nvCxnSpPr>
            <p:cNvPr id="11" name="Přímá spojovací čára 10"/>
            <p:cNvCxnSpPr/>
            <p:nvPr/>
          </p:nvCxnSpPr>
          <p:spPr>
            <a:xfrm rot="16200000" flipH="1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římá spojovací čára 11"/>
            <p:cNvCxnSpPr/>
            <p:nvPr/>
          </p:nvCxnSpPr>
          <p:spPr>
            <a:xfrm rot="5400000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Skupina 12"/>
          <p:cNvGrpSpPr>
            <a:grpSpLocks/>
          </p:cNvGrpSpPr>
          <p:nvPr/>
        </p:nvGrpSpPr>
        <p:grpSpPr bwMode="auto">
          <a:xfrm rot="2520000">
            <a:off x="6107113" y="2227263"/>
            <a:ext cx="107950" cy="107950"/>
            <a:chOff x="5715008" y="1500174"/>
            <a:chExt cx="142876" cy="142876"/>
          </a:xfrm>
        </p:grpSpPr>
        <p:cxnSp>
          <p:nvCxnSpPr>
            <p:cNvPr id="14" name="Přímá spojovací čára 13"/>
            <p:cNvCxnSpPr/>
            <p:nvPr/>
          </p:nvCxnSpPr>
          <p:spPr>
            <a:xfrm rot="16200000" flipH="1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ovací čára 14"/>
            <p:cNvCxnSpPr/>
            <p:nvPr/>
          </p:nvCxnSpPr>
          <p:spPr>
            <a:xfrm rot="5400000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ovéPole 15"/>
          <p:cNvSpPr txBox="1"/>
          <p:nvPr/>
        </p:nvSpPr>
        <p:spPr>
          <a:xfrm>
            <a:off x="5286375" y="2357438"/>
            <a:ext cx="4286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dirty="0">
                <a:solidFill>
                  <a:srgbClr val="000000"/>
                </a:solidFill>
                <a:latin typeface="+mn-lt"/>
              </a:rPr>
              <a:t>A</a:t>
            </a:r>
          </a:p>
        </p:txBody>
      </p:sp>
      <p:sp>
        <p:nvSpPr>
          <p:cNvPr id="17" name="TextovéPole 16"/>
          <p:cNvSpPr txBox="1"/>
          <p:nvPr/>
        </p:nvSpPr>
        <p:spPr>
          <a:xfrm>
            <a:off x="6072188" y="2428875"/>
            <a:ext cx="3571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dirty="0">
                <a:solidFill>
                  <a:srgbClr val="000000"/>
                </a:solidFill>
                <a:latin typeface="+mn-lt"/>
              </a:rPr>
              <a:t>B</a:t>
            </a:r>
          </a:p>
        </p:txBody>
      </p:sp>
      <p:cxnSp>
        <p:nvCxnSpPr>
          <p:cNvPr id="19" name="Přímá spojovací čára 18"/>
          <p:cNvCxnSpPr/>
          <p:nvPr/>
        </p:nvCxnSpPr>
        <p:spPr>
          <a:xfrm rot="5400000">
            <a:off x="5005388" y="4143375"/>
            <a:ext cx="214312" cy="714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ovací čára 25"/>
          <p:cNvCxnSpPr/>
          <p:nvPr/>
        </p:nvCxnSpPr>
        <p:spPr>
          <a:xfrm flipV="1">
            <a:off x="5786438" y="2786063"/>
            <a:ext cx="2143125" cy="9286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ovací čára 26"/>
          <p:cNvCxnSpPr/>
          <p:nvPr/>
        </p:nvCxnSpPr>
        <p:spPr>
          <a:xfrm flipV="1">
            <a:off x="5857875" y="3714750"/>
            <a:ext cx="2143125" cy="9286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Skupina 27"/>
          <p:cNvGrpSpPr>
            <a:grpSpLocks/>
          </p:cNvGrpSpPr>
          <p:nvPr/>
        </p:nvGrpSpPr>
        <p:grpSpPr bwMode="auto">
          <a:xfrm rot="2520000">
            <a:off x="7237413" y="3022600"/>
            <a:ext cx="107950" cy="107950"/>
            <a:chOff x="5715008" y="1500174"/>
            <a:chExt cx="142876" cy="142876"/>
          </a:xfrm>
        </p:grpSpPr>
        <p:cxnSp>
          <p:nvCxnSpPr>
            <p:cNvPr id="29" name="Přímá spojovací čára 28"/>
            <p:cNvCxnSpPr/>
            <p:nvPr/>
          </p:nvCxnSpPr>
          <p:spPr>
            <a:xfrm rot="16200000" flipH="1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ovací čára 29"/>
            <p:cNvCxnSpPr/>
            <p:nvPr/>
          </p:nvCxnSpPr>
          <p:spPr>
            <a:xfrm rot="5400000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Skupina 30"/>
          <p:cNvGrpSpPr>
            <a:grpSpLocks/>
          </p:cNvGrpSpPr>
          <p:nvPr/>
        </p:nvGrpSpPr>
        <p:grpSpPr bwMode="auto">
          <a:xfrm rot="2520000">
            <a:off x="7523163" y="4165600"/>
            <a:ext cx="107950" cy="107950"/>
            <a:chOff x="5715008" y="1500174"/>
            <a:chExt cx="142876" cy="142876"/>
          </a:xfrm>
        </p:grpSpPr>
        <p:cxnSp>
          <p:nvCxnSpPr>
            <p:cNvPr id="32" name="Přímá spojovací čára 31"/>
            <p:cNvCxnSpPr/>
            <p:nvPr/>
          </p:nvCxnSpPr>
          <p:spPr>
            <a:xfrm rot="16200000" flipH="1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Přímá spojovací čára 32"/>
            <p:cNvCxnSpPr/>
            <p:nvPr/>
          </p:nvCxnSpPr>
          <p:spPr>
            <a:xfrm rot="5400000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ovéPole 33"/>
          <p:cNvSpPr txBox="1">
            <a:spLocks noChangeArrowheads="1"/>
          </p:cNvSpPr>
          <p:nvPr/>
        </p:nvSpPr>
        <p:spPr bwMode="auto">
          <a:xfrm>
            <a:off x="7143750" y="314325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5" name="TextovéPole 34"/>
          <p:cNvSpPr txBox="1">
            <a:spLocks noChangeArrowheads="1"/>
          </p:cNvSpPr>
          <p:nvPr/>
        </p:nvSpPr>
        <p:spPr bwMode="auto">
          <a:xfrm>
            <a:off x="7358063" y="428625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36" name="Přímá spojovací čára 35"/>
          <p:cNvCxnSpPr/>
          <p:nvPr/>
        </p:nvCxnSpPr>
        <p:spPr>
          <a:xfrm rot="5400000">
            <a:off x="4573588" y="6000750"/>
            <a:ext cx="214312" cy="714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Vývojový diagram: údaje 36"/>
          <p:cNvSpPr/>
          <p:nvPr/>
        </p:nvSpPr>
        <p:spPr>
          <a:xfrm>
            <a:off x="5429250" y="5143500"/>
            <a:ext cx="2000250" cy="571500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dirty="0"/>
          </a:p>
        </p:txBody>
      </p:sp>
      <p:sp>
        <p:nvSpPr>
          <p:cNvPr id="38" name="Vývojový diagram: údaje 37"/>
          <p:cNvSpPr/>
          <p:nvPr/>
        </p:nvSpPr>
        <p:spPr>
          <a:xfrm>
            <a:off x="6072188" y="5929313"/>
            <a:ext cx="2000250" cy="571500"/>
          </a:xfrm>
          <a:prstGeom prst="flowChartInputOutp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dirty="0"/>
          </a:p>
        </p:txBody>
      </p:sp>
      <p:grpSp>
        <p:nvGrpSpPr>
          <p:cNvPr id="20" name="Skupina 38"/>
          <p:cNvGrpSpPr>
            <a:grpSpLocks/>
          </p:cNvGrpSpPr>
          <p:nvPr/>
        </p:nvGrpSpPr>
        <p:grpSpPr bwMode="auto">
          <a:xfrm rot="2520000">
            <a:off x="6022975" y="5237163"/>
            <a:ext cx="107950" cy="107950"/>
            <a:chOff x="5715008" y="1500174"/>
            <a:chExt cx="142876" cy="142876"/>
          </a:xfrm>
        </p:grpSpPr>
        <p:cxnSp>
          <p:nvCxnSpPr>
            <p:cNvPr id="40" name="Přímá spojovací čára 39"/>
            <p:cNvCxnSpPr/>
            <p:nvPr/>
          </p:nvCxnSpPr>
          <p:spPr>
            <a:xfrm rot="16200000" flipH="1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ovací čára 40"/>
            <p:cNvCxnSpPr/>
            <p:nvPr/>
          </p:nvCxnSpPr>
          <p:spPr>
            <a:xfrm rot="5400000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Skupina 41"/>
          <p:cNvGrpSpPr>
            <a:grpSpLocks/>
          </p:cNvGrpSpPr>
          <p:nvPr/>
        </p:nvGrpSpPr>
        <p:grpSpPr bwMode="auto">
          <a:xfrm rot="2520000">
            <a:off x="8166100" y="6094413"/>
            <a:ext cx="107950" cy="107950"/>
            <a:chOff x="5715008" y="1500174"/>
            <a:chExt cx="142876" cy="142876"/>
          </a:xfrm>
        </p:grpSpPr>
        <p:cxnSp>
          <p:nvCxnSpPr>
            <p:cNvPr id="43" name="Přímá spojovací čára 42"/>
            <p:cNvCxnSpPr/>
            <p:nvPr/>
          </p:nvCxnSpPr>
          <p:spPr>
            <a:xfrm rot="16200000" flipH="1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Přímá spojovací čára 43"/>
            <p:cNvCxnSpPr/>
            <p:nvPr/>
          </p:nvCxnSpPr>
          <p:spPr>
            <a:xfrm rot="5400000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ovéPole 44"/>
          <p:cNvSpPr txBox="1">
            <a:spLocks noChangeArrowheads="1"/>
          </p:cNvSpPr>
          <p:nvPr/>
        </p:nvSpPr>
        <p:spPr bwMode="auto">
          <a:xfrm>
            <a:off x="8072438" y="6215063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6" name="TextovéPole 45"/>
          <p:cNvSpPr txBox="1">
            <a:spLocks noChangeArrowheads="1"/>
          </p:cNvSpPr>
          <p:nvPr/>
        </p:nvSpPr>
        <p:spPr bwMode="auto">
          <a:xfrm>
            <a:off x="5929313" y="528637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7" name="TextovéPole 46"/>
          <p:cNvSpPr txBox="1">
            <a:spLocks noChangeArrowheads="1"/>
          </p:cNvSpPr>
          <p:nvPr/>
        </p:nvSpPr>
        <p:spPr bwMode="auto">
          <a:xfrm>
            <a:off x="6715125" y="5357813"/>
            <a:ext cx="285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altLang="sk-SK" sz="1800">
                <a:solidFill>
                  <a:schemeClr val="bg1"/>
                </a:solidFill>
              </a:rPr>
              <a:t>β</a:t>
            </a:r>
            <a:endParaRPr lang="sk-SK" altLang="sk-SK" sz="1800">
              <a:solidFill>
                <a:schemeClr val="bg1"/>
              </a:solidFill>
            </a:endParaRPr>
          </a:p>
        </p:txBody>
      </p:sp>
      <p:sp>
        <p:nvSpPr>
          <p:cNvPr id="48" name="TextovéPole 47"/>
          <p:cNvSpPr txBox="1">
            <a:spLocks noChangeArrowheads="1"/>
          </p:cNvSpPr>
          <p:nvPr/>
        </p:nvSpPr>
        <p:spPr bwMode="auto">
          <a:xfrm>
            <a:off x="7429500" y="6143625"/>
            <a:ext cx="285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altLang="sk-SK" sz="1800">
                <a:solidFill>
                  <a:schemeClr val="bg1"/>
                </a:solidFill>
              </a:rPr>
              <a:t>β</a:t>
            </a:r>
            <a:endParaRPr lang="sk-SK" altLang="sk-SK" sz="1800">
              <a:solidFill>
                <a:schemeClr val="bg1"/>
              </a:solidFill>
            </a:endParaRPr>
          </a:p>
        </p:txBody>
      </p:sp>
      <p:sp>
        <p:nvSpPr>
          <p:cNvPr id="49" name="TextovéPole 48"/>
          <p:cNvSpPr txBox="1">
            <a:spLocks noChangeArrowheads="1"/>
          </p:cNvSpPr>
          <p:nvPr/>
        </p:nvSpPr>
        <p:spPr bwMode="auto">
          <a:xfrm>
            <a:off x="7858125" y="27146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50" name="TextovéPole 49"/>
          <p:cNvSpPr txBox="1">
            <a:spLocks noChangeArrowheads="1"/>
          </p:cNvSpPr>
          <p:nvPr/>
        </p:nvSpPr>
        <p:spPr bwMode="auto">
          <a:xfrm>
            <a:off x="7929563" y="3643313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rgbClr val="FF0000"/>
                </a:solidFill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4" grpId="0"/>
      <p:bldP spid="35" grpId="0"/>
      <p:bldP spid="37" grpId="0" animBg="1"/>
      <p:bldP spid="38" grpId="0" animBg="1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/>
          <p:cNvSpPr txBox="1"/>
          <p:nvPr/>
        </p:nvSpPr>
        <p:spPr>
          <a:xfrm>
            <a:off x="285750" y="500063"/>
            <a:ext cx="8643938" cy="600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Priamka, priamka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a) rovnobežné (rôzne), t.j.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p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||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q</a:t>
            </a:r>
            <a:endParaRPr lang="sk-SK" sz="2400" b="1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b="1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bg1"/>
                </a:solidFill>
                <a:latin typeface="+mn-lt"/>
              </a:rPr>
              <a:t>					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	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	b) rovnobežné (totožné), t.j.  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p = q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b="1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c)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r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ôznobežné, t.j. 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p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||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q</a:t>
            </a:r>
            <a:endParaRPr lang="sk-SK" sz="2400" b="1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d) mimobežné, t.j. 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p ∩ q 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= </a:t>
            </a:r>
            <a:endParaRPr lang="sk-SK" sz="2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      (iba v priestore)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2" name="Skupina 8"/>
          <p:cNvGrpSpPr>
            <a:grpSpLocks/>
          </p:cNvGrpSpPr>
          <p:nvPr/>
        </p:nvGrpSpPr>
        <p:grpSpPr bwMode="auto">
          <a:xfrm>
            <a:off x="4286250" y="5272088"/>
            <a:ext cx="285750" cy="460375"/>
            <a:chOff x="7572396" y="7000900"/>
            <a:chExt cx="285752" cy="461665"/>
          </a:xfrm>
        </p:grpSpPr>
        <p:sp>
          <p:nvSpPr>
            <p:cNvPr id="8212" name="TextovéPole 5"/>
            <p:cNvSpPr txBox="1">
              <a:spLocks noChangeArrowheads="1"/>
            </p:cNvSpPr>
            <p:nvPr/>
          </p:nvSpPr>
          <p:spPr bwMode="auto">
            <a:xfrm>
              <a:off x="7572396" y="7000900"/>
              <a:ext cx="28575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cxnSp>
          <p:nvCxnSpPr>
            <p:cNvPr id="8" name="Přímá spojovací čára 7"/>
            <p:cNvCxnSpPr/>
            <p:nvPr/>
          </p:nvCxnSpPr>
          <p:spPr>
            <a:xfrm rot="5400000">
              <a:off x="7623635" y="7092736"/>
              <a:ext cx="254712" cy="2143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Přímá spojovací čára 16"/>
          <p:cNvCxnSpPr/>
          <p:nvPr/>
        </p:nvCxnSpPr>
        <p:spPr>
          <a:xfrm flipV="1">
            <a:off x="5857875" y="642938"/>
            <a:ext cx="2143125" cy="92868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/>
          <p:cNvSpPr txBox="1">
            <a:spLocks noChangeArrowheads="1"/>
          </p:cNvSpPr>
          <p:nvPr/>
        </p:nvSpPr>
        <p:spPr bwMode="auto">
          <a:xfrm>
            <a:off x="6286500" y="407193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rgbClr val="00B0F0"/>
                </a:solidFill>
              </a:rPr>
              <a:t>q</a:t>
            </a:r>
          </a:p>
        </p:txBody>
      </p:sp>
      <p:cxnSp>
        <p:nvCxnSpPr>
          <p:cNvPr id="19" name="Přímá spojovací čára 18"/>
          <p:cNvCxnSpPr/>
          <p:nvPr/>
        </p:nvCxnSpPr>
        <p:spPr>
          <a:xfrm flipV="1">
            <a:off x="5429250" y="500063"/>
            <a:ext cx="2143125" cy="9286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/>
          <p:cNvSpPr txBox="1">
            <a:spLocks noChangeArrowheads="1"/>
          </p:cNvSpPr>
          <p:nvPr/>
        </p:nvSpPr>
        <p:spPr bwMode="auto">
          <a:xfrm>
            <a:off x="7500938" y="4286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21" name="Přímá spojovací čára 20"/>
          <p:cNvCxnSpPr/>
          <p:nvPr/>
        </p:nvCxnSpPr>
        <p:spPr>
          <a:xfrm flipV="1">
            <a:off x="5786438" y="2000250"/>
            <a:ext cx="2143125" cy="9286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/>
          <p:cNvSpPr txBox="1">
            <a:spLocks noChangeArrowheads="1"/>
          </p:cNvSpPr>
          <p:nvPr/>
        </p:nvSpPr>
        <p:spPr bwMode="auto">
          <a:xfrm>
            <a:off x="7572375" y="2071688"/>
            <a:ext cx="785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rgbClr val="FF0000"/>
                </a:solidFill>
              </a:rPr>
              <a:t>p </a:t>
            </a:r>
            <a:r>
              <a:rPr lang="sk-SK" altLang="sk-SK" sz="1800">
                <a:solidFill>
                  <a:schemeClr val="bg1"/>
                </a:solidFill>
              </a:rPr>
              <a:t>=</a:t>
            </a:r>
            <a:r>
              <a:rPr lang="sk-SK" altLang="sk-SK" sz="1800">
                <a:solidFill>
                  <a:srgbClr val="FF0000"/>
                </a:solidFill>
              </a:rPr>
              <a:t> </a:t>
            </a:r>
            <a:r>
              <a:rPr lang="sk-SK" altLang="sk-SK" sz="1800">
                <a:solidFill>
                  <a:srgbClr val="00B0F0"/>
                </a:solidFill>
              </a:rPr>
              <a:t>q</a:t>
            </a:r>
          </a:p>
        </p:txBody>
      </p:sp>
      <p:cxnSp>
        <p:nvCxnSpPr>
          <p:cNvPr id="23" name="Přímá spojovací čára 22"/>
          <p:cNvCxnSpPr/>
          <p:nvPr/>
        </p:nvCxnSpPr>
        <p:spPr>
          <a:xfrm flipV="1">
            <a:off x="4429125" y="3714750"/>
            <a:ext cx="2143125" cy="9286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3"/>
          <p:cNvSpPr txBox="1">
            <a:spLocks noChangeArrowheads="1"/>
          </p:cNvSpPr>
          <p:nvPr/>
        </p:nvSpPr>
        <p:spPr bwMode="auto">
          <a:xfrm>
            <a:off x="6500813" y="3643313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26" name="Přímá spojovací čára 25"/>
          <p:cNvCxnSpPr/>
          <p:nvPr/>
        </p:nvCxnSpPr>
        <p:spPr>
          <a:xfrm>
            <a:off x="4786313" y="4214813"/>
            <a:ext cx="1928812" cy="28575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6"/>
          <p:cNvSpPr txBox="1">
            <a:spLocks noChangeArrowheads="1"/>
          </p:cNvSpPr>
          <p:nvPr/>
        </p:nvSpPr>
        <p:spPr bwMode="auto">
          <a:xfrm>
            <a:off x="8001000" y="500063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rgbClr val="00B0F0"/>
                </a:solidFill>
              </a:rPr>
              <a:t>q</a:t>
            </a:r>
          </a:p>
        </p:txBody>
      </p:sp>
      <p:sp>
        <p:nvSpPr>
          <p:cNvPr id="28" name="TextovéPole 27"/>
          <p:cNvSpPr txBox="1">
            <a:spLocks noChangeArrowheads="1"/>
          </p:cNvSpPr>
          <p:nvPr/>
        </p:nvSpPr>
        <p:spPr bwMode="auto">
          <a:xfrm>
            <a:off x="7429500" y="5643563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rgbClr val="00B0F0"/>
                </a:solidFill>
              </a:rPr>
              <a:t>q</a:t>
            </a:r>
          </a:p>
        </p:txBody>
      </p:sp>
      <p:cxnSp>
        <p:nvCxnSpPr>
          <p:cNvPr id="29" name="Přímá spojovací čára 28"/>
          <p:cNvCxnSpPr/>
          <p:nvPr/>
        </p:nvCxnSpPr>
        <p:spPr>
          <a:xfrm flipV="1">
            <a:off x="5572125" y="5286375"/>
            <a:ext cx="2143125" cy="9286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ovéPole 29"/>
          <p:cNvSpPr txBox="1">
            <a:spLocks noChangeArrowheads="1"/>
          </p:cNvSpPr>
          <p:nvPr/>
        </p:nvSpPr>
        <p:spPr bwMode="auto">
          <a:xfrm>
            <a:off x="7643813" y="521493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31" name="Přímá spojovací čára 30"/>
          <p:cNvCxnSpPr/>
          <p:nvPr/>
        </p:nvCxnSpPr>
        <p:spPr>
          <a:xfrm>
            <a:off x="6572250" y="5857875"/>
            <a:ext cx="1143000" cy="21431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ovací čára 37"/>
          <p:cNvCxnSpPr/>
          <p:nvPr/>
        </p:nvCxnSpPr>
        <p:spPr>
          <a:xfrm>
            <a:off x="5214938" y="5572125"/>
            <a:ext cx="1143000" cy="21431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ovací čára 39"/>
          <p:cNvCxnSpPr/>
          <p:nvPr/>
        </p:nvCxnSpPr>
        <p:spPr>
          <a:xfrm flipV="1">
            <a:off x="3571875" y="3860800"/>
            <a:ext cx="279400" cy="2825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2" grpId="0"/>
      <p:bldP spid="24" grpId="0"/>
      <p:bldP spid="27" grpId="0"/>
      <p:bldP spid="28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285750" y="428625"/>
            <a:ext cx="8286750" cy="52625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Priamka, rovina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b="1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a) priamka rôznobežná s rovinou, t.j.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p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||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δ</a:t>
            </a:r>
            <a:endParaRPr lang="sk-SK" sz="2400" b="1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bg1"/>
                </a:solidFill>
                <a:latin typeface="+mn-lt"/>
              </a:rPr>
              <a:t>		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bg1"/>
                </a:solidFill>
                <a:latin typeface="+mn-lt"/>
              </a:rPr>
              <a:t>					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	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	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	b) priamka je rovnobežná s rovinou, t.j.  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p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||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 q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bg1"/>
                </a:solidFill>
                <a:latin typeface="+mn-lt"/>
              </a:rPr>
              <a:t>		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b="1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  <a:endParaRPr lang="sk-SK" sz="2400" b="1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</a:p>
        </p:txBody>
      </p:sp>
      <p:cxnSp>
        <p:nvCxnSpPr>
          <p:cNvPr id="4" name="Přímá spojovací čára 3"/>
          <p:cNvCxnSpPr/>
          <p:nvPr/>
        </p:nvCxnSpPr>
        <p:spPr>
          <a:xfrm rot="5400000" flipH="1" flipV="1">
            <a:off x="5940425" y="1285875"/>
            <a:ext cx="285750" cy="2857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Vývojový diagram: údaje 4"/>
          <p:cNvSpPr/>
          <p:nvPr/>
        </p:nvSpPr>
        <p:spPr>
          <a:xfrm>
            <a:off x="6286500" y="1785938"/>
            <a:ext cx="2214563" cy="642937"/>
          </a:xfrm>
          <a:prstGeom prst="flowChartInputOutpu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dirty="0"/>
          </a:p>
        </p:txBody>
      </p:sp>
      <p:sp>
        <p:nvSpPr>
          <p:cNvPr id="6" name="TextovéPole 5"/>
          <p:cNvSpPr txBox="1"/>
          <p:nvPr/>
        </p:nvSpPr>
        <p:spPr>
          <a:xfrm>
            <a:off x="6429375" y="2071688"/>
            <a:ext cx="28575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δ</a:t>
            </a:r>
            <a:endParaRPr lang="sk-SK" dirty="0">
              <a:solidFill>
                <a:schemeClr val="bg1">
                  <a:lumMod val="50000"/>
                  <a:lumOff val="50000"/>
                </a:schemeClr>
              </a:solidFill>
              <a:latin typeface="+mn-lt"/>
            </a:endParaRPr>
          </a:p>
        </p:txBody>
      </p:sp>
      <p:cxnSp>
        <p:nvCxnSpPr>
          <p:cNvPr id="8" name="Přímá spojovací čára 7"/>
          <p:cNvCxnSpPr/>
          <p:nvPr/>
        </p:nvCxnSpPr>
        <p:spPr>
          <a:xfrm rot="16200000" flipH="1">
            <a:off x="7000875" y="1285876"/>
            <a:ext cx="1057275" cy="342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ovací čára 9"/>
          <p:cNvCxnSpPr/>
          <p:nvPr/>
        </p:nvCxnSpPr>
        <p:spPr>
          <a:xfrm rot="16200000" flipH="1">
            <a:off x="7715250" y="2571750"/>
            <a:ext cx="428625" cy="142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ovéPole 11"/>
          <p:cNvSpPr txBox="1">
            <a:spLocks noChangeArrowheads="1"/>
          </p:cNvSpPr>
          <p:nvPr/>
        </p:nvSpPr>
        <p:spPr bwMode="auto">
          <a:xfrm>
            <a:off x="7358063" y="85725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rgbClr val="FF0000"/>
                </a:solidFill>
              </a:rPr>
              <a:t>p</a:t>
            </a:r>
          </a:p>
        </p:txBody>
      </p:sp>
      <p:grpSp>
        <p:nvGrpSpPr>
          <p:cNvPr id="3" name="Skupina 16"/>
          <p:cNvGrpSpPr>
            <a:grpSpLocks/>
          </p:cNvGrpSpPr>
          <p:nvPr/>
        </p:nvGrpSpPr>
        <p:grpSpPr bwMode="auto">
          <a:xfrm>
            <a:off x="7500938" y="1928813"/>
            <a:ext cx="428625" cy="490537"/>
            <a:chOff x="5286380" y="2236817"/>
            <a:chExt cx="428628" cy="489945"/>
          </a:xfrm>
        </p:grpSpPr>
        <p:grpSp>
          <p:nvGrpSpPr>
            <p:cNvPr id="9239" name="Skupina 12"/>
            <p:cNvGrpSpPr>
              <a:grpSpLocks/>
            </p:cNvGrpSpPr>
            <p:nvPr/>
          </p:nvGrpSpPr>
          <p:grpSpPr bwMode="auto">
            <a:xfrm rot="2520000">
              <a:off x="5451518" y="2236817"/>
              <a:ext cx="108000" cy="108000"/>
              <a:chOff x="5715008" y="1500174"/>
              <a:chExt cx="142876" cy="142876"/>
            </a:xfrm>
          </p:grpSpPr>
          <p:cxnSp>
            <p:nvCxnSpPr>
              <p:cNvPr id="14" name="Přímá spojovací čára 13"/>
              <p:cNvCxnSpPr/>
              <p:nvPr/>
            </p:nvCxnSpPr>
            <p:spPr>
              <a:xfrm rot="16200000" flipH="1">
                <a:off x="5714987" y="1500172"/>
                <a:ext cx="142638" cy="14281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Přímá spojovací čára 14"/>
              <p:cNvCxnSpPr/>
              <p:nvPr/>
            </p:nvCxnSpPr>
            <p:spPr>
              <a:xfrm rot="5400000">
                <a:off x="5714987" y="1500172"/>
                <a:ext cx="142638" cy="14281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40" name="TextovéPole 15"/>
            <p:cNvSpPr txBox="1">
              <a:spLocks noChangeArrowheads="1"/>
            </p:cNvSpPr>
            <p:nvPr/>
          </p:nvSpPr>
          <p:spPr bwMode="auto">
            <a:xfrm>
              <a:off x="5286380" y="2357430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1800">
                  <a:solidFill>
                    <a:schemeClr val="bg1"/>
                  </a:solidFill>
                </a:rPr>
                <a:t>A</a:t>
              </a: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1285875" y="1643063"/>
            <a:ext cx="3500438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p ∩ </a:t>
            </a:r>
            <a:r>
              <a:rPr lang="el-GR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δ</a:t>
            </a:r>
            <a:r>
              <a:rPr lang="sk-SK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= A 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dirty="0">
                <a:solidFill>
                  <a:schemeClr val="bg1"/>
                </a:solidFill>
                <a:latin typeface="+mn-lt"/>
              </a:rPr>
              <a:t>(majú spoločný jediný bod A)</a:t>
            </a:r>
          </a:p>
        </p:txBody>
      </p:sp>
      <p:sp>
        <p:nvSpPr>
          <p:cNvPr id="19" name="TextovéPole 18"/>
          <p:cNvSpPr txBox="1"/>
          <p:nvPr/>
        </p:nvSpPr>
        <p:spPr>
          <a:xfrm>
            <a:off x="1357313" y="3714750"/>
            <a:ext cx="3500437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p ∩ </a:t>
            </a:r>
            <a:r>
              <a:rPr lang="el-GR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δ</a:t>
            </a:r>
            <a:r>
              <a:rPr lang="sk-SK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= 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dirty="0">
                <a:solidFill>
                  <a:schemeClr val="bg1"/>
                </a:solidFill>
                <a:latin typeface="+mn-lt"/>
              </a:rPr>
              <a:t>(nemajú spoločný jediný bod A)</a:t>
            </a:r>
          </a:p>
        </p:txBody>
      </p:sp>
      <p:sp>
        <p:nvSpPr>
          <p:cNvPr id="20" name="TextovéPole 19"/>
          <p:cNvSpPr txBox="1"/>
          <p:nvPr/>
        </p:nvSpPr>
        <p:spPr>
          <a:xfrm>
            <a:off x="1428750" y="5072063"/>
            <a:ext cx="3500438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p ∩ </a:t>
            </a:r>
            <a:r>
              <a:rPr lang="el-GR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δ</a:t>
            </a:r>
            <a:r>
              <a:rPr lang="sk-SK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= p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dirty="0">
                <a:solidFill>
                  <a:schemeClr val="bg1"/>
                </a:solidFill>
                <a:latin typeface="+mn-lt"/>
              </a:rPr>
              <a:t>(priamka leží v rovine)</a:t>
            </a:r>
          </a:p>
        </p:txBody>
      </p:sp>
      <p:grpSp>
        <p:nvGrpSpPr>
          <p:cNvPr id="9" name="Skupina 22"/>
          <p:cNvGrpSpPr>
            <a:grpSpLocks/>
          </p:cNvGrpSpPr>
          <p:nvPr/>
        </p:nvGrpSpPr>
        <p:grpSpPr bwMode="auto">
          <a:xfrm>
            <a:off x="3429000" y="3714750"/>
            <a:ext cx="285750" cy="369888"/>
            <a:chOff x="7572396" y="7000900"/>
            <a:chExt cx="285752" cy="369332"/>
          </a:xfrm>
        </p:grpSpPr>
        <p:sp>
          <p:nvSpPr>
            <p:cNvPr id="24" name="TextovéPole 23"/>
            <p:cNvSpPr txBox="1"/>
            <p:nvPr/>
          </p:nvSpPr>
          <p:spPr>
            <a:xfrm>
              <a:off x="7572396" y="7000900"/>
              <a:ext cx="285752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k-SK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0</a:t>
              </a:r>
            </a:p>
          </p:txBody>
        </p:sp>
        <p:cxnSp>
          <p:nvCxnSpPr>
            <p:cNvPr id="25" name="Přímá spojovací čára 24"/>
            <p:cNvCxnSpPr/>
            <p:nvPr/>
          </p:nvCxnSpPr>
          <p:spPr>
            <a:xfrm flipH="1">
              <a:off x="7643835" y="7075401"/>
              <a:ext cx="207963" cy="21557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Kosoúhelník 33"/>
          <p:cNvSpPr/>
          <p:nvPr/>
        </p:nvSpPr>
        <p:spPr>
          <a:xfrm>
            <a:off x="5572125" y="3929063"/>
            <a:ext cx="2071688" cy="714375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dirty="0"/>
          </a:p>
        </p:txBody>
      </p:sp>
      <p:sp>
        <p:nvSpPr>
          <p:cNvPr id="35" name="Vývojový diagram: údaje 34"/>
          <p:cNvSpPr/>
          <p:nvPr/>
        </p:nvSpPr>
        <p:spPr>
          <a:xfrm>
            <a:off x="4929188" y="5500688"/>
            <a:ext cx="2571750" cy="785812"/>
          </a:xfrm>
          <a:prstGeom prst="flowChartInputOutpu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dirty="0"/>
          </a:p>
        </p:txBody>
      </p:sp>
      <p:cxnSp>
        <p:nvCxnSpPr>
          <p:cNvPr id="36" name="Přímá spojovací čára 35"/>
          <p:cNvCxnSpPr/>
          <p:nvPr/>
        </p:nvCxnSpPr>
        <p:spPr>
          <a:xfrm>
            <a:off x="7572375" y="4429125"/>
            <a:ext cx="78581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/>
          <p:cNvSpPr txBox="1">
            <a:spLocks noChangeArrowheads="1"/>
          </p:cNvSpPr>
          <p:nvPr/>
        </p:nvSpPr>
        <p:spPr bwMode="auto">
          <a:xfrm>
            <a:off x="8072438" y="407193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41" name="Přímá spojovací čára 40"/>
          <p:cNvCxnSpPr/>
          <p:nvPr/>
        </p:nvCxnSpPr>
        <p:spPr>
          <a:xfrm flipV="1">
            <a:off x="5214938" y="5572125"/>
            <a:ext cx="1785937" cy="571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/>
          <p:cNvSpPr txBox="1">
            <a:spLocks noChangeArrowheads="1"/>
          </p:cNvSpPr>
          <p:nvPr/>
        </p:nvSpPr>
        <p:spPr bwMode="auto">
          <a:xfrm>
            <a:off x="6929438" y="550068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47" name="Přímá spojovací čára 46"/>
          <p:cNvCxnSpPr/>
          <p:nvPr/>
        </p:nvCxnSpPr>
        <p:spPr>
          <a:xfrm>
            <a:off x="5072063" y="4429125"/>
            <a:ext cx="50006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2" grpId="0"/>
      <p:bldP spid="18" grpId="0"/>
      <p:bldP spid="19" grpId="0"/>
      <p:bldP spid="20" grpId="0"/>
      <p:bldP spid="34" grpId="0" animBg="1"/>
      <p:bldP spid="35" grpId="0" animBg="1"/>
      <p:bldP spid="37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357188" y="214313"/>
            <a:ext cx="7929562" cy="63706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Rovina, rovina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b="1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a) rovnobežné (rôzne), t.j.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φ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||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ω</a:t>
            </a:r>
            <a:endParaRPr lang="sk-SK" sz="2400" b="1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b="1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bg1"/>
                </a:solidFill>
                <a:latin typeface="+mn-lt"/>
              </a:rPr>
              <a:t>					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	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	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b) rovnobežné (splývajúce), t.j.  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φ = </a:t>
            </a:r>
            <a:r>
              <a:rPr lang="el-GR" sz="2400" b="1" dirty="0">
                <a:solidFill>
                  <a:schemeClr val="bg1"/>
                </a:solidFill>
                <a:latin typeface="+mn-lt"/>
              </a:rPr>
              <a:t>ω</a:t>
            </a:r>
            <a:endParaRPr lang="sk-SK" sz="2400" b="1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b="1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c)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r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ôznobežné, t.j. 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φ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||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l-GR" sz="2400" b="1" dirty="0">
                <a:solidFill>
                  <a:schemeClr val="bg1"/>
                </a:solidFill>
                <a:latin typeface="+mn-lt"/>
              </a:rPr>
              <a:t>ω</a:t>
            </a:r>
            <a:endParaRPr lang="sk-SK" sz="2400" b="1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</a:p>
        </p:txBody>
      </p:sp>
      <p:sp>
        <p:nvSpPr>
          <p:cNvPr id="3" name="Vývojový diagram: údaje 2"/>
          <p:cNvSpPr/>
          <p:nvPr/>
        </p:nvSpPr>
        <p:spPr>
          <a:xfrm>
            <a:off x="6072188" y="1143000"/>
            <a:ext cx="2571750" cy="785813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dirty="0"/>
          </a:p>
        </p:txBody>
      </p:sp>
      <p:sp>
        <p:nvSpPr>
          <p:cNvPr id="4" name="Vývojový diagram: údaje 3"/>
          <p:cNvSpPr/>
          <p:nvPr/>
        </p:nvSpPr>
        <p:spPr>
          <a:xfrm>
            <a:off x="5643563" y="642938"/>
            <a:ext cx="2714625" cy="857250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5" name="TextovéPole 4"/>
          <p:cNvSpPr txBox="1">
            <a:spLocks noChangeArrowheads="1"/>
          </p:cNvSpPr>
          <p:nvPr/>
        </p:nvSpPr>
        <p:spPr bwMode="auto">
          <a:xfrm>
            <a:off x="7500938" y="1071563"/>
            <a:ext cx="357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altLang="sk-SK" sz="1800">
                <a:solidFill>
                  <a:schemeClr val="bg1"/>
                </a:solidFill>
              </a:rPr>
              <a:t>φ</a:t>
            </a:r>
            <a:endParaRPr lang="sk-SK" altLang="sk-SK" sz="1800">
              <a:solidFill>
                <a:schemeClr val="bg1"/>
              </a:solidFill>
            </a:endParaRPr>
          </a:p>
        </p:txBody>
      </p:sp>
      <p:sp>
        <p:nvSpPr>
          <p:cNvPr id="6" name="TextovéPole 5"/>
          <p:cNvSpPr txBox="1">
            <a:spLocks noChangeArrowheads="1"/>
          </p:cNvSpPr>
          <p:nvPr/>
        </p:nvSpPr>
        <p:spPr bwMode="auto">
          <a:xfrm>
            <a:off x="7858125" y="1571625"/>
            <a:ext cx="285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altLang="sk-SK" sz="1800">
                <a:solidFill>
                  <a:schemeClr val="bg1"/>
                </a:solidFill>
              </a:rPr>
              <a:t>ω</a:t>
            </a:r>
            <a:endParaRPr lang="sk-SK" altLang="sk-SK" sz="1800">
              <a:solidFill>
                <a:schemeClr val="bg1"/>
              </a:solidFill>
            </a:endParaRPr>
          </a:p>
        </p:txBody>
      </p:sp>
      <p:sp>
        <p:nvSpPr>
          <p:cNvPr id="8" name="Vývojový diagram: údaje 7"/>
          <p:cNvSpPr/>
          <p:nvPr/>
        </p:nvSpPr>
        <p:spPr>
          <a:xfrm>
            <a:off x="5715000" y="2643188"/>
            <a:ext cx="2714625" cy="857250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>
            <a:spLocks noChangeArrowheads="1"/>
          </p:cNvSpPr>
          <p:nvPr/>
        </p:nvSpPr>
        <p:spPr bwMode="auto">
          <a:xfrm>
            <a:off x="7215188" y="3000375"/>
            <a:ext cx="928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altLang="sk-SK" sz="1800">
                <a:solidFill>
                  <a:schemeClr val="bg1"/>
                </a:solidFill>
              </a:rPr>
              <a:t>φ</a:t>
            </a:r>
            <a:r>
              <a:rPr lang="sk-SK" altLang="sk-SK" sz="1800">
                <a:solidFill>
                  <a:schemeClr val="bg1"/>
                </a:solidFill>
              </a:rPr>
              <a:t> = </a:t>
            </a:r>
            <a:r>
              <a:rPr lang="el-GR" altLang="sk-SK" sz="1800">
                <a:solidFill>
                  <a:schemeClr val="bg1"/>
                </a:solidFill>
              </a:rPr>
              <a:t>ω</a:t>
            </a:r>
            <a:r>
              <a:rPr lang="sk-SK" altLang="sk-SK" sz="180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7" name="Skupina 16"/>
          <p:cNvGrpSpPr>
            <a:grpSpLocks/>
          </p:cNvGrpSpPr>
          <p:nvPr/>
        </p:nvGrpSpPr>
        <p:grpSpPr bwMode="auto">
          <a:xfrm rot="1087523">
            <a:off x="4454525" y="3897313"/>
            <a:ext cx="1630363" cy="2460625"/>
            <a:chOff x="5723186" y="4044232"/>
            <a:chExt cx="1828123" cy="2632322"/>
          </a:xfrm>
        </p:grpSpPr>
        <p:sp>
          <p:nvSpPr>
            <p:cNvPr id="12" name="Vývojový diagram: údaje 11"/>
            <p:cNvSpPr/>
            <p:nvPr/>
          </p:nvSpPr>
          <p:spPr>
            <a:xfrm rot="1025769">
              <a:off x="5714287" y="4196814"/>
              <a:ext cx="1374207" cy="2027737"/>
            </a:xfrm>
            <a:prstGeom prst="flowChartInputOutpu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sk-SK" dirty="0">
                <a:solidFill>
                  <a:schemeClr val="bg1"/>
                </a:solidFill>
              </a:endParaRPr>
            </a:p>
          </p:txBody>
        </p:sp>
        <p:sp>
          <p:nvSpPr>
            <p:cNvPr id="13" name="Vývojový diagram: údaje 12"/>
            <p:cNvSpPr/>
            <p:nvPr/>
          </p:nvSpPr>
          <p:spPr>
            <a:xfrm rot="6851498">
              <a:off x="5552458" y="4684073"/>
              <a:ext cx="2632322" cy="134750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sk-SK" dirty="0"/>
            </a:p>
          </p:txBody>
        </p:sp>
        <p:sp>
          <p:nvSpPr>
            <p:cNvPr id="14" name="Vývojový diagram: údaje 13"/>
            <p:cNvSpPr/>
            <p:nvPr/>
          </p:nvSpPr>
          <p:spPr>
            <a:xfrm rot="1213119">
              <a:off x="6758006" y="4416971"/>
              <a:ext cx="735166" cy="2080383"/>
            </a:xfrm>
            <a:prstGeom prst="flowChartInputOutpu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sk-SK" dirty="0">
                <a:solidFill>
                  <a:schemeClr val="bg1"/>
                </a:solidFill>
              </a:endParaRPr>
            </a:p>
          </p:txBody>
        </p:sp>
        <p:sp>
          <p:nvSpPr>
            <p:cNvPr id="10254" name="TextovéPole 14"/>
            <p:cNvSpPr txBox="1">
              <a:spLocks noChangeArrowheads="1"/>
            </p:cNvSpPr>
            <p:nvPr/>
          </p:nvSpPr>
          <p:spPr bwMode="auto">
            <a:xfrm>
              <a:off x="6715140" y="6072206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l-GR" altLang="sk-SK" sz="1800">
                  <a:solidFill>
                    <a:schemeClr val="bg1"/>
                  </a:solidFill>
                </a:rPr>
                <a:t>φ</a:t>
              </a:r>
              <a:endParaRPr lang="sk-SK" altLang="sk-SK" sz="1800">
                <a:solidFill>
                  <a:schemeClr val="bg1"/>
                </a:solidFill>
              </a:endParaRPr>
            </a:p>
          </p:txBody>
        </p:sp>
        <p:sp>
          <p:nvSpPr>
            <p:cNvPr id="10255" name="TextovéPole 15"/>
            <p:cNvSpPr txBox="1">
              <a:spLocks noChangeArrowheads="1"/>
            </p:cNvSpPr>
            <p:nvPr/>
          </p:nvSpPr>
          <p:spPr bwMode="auto">
            <a:xfrm>
              <a:off x="6072198" y="5572140"/>
              <a:ext cx="28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l-GR" altLang="sk-SK" sz="1800">
                  <a:solidFill>
                    <a:schemeClr val="bg1"/>
                  </a:solidFill>
                </a:rPr>
                <a:t>ω</a:t>
              </a:r>
              <a:endParaRPr lang="sk-SK" altLang="sk-SK" sz="180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ovéPole 14"/>
          <p:cNvSpPr txBox="1">
            <a:spLocks noChangeArrowheads="1"/>
          </p:cNvSpPr>
          <p:nvPr/>
        </p:nvSpPr>
        <p:spPr bwMode="auto">
          <a:xfrm rot="924634">
            <a:off x="3225800" y="4518025"/>
            <a:ext cx="36036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4000">
                <a:solidFill>
                  <a:srgbClr val="000000"/>
                </a:solidFill>
                <a:latin typeface="Georgia" panose="02040502050405020303" pitchFamily="18" charset="0"/>
              </a:rPr>
              <a:t>⁄</a:t>
            </a:r>
            <a:endParaRPr lang="sk-SK" altLang="sk-SK" sz="4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8" grpId="0" animBg="1"/>
      <p:bldP spid="9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899592" y="2721694"/>
            <a:ext cx="7488832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Ďakujem za pozornosť</a:t>
            </a:r>
            <a:endParaRPr lang="cs-CZ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sp>
        <p:nvSpPr>
          <p:cNvPr id="6" name="TextovéPole 5"/>
          <p:cNvSpPr txBox="1">
            <a:spLocks noChangeArrowheads="1"/>
          </p:cNvSpPr>
          <p:nvPr/>
        </p:nvSpPr>
        <p:spPr bwMode="auto">
          <a:xfrm>
            <a:off x="539750" y="5805488"/>
            <a:ext cx="6429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>
                <a:solidFill>
                  <a:schemeClr val="bg1"/>
                </a:solidFill>
              </a:rPr>
              <a:t>Vypracovala: Mgr. Martina Dzurová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ír">
  <a:themeElements>
    <a:clrScheme name="Slunovrat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Papí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í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418</TotalTime>
  <Words>188</Words>
  <Application>Microsoft Office PowerPoint</Application>
  <PresentationFormat>Prezentácia na obrazovke (4:3)</PresentationFormat>
  <Paragraphs>117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2" baseType="lpstr">
      <vt:lpstr>Arial</vt:lpstr>
      <vt:lpstr>Constantia</vt:lpstr>
      <vt:lpstr>Georgia</vt:lpstr>
      <vt:lpstr>Wingdings 2</vt:lpstr>
      <vt:lpstr>Papír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rodina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emil</dc:creator>
  <cp:lastModifiedBy>Dušan Andraško</cp:lastModifiedBy>
  <cp:revision>77</cp:revision>
  <dcterms:created xsi:type="dcterms:W3CDTF">2009-03-15T17:25:10Z</dcterms:created>
  <dcterms:modified xsi:type="dcterms:W3CDTF">2022-04-29T07:59:52Z</dcterms:modified>
</cp:coreProperties>
</file>