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9" r:id="rId2"/>
    <p:sldId id="268" r:id="rId3"/>
    <p:sldId id="271" r:id="rId4"/>
    <p:sldId id="258" r:id="rId5"/>
    <p:sldId id="260" r:id="rId6"/>
    <p:sldId id="261" r:id="rId7"/>
    <p:sldId id="274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ĺžni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Zaoblený obdĺžni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8. 6. 2023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8. 6. 2023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8. 6. 2023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8. 6. 2023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Zaoblený obdĺžni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8. 6. 2023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Obdĺžni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8. 6. 2023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8. 6. 2023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8. 6. 2023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8. 6. 2023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Zaoblený obdĺžni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8. 6. 2023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8. 6. 2023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ĺžni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dirty="0" smtClean="0"/>
              <a:t>Ak </a:t>
            </a:r>
            <a:r>
              <a:rPr kumimoji="0" lang="sk-SK" smtClean="0"/>
              <a:t>chcete pridať </a:t>
            </a:r>
            <a:r>
              <a:rPr kumimoji="0" lang="sk-SK" dirty="0" smtClean="0"/>
              <a:t>obrázok</a:t>
            </a:r>
            <a:r>
              <a:rPr kumimoji="0" lang="sk-SK" smtClean="0"/>
              <a:t>, kliknite na ikonu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Zaoblený obdĺžni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8. 6. 2023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/>
          </a:bodyPr>
          <a:lstStyle/>
          <a:p>
            <a:r>
              <a:rPr lang="sk-SK" smtClean="0"/>
              <a:t>Charakteristiky variability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ŠTATISTIKA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79764" y="1295400"/>
                <a:ext cx="7772400" cy="3124200"/>
              </a:xfrm>
            </p:spPr>
            <p:txBody>
              <a:bodyPr>
                <a:noAutofit/>
              </a:bodyPr>
              <a:lstStyle/>
              <a:p>
                <a:r>
                  <a:rPr lang="sk-SK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rozptyl </a:t>
                </a:r>
                <a:r>
                  <a:rPr lang="sk-SK" sz="20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:r>
                  <a:rPr lang="sk-SK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disperzia</a:t>
                </a:r>
                <a:r>
                  <a:rPr lang="sk-SK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 </a:t>
                </a:r>
                <a:r>
                  <a:rPr lang="el-GR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σ</a:t>
                </a:r>
                <a:r>
                  <a:rPr lang="sk-SK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sk-SK" sz="2000" dirty="0"/>
                  <a:t>-je druhá </a:t>
                </a:r>
                <a:r>
                  <a:rPr lang="sk-SK" sz="2000" dirty="0" smtClean="0"/>
                  <a:t>mocnina </a:t>
                </a:r>
                <a:r>
                  <a:rPr lang="sk-SK" sz="2000" dirty="0"/>
                  <a:t>smerodajnej </a:t>
                </a:r>
                <a:r>
                  <a:rPr lang="sk-SK" sz="2000" dirty="0" smtClean="0"/>
                  <a:t>odchýlky, najpoužívanejšia charakteristika variability</a:t>
                </a:r>
              </a:p>
              <a:p>
                <a:pPr marL="0" indent="0">
                  <a:buNone/>
                </a:pPr>
                <a:r>
                  <a:rPr lang="sk-SK" sz="2000" dirty="0"/>
                  <a:t> </a:t>
                </a:r>
                <a:r>
                  <a:rPr lang="sk-SK" sz="2000" dirty="0" smtClean="0"/>
                  <a:t>  - aritmetický priemer štvorcov (druhých    </a:t>
                </a:r>
                <a:br>
                  <a:rPr lang="sk-SK" sz="2000" dirty="0" smtClean="0"/>
                </a:br>
                <a:r>
                  <a:rPr lang="sk-SK" sz="2000" dirty="0" smtClean="0"/>
                  <a:t>   mocnín) </a:t>
                </a:r>
                <a:r>
                  <a:rPr lang="sk-SK" sz="2000" dirty="0" err="1" smtClean="0"/>
                  <a:t>odchýliek</a:t>
                </a:r>
                <a:r>
                  <a:rPr lang="sk-SK" sz="2000" dirty="0" smtClean="0"/>
                  <a:t> </a:t>
                </a:r>
                <a:r>
                  <a:rPr lang="sk-SK" sz="2000" dirty="0"/>
                  <a:t>hodnôt </a:t>
                </a:r>
                <a:r>
                  <a:rPr lang="sk-SK" sz="2000" dirty="0" smtClean="0"/>
                  <a:t>štatistického </a:t>
                </a:r>
                <a:r>
                  <a:rPr lang="sk-SK" sz="2000" dirty="0"/>
                  <a:t>znaku </a:t>
                </a:r>
                <a:r>
                  <a:rPr lang="sk-SK" sz="2000" dirty="0" smtClean="0"/>
                  <a:t/>
                </a:r>
                <a:br>
                  <a:rPr lang="sk-SK" sz="2000" dirty="0" smtClean="0"/>
                </a:br>
                <a:r>
                  <a:rPr lang="sk-SK" sz="2000" dirty="0" smtClean="0"/>
                  <a:t>   od ich aritmetického priemeru </a:t>
                </a:r>
                <a:endParaRPr lang="sk-SK" sz="2000" dirty="0" smtClean="0"/>
              </a:p>
              <a:p>
                <a:pPr marL="0" indent="0" algn="ctr">
                  <a:buNone/>
                </a:pPr>
                <a:r>
                  <a:rPr lang="el-GR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0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a:rPr lang="sk-SK" sz="20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sk-SK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sk-SK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k-SK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sk-SK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k-SK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sk-SK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sk-SK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sk-SK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k-SK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k-SK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sk-SK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sk-SK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sk-SK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sk-SK" sz="2000" b="1" dirty="0" smtClean="0"/>
              </a:p>
              <a:p>
                <a:r>
                  <a:rPr lang="sk-SK" sz="2000" dirty="0">
                    <a:solidFill>
                      <a:schemeClr val="accent1">
                        <a:lumMod val="75000"/>
                      </a:schemeClr>
                    </a:solidFill>
                  </a:rPr>
                  <a:t>s</a:t>
                </a:r>
                <a:r>
                  <a:rPr lang="sk-SK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merodajná </a:t>
                </a:r>
                <a:r>
                  <a:rPr lang="sk-SK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odchýlka s </a:t>
                </a:r>
                <a:r>
                  <a:rPr lang="sk-SK" sz="2000" dirty="0" smtClean="0"/>
                  <a:t>– kladná </a:t>
                </a:r>
                <a:r>
                  <a:rPr lang="sk-SK" sz="2000" dirty="0" smtClean="0"/>
                  <a:t>odmocnina z rozptylu </a:t>
                </a:r>
                <a:r>
                  <a:rPr lang="sk-SK" sz="2000" dirty="0" smtClean="0"/>
                  <a:t/>
                </a:r>
                <a:br>
                  <a:rPr lang="sk-SK" sz="2000" dirty="0" smtClean="0"/>
                </a:br>
                <a14:m>
                  <m:oMath xmlns:m="http://schemas.openxmlformats.org/officeDocument/2006/math">
                    <m:r>
                      <a:rPr lang="sk-SK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sk-SK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k-SK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sk-SK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sk-SK" sz="2000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sk-SK" sz="2000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79764" y="1295400"/>
                <a:ext cx="7772400" cy="3124200"/>
              </a:xfrm>
              <a:blipFill>
                <a:blip r:embed="rId2"/>
                <a:stretch>
                  <a:fillRect l="-314" t="-117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Nadpis 1"/>
          <p:cNvSpPr txBox="1">
            <a:spLocks/>
          </p:cNvSpPr>
          <p:nvPr/>
        </p:nvSpPr>
        <p:spPr>
          <a:xfrm>
            <a:off x="914400" y="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CHARAKTERISTIKY VARIABILITY (ROZPTÝLENOSTI)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249382" y="5638800"/>
                <a:ext cx="8915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Pozn.: Poukazujú nakoľko sa hodnoty štatistického súboru odchyľujú od priemeru. </a:t>
                </a:r>
                <a:r>
                  <a:rPr lang="sk-SK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Čím menšia </a:t>
                </a:r>
                <a:r>
                  <a:rPr lang="sk-SK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je hodnota smerodajnej odchýlky s, </a:t>
                </a:r>
                <a:r>
                  <a:rPr lang="sk-SK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tým bližšie </a:t>
                </a:r>
                <a:r>
                  <a:rPr lang="sk-SK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sú hodnoty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rozmiestnené okolo aritmetického priemeru.</a:t>
                </a:r>
                <a:endParaRPr lang="sk-SK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2" y="5638800"/>
                <a:ext cx="8915400" cy="923330"/>
              </a:xfrm>
              <a:prstGeom prst="rect">
                <a:avLst/>
              </a:prstGeom>
              <a:blipFill>
                <a:blip r:embed="rId3"/>
                <a:stretch>
                  <a:fillRect l="-616" t="-2649" r="-274" b="-1059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75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295400"/>
                <a:ext cx="7772400" cy="5257800"/>
              </a:xfrm>
            </p:spPr>
            <p:txBody>
              <a:bodyPr>
                <a:normAutofit/>
              </a:bodyPr>
              <a:lstStyle/>
              <a:p>
                <a:r>
                  <a:rPr lang="sk-SK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variačné </a:t>
                </a:r>
                <a:r>
                  <a:rPr lang="sk-SK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rozpätie (R) </a:t>
                </a:r>
                <a:r>
                  <a:rPr lang="sk-SK" sz="2800" dirty="0"/>
                  <a:t>– </a:t>
                </a:r>
                <a:r>
                  <a:rPr lang="sk-SK" sz="2800" dirty="0" smtClean="0"/>
                  <a:t>rozdiel medzi </a:t>
                </a:r>
                <a:r>
                  <a:rPr lang="sk-SK" sz="2800" dirty="0"/>
                  <a:t>najväčšou a najmenšou hodnotou </a:t>
                </a:r>
                <a:r>
                  <a:rPr lang="sk-SK" sz="2800" dirty="0" smtClean="0"/>
                  <a:t>štatistického </a:t>
                </a:r>
                <a:r>
                  <a:rPr lang="sk-SK" sz="2800" dirty="0"/>
                  <a:t>znaku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sk-SK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sk-SK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sk-SK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sk-SK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</m:oMath>
                  </m:oMathPara>
                </a14:m>
                <a:endParaRPr lang="sk-SK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sk-S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variačný koeficient (v) </a:t>
                </a:r>
                <a:r>
                  <a:rPr lang="sk-SK" dirty="0" smtClean="0"/>
                  <a:t>– vyjadruje relatívnu </a:t>
                </a:r>
                <a:r>
                  <a:rPr lang="sk-SK" dirty="0"/>
                  <a:t>rozptýlenosť (</a:t>
                </a:r>
                <a:r>
                  <a:rPr lang="sk-SK" dirty="0" smtClean="0"/>
                  <a:t>variabilitu</a:t>
                </a:r>
                <a:r>
                  <a:rPr lang="sk-SK" dirty="0"/>
                  <a:t>) hodnôt vzhľadom </a:t>
                </a:r>
                <a:r>
                  <a:rPr lang="sk-SK" dirty="0" smtClean="0"/>
                  <a:t>k priemeru</a:t>
                </a:r>
              </a:p>
              <a:p>
                <a:pPr marL="0" indent="0">
                  <a:buNone/>
                </a:pPr>
                <a:r>
                  <a:rPr lang="sk-SK" dirty="0" smtClean="0"/>
                  <a:t>   - </a:t>
                </a:r>
                <a:r>
                  <a:rPr lang="sk-SK" dirty="0"/>
                  <a:t>je to vlastne relatívna chyba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sk-SK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sk-SK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den>
                      </m:f>
                      <m:r>
                        <a:rPr lang="sk-SK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sk-SK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sk-SK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sk-SK" dirty="0" smtClean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295400"/>
                <a:ext cx="7772400" cy="5257800"/>
              </a:xfrm>
              <a:blipFill>
                <a:blip r:embed="rId2"/>
                <a:stretch>
                  <a:fillRect l="-941" t="-12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Nadpis 1"/>
          <p:cNvSpPr txBox="1">
            <a:spLocks/>
          </p:cNvSpPr>
          <p:nvPr/>
        </p:nvSpPr>
        <p:spPr>
          <a:xfrm>
            <a:off x="914400" y="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CHARAKTERISTIKY VARIABILITY (ROZPTÝLENOSTI)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6816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5791200" cy="4572000"/>
          </a:xfrm>
        </p:spPr>
        <p:txBody>
          <a:bodyPr>
            <a:normAutofit fontScale="92500" lnSpcReduction="10000"/>
          </a:bodyPr>
          <a:lstStyle/>
          <a:p>
            <a:r>
              <a:rPr lang="sk-SK" i="1" smtClean="0">
                <a:solidFill>
                  <a:schemeClr val="accent1">
                    <a:lumMod val="50000"/>
                  </a:schemeClr>
                </a:solidFill>
              </a:rPr>
              <a:t>Skupina futbalistov nastrieľala </a:t>
            </a:r>
            <a:r>
              <a:rPr lang="sk-SK" i="1" dirty="0" smtClean="0">
                <a:solidFill>
                  <a:schemeClr val="accent1">
                    <a:lumMod val="50000"/>
                  </a:schemeClr>
                </a:solidFill>
              </a:rPr>
              <a:t>v sezóne nasledovný počet gólov:</a:t>
            </a:r>
            <a:endParaRPr lang="sk-SK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sk-SK" i="1" dirty="0" smtClean="0">
                <a:solidFill>
                  <a:schemeClr val="accent1">
                    <a:lumMod val="50000"/>
                  </a:schemeClr>
                </a:solidFill>
              </a:rPr>
              <a:t>	0, 5, 1, 4, 0, 1, 2, 1, 2, 3. </a:t>
            </a:r>
          </a:p>
          <a:p>
            <a:pPr lvl="0"/>
            <a:r>
              <a:rPr lang="sk-SK" dirty="0" smtClean="0"/>
              <a:t>Daný </a:t>
            </a:r>
            <a:r>
              <a:rPr lang="sk-SK" smtClean="0"/>
              <a:t>súbor roztrieďte </a:t>
            </a:r>
            <a:r>
              <a:rPr lang="sk-SK" dirty="0" smtClean="0"/>
              <a:t>do tabuľky absolútnej a </a:t>
            </a:r>
            <a:r>
              <a:rPr lang="sk-SK" smtClean="0"/>
              <a:t>relatívnej početnosti.</a:t>
            </a:r>
            <a:endParaRPr lang="sk-SK" dirty="0" smtClean="0"/>
          </a:p>
          <a:p>
            <a:pPr lvl="0"/>
            <a:r>
              <a:rPr lang="sk-SK" smtClean="0"/>
              <a:t>Rozlíšte charakteristiky </a:t>
            </a:r>
            <a:r>
              <a:rPr lang="sk-SK" dirty="0" smtClean="0"/>
              <a:t>polohy (</a:t>
            </a:r>
            <a:r>
              <a:rPr lang="sk-SK" smtClean="0"/>
              <a:t>vážený priemer</a:t>
            </a:r>
            <a:r>
              <a:rPr lang="sk-SK" dirty="0" smtClean="0"/>
              <a:t>, modus </a:t>
            </a:r>
            <a:r>
              <a:rPr lang="sk-SK" smtClean="0"/>
              <a:t>a medián</a:t>
            </a:r>
            <a:r>
              <a:rPr lang="sk-SK" dirty="0" smtClean="0"/>
              <a:t>).</a:t>
            </a:r>
          </a:p>
          <a:p>
            <a:r>
              <a:rPr lang="sk-SK" smtClean="0"/>
              <a:t>Rozlíšte charakteristiky variability </a:t>
            </a:r>
            <a:r>
              <a:rPr lang="sk-SK" dirty="0" smtClean="0"/>
              <a:t>(rozptyl, smerodajná odchýlka </a:t>
            </a:r>
            <a:r>
              <a:rPr lang="sk-SK" smtClean="0"/>
              <a:t>a variačné rozpätie</a:t>
            </a:r>
            <a:r>
              <a:rPr lang="sk-SK" dirty="0" smtClean="0"/>
              <a:t>).</a:t>
            </a:r>
          </a:p>
          <a:p>
            <a:r>
              <a:rPr lang="sk-SK" dirty="0" smtClean="0"/>
              <a:t>Zostrojte grafy</a:t>
            </a:r>
            <a:r>
              <a:rPr lang="sk-SK" smtClean="0"/>
              <a:t>: histogram </a:t>
            </a:r>
            <a:r>
              <a:rPr lang="sk-SK" dirty="0" smtClean="0"/>
              <a:t>a </a:t>
            </a:r>
            <a:r>
              <a:rPr lang="sk-SK" smtClean="0"/>
              <a:t>kruhový diagram</a:t>
            </a:r>
            <a:endParaRPr lang="sk-SK" dirty="0" smtClean="0"/>
          </a:p>
          <a:p>
            <a:endParaRPr lang="sk-SK" dirty="0" smtClean="0"/>
          </a:p>
          <a:p>
            <a:pPr lvl="0"/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971800"/>
            <a:ext cx="236999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914400"/>
            <a:ext cx="12668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TRIEDENIE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Zástupný symbol obsahu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196749091"/>
                  </p:ext>
                </p:extLst>
              </p:nvPr>
            </p:nvGraphicFramePr>
            <p:xfrm>
              <a:off x="228600" y="1600200"/>
              <a:ext cx="8458199" cy="38100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1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46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44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447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1447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1447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1447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sk-SK" sz="2400" baseline="0" dirty="0" err="1" smtClean="0"/>
                            <a:t>X</a:t>
                          </a:r>
                          <a:r>
                            <a:rPr lang="sk-SK" sz="2400" baseline="-25000" dirty="0" err="1" smtClean="0"/>
                            <a:t>j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2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3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4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5</a:t>
                          </a:r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sk-SK" sz="2400" baseline="0" dirty="0" err="1" smtClean="0"/>
                            <a:t>n</a:t>
                          </a:r>
                          <a:r>
                            <a:rPr lang="sk-SK" sz="2400" baseline="-25000" dirty="0" err="1" smtClean="0"/>
                            <a:t>j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2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3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2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1</a:t>
                          </a:r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sk-S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sk-SK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sk-SK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sk-SK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sk-SK" sz="2400" b="0" i="1" smtClean="0">
                                    <a:latin typeface="Cambria Math" panose="02040503050406030204" pitchFamily="18" charset="0"/>
                                  </a:rPr>
                                  <m:t>.100%</m:t>
                                </m:r>
                              </m:oMath>
                            </m:oMathPara>
                          </a14:m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2400" dirty="0" smtClean="0"/>
                            <a:t>20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2400" dirty="0" smtClean="0"/>
                            <a:t>30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2400" dirty="0" smtClean="0"/>
                            <a:t>20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2400" dirty="0" smtClean="0"/>
                            <a:t>10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2400" dirty="0" smtClean="0"/>
                            <a:t>10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2400" dirty="0" smtClean="0"/>
                            <a:t>10</a:t>
                          </a:r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sk-SK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sk-SK" sz="2400" dirty="0" smtClean="0"/>
                            <a:t>.</a:t>
                          </a:r>
                          <a:r>
                            <a:rPr lang="sk-SK" sz="2400" baseline="0" dirty="0" smtClean="0"/>
                            <a:t> </a:t>
                          </a:r>
                          <a:r>
                            <a:rPr lang="sk-SK" sz="2400" baseline="0" dirty="0" err="1" smtClean="0"/>
                            <a:t>n</a:t>
                          </a:r>
                          <a:r>
                            <a:rPr lang="sk-SK" sz="2400" baseline="-25000" dirty="0" err="1" smtClean="0"/>
                            <a:t>j</a:t>
                          </a:r>
                          <a:endParaRPr lang="sk-SK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3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4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3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4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5</a:t>
                          </a:r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28844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sk-S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sk-SK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sk-SK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sk-SK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k-SK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sk-SK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-1,9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-0,9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0,1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1,1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2,1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3,1</a:t>
                          </a:r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sk-S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sk-SK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sk-SK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k-SK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sk-SK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sk-SK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sk-SK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sk-SK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sk-SK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sk-SK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3,61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0,81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0,01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1,21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4,41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9,61</a:t>
                          </a:r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sk-S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sk-SK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sk-SK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k-SK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sk-SK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sk-SK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sk-SK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sk-SK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sk-SK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sk-SK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sk-S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sk-SK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k-SK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7,22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2,43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0,02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1,21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4,41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9,61</a:t>
                          </a:r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80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Zástupný symbol obsahu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196749091"/>
                  </p:ext>
                </p:extLst>
              </p:nvPr>
            </p:nvGraphicFramePr>
            <p:xfrm>
              <a:off x="228600" y="1600200"/>
              <a:ext cx="8458199" cy="38100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1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46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44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447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1447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1447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1447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sk-SK" sz="2400" baseline="0" dirty="0" err="1" smtClean="0"/>
                            <a:t>X</a:t>
                          </a:r>
                          <a:r>
                            <a:rPr lang="sk-SK" sz="2400" baseline="-25000" dirty="0" err="1" smtClean="0"/>
                            <a:t>j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2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3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4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5</a:t>
                          </a:r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sk-SK" sz="2400" baseline="0" dirty="0" err="1" smtClean="0"/>
                            <a:t>n</a:t>
                          </a:r>
                          <a:r>
                            <a:rPr lang="sk-SK" sz="2400" baseline="-25000" dirty="0" err="1" smtClean="0"/>
                            <a:t>j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2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3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2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1</a:t>
                          </a:r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5996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308" t="-130833" r="-328615" b="-2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2400" dirty="0" smtClean="0"/>
                            <a:t>20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2400" dirty="0" smtClean="0"/>
                            <a:t>30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2400" dirty="0" smtClean="0"/>
                            <a:t>20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2400" dirty="0" smtClean="0"/>
                            <a:t>10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2400" dirty="0" smtClean="0"/>
                            <a:t>10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k-SK" sz="2400" dirty="0" smtClean="0"/>
                            <a:t>10</a:t>
                          </a:r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6664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308" t="-350633" r="-328615" b="-353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0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3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4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3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4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5</a:t>
                          </a:r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2884463"/>
                      </a:ext>
                    </a:extLst>
                  </a:tr>
                  <a:tr h="512826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308" t="-418824" r="-328615" b="-22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-1,9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-0,9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0,1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1,1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2,1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3,1</a:t>
                          </a:r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508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308" t="-459375" r="-328615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3,61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0,81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0,01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1,21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4,41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9,61</a:t>
                          </a:r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5089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308" t="-559375" r="-328615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7,22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2,43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0,02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1,21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4,41</a:t>
                          </a:r>
                          <a:endParaRPr lang="sk-SK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400" dirty="0" smtClean="0"/>
                            <a:t>9,61</a:t>
                          </a:r>
                          <a:endParaRPr lang="sk-SK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8030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CHARAKTERISTIKY POLOHY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MODUS – najpočetnejšia hodnota súboru</a:t>
            </a:r>
          </a:p>
          <a:p>
            <a:endParaRPr lang="sk-SK" dirty="0" smtClean="0"/>
          </a:p>
          <a:p>
            <a:r>
              <a:rPr lang="sk-SK" dirty="0" smtClean="0"/>
              <a:t>MEDIÁN - prostredná hodnota usporiadaného súboru </a:t>
            </a:r>
          </a:p>
          <a:p>
            <a:endParaRPr lang="sk-SK" dirty="0" smtClean="0"/>
          </a:p>
          <a:p>
            <a:r>
              <a:rPr lang="sk-SK" dirty="0" smtClean="0"/>
              <a:t>VÁŽENÝ PRIEMER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295400" y="1905000"/>
          <a:ext cx="279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Rovnica" r:id="rId3" imgW="1117440" imgH="228600" progId="Equation.3">
                  <p:embed/>
                </p:oleObj>
              </mc:Choice>
              <mc:Fallback>
                <p:oleObj name="Rovnica" r:id="rId3" imgW="11174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2794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295400" y="3200400"/>
          <a:ext cx="3238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Rovnica" r:id="rId5" imgW="1295280" imgH="215640" progId="Equation.3">
                  <p:embed/>
                </p:oleObj>
              </mc:Choice>
              <mc:Fallback>
                <p:oleObj name="Rovnica" r:id="rId5" imgW="12952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00400"/>
                        <a:ext cx="32385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1219200" y="4191000"/>
          <a:ext cx="7696200" cy="90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Rovnica" r:id="rId7" imgW="3365280" imgH="393480" progId="Equation.3">
                  <p:embed/>
                </p:oleObj>
              </mc:Choice>
              <mc:Fallback>
                <p:oleObj name="Rovnica" r:id="rId7" imgW="33652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7696200" cy="900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6691" y="762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sk-SK" smtClean="0"/>
              <a:t>CHARAKTERISTIKY VARIABILITY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86691" y="2438400"/>
                <a:ext cx="7772400" cy="3048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k-SK" dirty="0" smtClean="0"/>
                  <a:t>Rozptyl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sk-SK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𝟒𝟑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𝟒𝟏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𝟔𝟏</m:t>
                        </m:r>
                      </m:num>
                      <m:den>
                        <m:r>
                          <a:rPr lang="sk-SK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sk-SK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sk-SK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sk-SK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𝟒𝟗</m:t>
                      </m:r>
                    </m:oMath>
                  </m:oMathPara>
                </a14:m>
                <a:endParaRPr lang="sk-SK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sk-SK" dirty="0" smtClean="0"/>
                  <a:t>Smerodajná odchýlka </a:t>
                </a:r>
                <a14:m>
                  <m:oMath xmlns:m="http://schemas.openxmlformats.org/officeDocument/2006/math">
                    <m:r>
                      <a:rPr lang="sk-SK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sk-SK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sk-SK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𝟒𝟗</m:t>
                        </m:r>
                      </m:e>
                    </m:rad>
                    <m:r>
                      <a:rPr lang="sk-SK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≐</m:t>
                    </m:r>
                    <m:r>
                      <a:rPr lang="sk-SK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sk-SK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k-SK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</m:oMath>
                </a14:m>
                <a:endParaRPr lang="sk-SK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sk-SK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sk-SK" smtClean="0"/>
                  <a:t>Variačné rozpätie    </a:t>
                </a:r>
                <a14:m>
                  <m:oMath xmlns:m="http://schemas.openxmlformats.org/officeDocument/2006/math">
                    <m:r>
                      <a:rPr lang="sk-SK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sk-SK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sk-SK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sk-SK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sk-SK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sk-SK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sk-SK" smtClean="0"/>
                  <a:t>Variačný </a:t>
                </a:r>
                <a:r>
                  <a:rPr lang="sk-SK" dirty="0" smtClean="0"/>
                  <a:t>rozptyl   </a:t>
                </a:r>
                <a:r>
                  <a:rPr lang="sk-S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v = 1,58/1,90 . 100 = 83 % </a:t>
                </a:r>
                <a:endParaRPr lang="sk-SK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86691" y="2438400"/>
                <a:ext cx="7772400" cy="3048000"/>
              </a:xfrm>
              <a:blipFill>
                <a:blip r:embed="rId2"/>
                <a:stretch>
                  <a:fillRect l="-549" b="-26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635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jetok">
  <a:themeElements>
    <a:clrScheme name="Občiansky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lastná 3">
      <a:majorFont>
        <a:latin typeface="Segoe Print"/>
        <a:ea typeface=""/>
        <a:cs typeface=""/>
      </a:majorFont>
      <a:minorFont>
        <a:latin typeface="Comic Sans MS"/>
        <a:ea typeface=""/>
        <a:cs typeface=""/>
      </a:minorFont>
    </a:fontScheme>
    <a:fmtScheme name="Majetok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340</TotalTime>
  <Words>152</Words>
  <Application>Microsoft Office PowerPoint</Application>
  <PresentationFormat>Prezentácia na obrazovke (4:3)</PresentationFormat>
  <Paragraphs>88</Paragraphs>
  <Slides>7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Cambria Math</vt:lpstr>
      <vt:lpstr>Comic Sans MS</vt:lpstr>
      <vt:lpstr>Segoe Print</vt:lpstr>
      <vt:lpstr>Wingdings 2</vt:lpstr>
      <vt:lpstr>Majetok</vt:lpstr>
      <vt:lpstr>Rovnica</vt:lpstr>
      <vt:lpstr>ŠTATISTIKA</vt:lpstr>
      <vt:lpstr>Prezentácia programu PowerPoint</vt:lpstr>
      <vt:lpstr>Prezentácia programu PowerPoint</vt:lpstr>
      <vt:lpstr>PRÍKLAD</vt:lpstr>
      <vt:lpstr>TRIEDENIE</vt:lpstr>
      <vt:lpstr>CHARAKTERISTIKY POLOHY</vt:lpstr>
      <vt:lpstr>CHARAKTERISTIKY VARIABILITY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ŠTATISTIKA</dc:title>
  <dc:creator>ucitel</dc:creator>
  <cp:lastModifiedBy>Dušan Andraško</cp:lastModifiedBy>
  <cp:revision>72</cp:revision>
  <dcterms:created xsi:type="dcterms:W3CDTF">2011-11-15T10:17:14Z</dcterms:created>
  <dcterms:modified xsi:type="dcterms:W3CDTF">2023-06-08T09:49:12Z</dcterms:modified>
</cp:coreProperties>
</file>